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1" r:id="rId14"/>
    <p:sldId id="270" r:id="rId15"/>
    <p:sldId id="272" r:id="rId16"/>
    <p:sldId id="273" r:id="rId17"/>
    <p:sldId id="274" r:id="rId18"/>
    <p:sldId id="276" r:id="rId19"/>
    <p:sldId id="277" r:id="rId20"/>
    <p:sldId id="275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tislav Tereshkov" initials="MT" lastIdx="1" clrIdx="0">
    <p:extLst>
      <p:ext uri="{19B8F6BF-5375-455C-9EA6-DF929625EA0E}">
        <p15:presenceInfo xmlns:p15="http://schemas.microsoft.com/office/powerpoint/2012/main" userId="a2600d5ec2259b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8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6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7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1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4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4486-926B-4531-85BF-627321990D14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4C1C-CF43-4529-A8D8-696CA543D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3/Montgolfiere_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315911"/>
            <a:ext cx="7358747" cy="54467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&amp;vcy;&amp;ocy;&amp;zcy;&amp;dcy;&amp;ucy;&amp;shcy;&amp;ncy;&amp;ycy;&amp;jcy; &amp;shcy;&amp;a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11437"/>
            <a:ext cx="5981700" cy="374007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982" y="165440"/>
            <a:ext cx="5818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ПАЛЁТ БЕЗ КРЫЛАЎ…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224" y="5926238"/>
            <a:ext cx="500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Андрэй Церашкоў</a:t>
            </a:r>
          </a:p>
          <a:p>
            <a:pPr algn="ctr"/>
            <a:r>
              <a:rPr lang="be-BY" dirty="0" smtClean="0"/>
              <a:t>адмыслова для МоваНановаДзеткам</a:t>
            </a:r>
          </a:p>
          <a:p>
            <a:pPr algn="ctr"/>
            <a:r>
              <a:rPr lang="be-BY" dirty="0" smtClean="0"/>
              <a:t>Мінск,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Image result for &amp;scy;&amp;tcy;&amp;rcy;&amp;acy;&amp;tcy;&amp;ocy;&amp;scy;&amp;tcy;&amp;a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2" y="2387142"/>
            <a:ext cx="6038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130"/>
            <a:ext cx="5553589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074" y="4162362"/>
            <a:ext cx="45320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dirty="0" smtClean="0">
                <a:solidFill>
                  <a:schemeClr val="bg1"/>
                </a:solidFill>
              </a:rPr>
              <a:t>абляцелі Зямлю без пасадкі,</a:t>
            </a:r>
          </a:p>
          <a:p>
            <a:r>
              <a:rPr lang="be-BY" sz="2800" dirty="0" smtClean="0">
                <a:solidFill>
                  <a:schemeClr val="bg1"/>
                </a:solidFill>
              </a:rPr>
              <a:t>падняліся амаль у космас </a:t>
            </a:r>
          </a:p>
          <a:p>
            <a:r>
              <a:rPr lang="be-BY" sz="2800" dirty="0" smtClean="0">
                <a:solidFill>
                  <a:schemeClr val="bg1"/>
                </a:solidFill>
              </a:rPr>
              <a:t>(на 41 км),</a:t>
            </a:r>
          </a:p>
          <a:p>
            <a:r>
              <a:rPr lang="be-BY" sz="2800" dirty="0" smtClean="0">
                <a:solidFill>
                  <a:schemeClr val="bg1"/>
                </a:solidFill>
              </a:rPr>
              <a:t>спрабавалі дасягнуць </a:t>
            </a:r>
          </a:p>
          <a:p>
            <a:r>
              <a:rPr lang="be-BY" sz="2800" dirty="0" smtClean="0">
                <a:solidFill>
                  <a:schemeClr val="bg1"/>
                </a:solidFill>
              </a:rPr>
              <a:t>Паўночнага полюсу.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170" y="795566"/>
            <a:ext cx="593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chemeClr val="bg1"/>
                </a:solidFill>
              </a:rPr>
              <a:t>На паветраным шары людзі </a:t>
            </a:r>
          </a:p>
        </p:txBody>
      </p:sp>
    </p:spTree>
    <p:extLst>
      <p:ext uri="{BB962C8B-B14F-4D97-AF65-F5344CB8AC3E}">
        <p14:creationId xmlns:p14="http://schemas.microsoft.com/office/powerpoint/2010/main" val="1793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&amp;Vcy;&amp;ocy;&amp;iecy;&amp;ncy;&amp;ncy;&amp;ycy;&amp;jcy; &amp;kcy;&amp;acy;&amp;mcy;&amp;ucy;&amp;fcy;&amp;lcy;&amp;yacy;&amp;zh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pp.vk.me/c629317/v629317541/2368d/U4wT8i3d3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76" y="2162373"/>
            <a:ext cx="6248224" cy="42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&amp;acy;&amp;ecy;&amp;rcy;&amp;ocy;&amp;scy;&amp;tcy;&amp;acy;&amp;tcy; &amp;zcy;&amp;acy;&amp;pcy;&amp;ucy;&amp;scy;&amp;kcy; &amp;scy; &amp;kcy;&amp;rcy;&amp;iecy;&amp;jcy;&amp;scy;&amp;iecy;&amp;rcy;&amp;acy; &amp;icy;&amp;scy;&amp;tcy;&amp;ocy;&amp;rcy;&amp;icy;&amp;chcy;&amp;iecy;&amp;scy;&amp;kcy;&amp;ocy;&amp;iecy; &amp;fcy;&amp;ocy;&amp;t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1" y="2162373"/>
            <a:ext cx="5222875" cy="42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1397" y="219919"/>
            <a:ext cx="8953154" cy="1942453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130" y="223380"/>
            <a:ext cx="8755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chemeClr val="bg1"/>
                </a:solidFill>
              </a:rPr>
              <a:t>Іх выкарыстоўвалі ў ваеннай справе</a:t>
            </a:r>
          </a:p>
          <a:p>
            <a:r>
              <a:rPr lang="be-BY" sz="4000" b="1" dirty="0" smtClean="0">
                <a:solidFill>
                  <a:schemeClr val="bg1"/>
                </a:solidFill>
              </a:rPr>
              <a:t>для паветранай выведкі і карэгавання </a:t>
            </a:r>
          </a:p>
          <a:p>
            <a:r>
              <a:rPr lang="be-BY" sz="4000" b="1" dirty="0" smtClean="0">
                <a:solidFill>
                  <a:schemeClr val="bg1"/>
                </a:solidFill>
              </a:rPr>
              <a:t>агню артылерыі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72226"/>
            <a:ext cx="3794125" cy="5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936" y="375985"/>
            <a:ext cx="6720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Аднак паветраны шар быў ненадзейным </a:t>
            </a:r>
          </a:p>
          <a:p>
            <a:r>
              <a:rPr lang="be-BY" sz="2800" b="1" dirty="0" smtClean="0"/>
              <a:t>сродкам транспарту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 rot="21350973">
            <a:off x="476251" y="1314450"/>
            <a:ext cx="676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i="1" dirty="0" smtClean="0"/>
              <a:t>Ён ляцеў выключна па волі ветру.</a:t>
            </a:r>
          </a:p>
          <a:p>
            <a:r>
              <a:rPr lang="be-BY" b="1" i="1" dirty="0" smtClean="0"/>
              <a:t>Для таго, каб прызямліцца, трэба было выпусціць вадарод.</a:t>
            </a:r>
            <a:endParaRPr lang="ru-RU" b="1" i="1" dirty="0" smtClean="0"/>
          </a:p>
          <a:p>
            <a:r>
              <a:rPr lang="be-BY" b="1" i="1" dirty="0" smtClean="0"/>
              <a:t>А калі шар намакаў ад дажджу або станавіўся цяжкім ад лёду, </a:t>
            </a:r>
          </a:p>
          <a:p>
            <a:r>
              <a:rPr lang="be-BY" b="1" i="1" dirty="0" smtClean="0"/>
              <a:t>скідалі баласт – мяхі з пяском.</a:t>
            </a:r>
          </a:p>
        </p:txBody>
      </p:sp>
      <p:pic>
        <p:nvPicPr>
          <p:cNvPr id="10244" name="Picture 4" descr="Image result for &amp;vcy;&amp;ocy;&amp;zcy;&amp;dcy;&amp;ucy;&amp;shcy;&amp;ncy;&amp;ycy;&amp;jcy; &amp;shcy;&amp;acy;&amp;rcy; &amp;bcy;&amp;acy;&amp;lcy;&amp;lcy;&amp;acy;&amp;scy;&amp;tcy; &amp;pcy;&amp;iecy;&amp;scy;&amp;o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2831247"/>
            <a:ext cx="5607050" cy="37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47825" y="804773"/>
            <a:ext cx="844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/>
              <a:t>І тады аб’ядналі паветраны шар і рухавік</a:t>
            </a:r>
            <a:endParaRPr lang="ru-RU" sz="3600" b="1" dirty="0"/>
          </a:p>
        </p:txBody>
      </p:sp>
      <p:pic>
        <p:nvPicPr>
          <p:cNvPr id="1028" name="Picture 4" descr="Image result for &amp;icy;&amp;dcy;&amp;ie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20" y="1685995"/>
            <a:ext cx="3136030" cy="43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Image result for dampfmasc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7" y="290888"/>
            <a:ext cx="6083300" cy="49158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314" y="5348035"/>
            <a:ext cx="593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Спачатку гэта была паравая машына</a:t>
            </a:r>
            <a:endParaRPr lang="ru-RU" sz="2800" b="1" dirty="0"/>
          </a:p>
        </p:txBody>
      </p:sp>
      <p:pic>
        <p:nvPicPr>
          <p:cNvPr id="4" name="Picture 2" descr="http://thedb.ru/upload/image/dvig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261482"/>
            <a:ext cx="5797550" cy="4348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5069" y="5700307"/>
            <a:ext cx="6116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Потым – рухавік унутранага згарання</a:t>
            </a:r>
            <a:r>
              <a:rPr lang="ru-RU" sz="2800" b="1" dirty="0" smtClean="0"/>
              <a:t>,</a:t>
            </a:r>
          </a:p>
          <a:p>
            <a:r>
              <a:rPr lang="be-BY" sz="2800" b="1" dirty="0" smtClean="0"/>
              <a:t>як на аўтамабілі ці самалёце</a:t>
            </a:r>
          </a:p>
        </p:txBody>
      </p:sp>
    </p:spTree>
    <p:extLst>
      <p:ext uri="{BB962C8B-B14F-4D97-AF65-F5344CB8AC3E}">
        <p14:creationId xmlns:p14="http://schemas.microsoft.com/office/powerpoint/2010/main" val="34358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&amp;dcy;&amp;icy;&amp;rcy;&amp;icy;&amp;zhcy;&amp;acy;&amp;bcy;&amp;lcy;&amp;softcy; &amp;zhcy;&amp;icy;&amp;fcy;&amp;fcy;&amp;acy;&amp;r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4812"/>
            <a:ext cx="7121525" cy="4882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5763" y="5287013"/>
            <a:ext cx="98249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Першы дырыжабль (гэтак назвали новы сродак транспарту)</a:t>
            </a:r>
          </a:p>
          <a:p>
            <a:r>
              <a:rPr lang="be-BY" sz="2800" b="1" dirty="0" smtClean="0"/>
              <a:t>падняўся ў неба ў 1852 годзе. Яго сканструяваў Анры Жыфар.</a:t>
            </a:r>
          </a:p>
          <a:p>
            <a:r>
              <a:rPr lang="be-BY" sz="2800" b="1" dirty="0"/>
              <a:t>Да палёту першага самалёта заставалася яшчэ 49 гадоў.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2054" name="Picture 6" descr="Image result for &amp;dcy;&amp;icy;&amp;rcy;&amp;icy;&amp;zhcy;&amp;acy;&amp;bcy;&amp;lcy;&amp;softcy; &amp;zhcy;&amp;icy;&amp;fcy;&amp;fcy;&amp;acy;&amp;r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91" y="404812"/>
            <a:ext cx="1905000" cy="258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7363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0899" y="5575703"/>
            <a:ext cx="9306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Рухавік круціў паветраны вінт, і дырыжабль рухаўся туды,</a:t>
            </a:r>
          </a:p>
          <a:p>
            <a:r>
              <a:rPr lang="be-BY" sz="2800" b="1" dirty="0" smtClean="0"/>
              <a:t>куды трэба было пілоту. Ён больш не залежаў ад ветру.</a:t>
            </a:r>
            <a:endParaRPr lang="ru-RU" sz="2800" b="1" dirty="0"/>
          </a:p>
        </p:txBody>
      </p:sp>
      <p:pic>
        <p:nvPicPr>
          <p:cNvPr id="4098" name="Picture 2" descr="Image result for &amp;dcy;&amp;icy;&amp;rcy;&amp;icy;&amp;zhcy;&amp;acy;&amp;bcy;&amp;lcy;&amp;softcy; &amp;zhcy;&amp;icy;&amp;fcy;&amp;fcy;&amp;acy;&amp;r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99" y="446213"/>
            <a:ext cx="4749800" cy="49832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ri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9"/>
          <a:stretch/>
        </p:blipFill>
        <p:spPr bwMode="auto">
          <a:xfrm>
            <a:off x="2018417" y="707458"/>
            <a:ext cx="3560582" cy="4460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7363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6483" y="5787778"/>
            <a:ext cx="7347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Амаль стагоддзе дырыжаблі панавалі ў небе.</a:t>
            </a:r>
          </a:p>
        </p:txBody>
      </p:sp>
      <p:pic>
        <p:nvPicPr>
          <p:cNvPr id="5124" name="Picture 4" descr="Image result for &amp;dcy;&amp;icy;&amp;rcy;&amp;icy;&amp;zhcy;&amp;acy;&amp;bcy;&amp;l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5" y="328944"/>
            <a:ext cx="4847864" cy="35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44" y="2217449"/>
            <a:ext cx="5249802" cy="34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&amp;tscy;&amp;iecy;&amp;pcy;&amp;pcy;&amp;iecy;&amp;lcy;&amp;icy;&amp;n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81" y="328944"/>
            <a:ext cx="5299043" cy="32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7363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460" y="4955796"/>
            <a:ext cx="110545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Задоўга да самалётаў дырыжаблі адкылі эру паветраных перавозак. </a:t>
            </a:r>
          </a:p>
          <a:p>
            <a:r>
              <a:rPr lang="be-BY" sz="2800" b="1" dirty="0" smtClean="0"/>
              <a:t>Яны перавозілі людзей і грузы з Еўропы ў Нью-Ёрк, </a:t>
            </a:r>
          </a:p>
          <a:p>
            <a:r>
              <a:rPr lang="be-BY" sz="2800" b="1" dirty="0" smtClean="0"/>
              <a:t>Рыа-дэ-Жанэйра і па ўсім свеце. На дырыжаблі людзі дасягнулі </a:t>
            </a:r>
          </a:p>
          <a:p>
            <a:r>
              <a:rPr lang="be-BY" sz="2800" b="1" dirty="0" smtClean="0"/>
              <a:t>Паўночнага полюсу.</a:t>
            </a:r>
          </a:p>
        </p:txBody>
      </p:sp>
      <p:pic>
        <p:nvPicPr>
          <p:cNvPr id="7170" name="Picture 2" descr="Image result for &amp;pcy;&amp;acy;&amp;scy;&amp;scy;&amp;acy;&amp;zhcy;&amp;icy;&amp;rcy;&amp;scy;&amp;kcy;&amp;icy;&amp;iecy; &amp;pcy;&amp;iecy;&amp;rcy;&amp;iecy;&amp;vcy;&amp;ocy;&amp;zcy;&amp;kcy;&amp;icy; &amp;dcy;&amp;icy;&amp;rcy;&amp;icy;&amp;zhcy;&amp;acy;&amp;bcy;&amp;lcy;&amp;yacy;&amp;m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0" y="486137"/>
            <a:ext cx="5787540" cy="37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&amp;dcy;&amp;icy;&amp;rcy;&amp;icy;&amp;zhcy;&amp;acy;&amp;bcy;&amp;lcy;&amp;softcy; &amp;icy;&amp;tcy;&amp;acy;&amp;lcy;&amp;i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17" y="921534"/>
            <a:ext cx="5108293" cy="38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875" y="5071781"/>
            <a:ext cx="106021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На дырыжаблях были камфартабельныя каюты, як на параходзе, </a:t>
            </a:r>
          </a:p>
          <a:p>
            <a:r>
              <a:rPr lang="be-BY" sz="2800" b="1" dirty="0" smtClean="0"/>
              <a:t>салоны, пляцоўкі для шпацыру, рэстараны. </a:t>
            </a:r>
          </a:p>
          <a:p>
            <a:r>
              <a:rPr lang="be-BY" sz="2800" b="1" dirty="0" smtClean="0"/>
              <a:t>На самалётах нічога падобнага няма дагэтуль!</a:t>
            </a:r>
          </a:p>
        </p:txBody>
      </p:sp>
      <p:pic>
        <p:nvPicPr>
          <p:cNvPr id="8194" name="Picture 2" descr="Image result for &amp;kcy;&amp;ocy;&amp;mcy;&amp;fcy;&amp;ocy;&amp;rcy;&amp;tcy; &amp;ncy;&amp;acy; &amp;gcy;&amp;icy;&amp;ncy;&amp;dcy;&amp;iecy;&amp;ncy;&amp;bcy;&amp;ucy;&amp;rcy;&amp;g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7" y="1106828"/>
            <a:ext cx="5036916" cy="37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&amp;kcy;&amp;ocy;&amp;mcy;&amp;fcy;&amp;ocy;&amp;rcy;&amp;tcy; &amp;ncy;&amp;acy; &amp;gcy;&amp;icy;&amp;ncy;&amp;dcy;&amp;iecy;&amp;ncy;&amp;bcy;&amp;ucy;&amp;rcy;&amp;g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0" y="479123"/>
            <a:ext cx="5425149" cy="37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8688" y="1000125"/>
            <a:ext cx="7754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Чаму лётае паветраны шар?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&amp;rcy;&amp;iecy;&amp;bcy;&amp;iecy;&amp;ncy;&amp;ocy;&amp;kcy; &amp;zcy;&amp;acy;&amp;dcy;&amp;ucy;&amp;mcy;&amp;acy;&amp;lcy;&amp;scy;&amp;yacy; &amp;rcy;&amp;icy;&amp;scy;&amp;ucy;&amp;ncy;&amp;ocy;&amp;k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-550" b="550"/>
          <a:stretch/>
        </p:blipFill>
        <p:spPr bwMode="auto">
          <a:xfrm>
            <a:off x="4248149" y="2225534"/>
            <a:ext cx="2924175" cy="34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Image result for &amp;vcy;&amp;ocy;&amp;dcy;&amp;ocy;&amp;rcy;&amp;ocy;&amp;d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51" y="3879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5067" y="4742902"/>
            <a:ext cx="100626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800" b="1" dirty="0" smtClean="0"/>
              <a:t>Вадарод, якім напаўнялі дырыжаблі – вельмі небяспечны газ. </a:t>
            </a:r>
          </a:p>
          <a:p>
            <a:pPr algn="ctr"/>
            <a:r>
              <a:rPr lang="be-BY" sz="2800" b="1" dirty="0" smtClean="0"/>
              <a:t>Найменшая іскра здольная прывесці да выбуху. </a:t>
            </a:r>
          </a:p>
          <a:p>
            <a:pPr algn="ctr"/>
            <a:r>
              <a:rPr lang="be-BY" sz="2800" b="1" dirty="0" smtClean="0"/>
              <a:t>Тады гэтую праблему вырашыць не атрымалася, и дырыжаблі</a:t>
            </a:r>
          </a:p>
          <a:p>
            <a:pPr algn="ctr"/>
            <a:r>
              <a:rPr lang="be-BY" sz="2800" b="1" dirty="0" smtClean="0"/>
              <a:t>сышлі са сцэны.</a:t>
            </a:r>
          </a:p>
        </p:txBody>
      </p:sp>
      <p:pic>
        <p:nvPicPr>
          <p:cNvPr id="6150" name="Picture 6" descr="Image result for &amp;vcy;&amp;ocy;&amp;dcy;&amp;ocy;&amp;rcy;&amp;ocy;&amp;dcy; &amp;gcy;&amp;ocy;&amp;rcy;&amp;i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32" y="381735"/>
            <a:ext cx="55054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197" y="5363889"/>
            <a:ext cx="11951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800" b="1" dirty="0" smtClean="0"/>
              <a:t>Сёння гэтая праблема вырашаная. </a:t>
            </a:r>
          </a:p>
          <a:p>
            <a:pPr algn="ctr"/>
            <a:r>
              <a:rPr lang="be-BY" sz="2800" b="1" dirty="0" smtClean="0"/>
              <a:t>Аэрастаты напаўняюць геліем, які не гарыць. </a:t>
            </a:r>
          </a:p>
          <a:p>
            <a:pPr algn="ctr"/>
            <a:r>
              <a:rPr lang="be-BY" sz="2800" b="1" dirty="0" smtClean="0"/>
              <a:t>Кожны з вас трымаў у руках шарык, напоўнены геліем. Ён імкнецца ў неба.</a:t>
            </a:r>
          </a:p>
        </p:txBody>
      </p:sp>
      <p:pic>
        <p:nvPicPr>
          <p:cNvPr id="9218" name="Picture 2" descr="Image result for &amp;vcy;&amp;ocy;&amp;zcy;&amp;dcy;&amp;ucy;&amp;shcy;&amp;ncy;&amp;ycy;&amp;iecy; &amp;shcy;&amp;acy;&amp;rcy;&amp;i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28" y="313260"/>
            <a:ext cx="4972011" cy="49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&amp;gcy;&amp;iecy;&amp;l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99" y="6632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7363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1351" y="4898031"/>
            <a:ext cx="7053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i="1" dirty="0" smtClean="0">
                <a:solidFill>
                  <a:schemeClr val="accent5">
                    <a:lumMod val="75000"/>
                  </a:schemeClr>
                </a:solidFill>
              </a:rPr>
              <a:t>Дырыжаблі атрымалі новае жыццё. </a:t>
            </a:r>
          </a:p>
          <a:p>
            <a:r>
              <a:rPr lang="be-BY" sz="3200" b="1" i="1" dirty="0" smtClean="0">
                <a:solidFill>
                  <a:schemeClr val="accent5">
                    <a:lumMod val="75000"/>
                  </a:schemeClr>
                </a:solidFill>
              </a:rPr>
              <a:t>Ім абяцаюць вялікую будучыню.</a:t>
            </a:r>
          </a:p>
          <a:p>
            <a:r>
              <a:rPr lang="be-BY" sz="3200" b="1" i="1" dirty="0" smtClean="0">
                <a:solidFill>
                  <a:schemeClr val="accent5">
                    <a:lumMod val="75000"/>
                  </a:schemeClr>
                </a:solidFill>
              </a:rPr>
              <a:t>Магчыма, нехта з вас іх ужо бачыў.</a:t>
            </a:r>
          </a:p>
        </p:txBody>
      </p:sp>
      <p:pic>
        <p:nvPicPr>
          <p:cNvPr id="10242" name="Picture 2" descr="Image result for &amp;dcy;&amp;icy;&amp;rcy;&amp;icy;&amp;zhcy;&amp;acy;&amp;bcy;&amp;l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" y="285542"/>
            <a:ext cx="5979007" cy="35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&amp;dcy;&amp;icy;&amp;rcy;&amp;icy;&amp;zhcy;&amp;acy;&amp;bcy;&amp;lcy;&amp;sof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04" y="1081622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9"/>
          <a:stretch/>
        </p:blipFill>
        <p:spPr bwMode="auto">
          <a:xfrm>
            <a:off x="0" y="-17363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080" y="5714383"/>
            <a:ext cx="10851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i="1" dirty="0" smtClean="0">
                <a:solidFill>
                  <a:schemeClr val="accent5">
                    <a:lumMod val="75000"/>
                  </a:schemeClr>
                </a:solidFill>
              </a:rPr>
              <a:t>Гісторыя паветранага шару працягваецца ў ХХІ стагоддзі</a:t>
            </a:r>
          </a:p>
        </p:txBody>
      </p:sp>
      <p:pic>
        <p:nvPicPr>
          <p:cNvPr id="11266" name="Picture 2" descr="&amp;Fcy;&amp;ocy;&amp;tcy;&amp;ocy;&amp;gcy;&amp;rcy;&amp;acy;&amp;fcy;&amp;icy;&amp;yacy; &amp;vcy;&amp;ocy;&amp;zcy;&amp;dcy;&amp;ucy;&amp;shcy;&amp;ncy;&amp;ycy;&amp;jcy; &amp;shcy;&amp;acy;&amp;rcy; &amp;vcy; &amp;fcy;&amp;ocy;&amp;rcy;&amp;mcy;&amp;iecy; &amp;Scy;&amp;iecy;&amp;rcy;&amp;dcy;&amp;ts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1" y="1203767"/>
            <a:ext cx="11389488" cy="37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&amp;ocy;&amp;pcy;&amp;ycy;&amp;tcy; &amp;ncy;&amp;acy;&amp;gcy;&amp;rcy;&amp;iecy;&amp;vcy;&amp;acy;&amp;ncy;&amp;icy;&amp;iecy; &amp;vcy;&amp;ocy;&amp;zcy;&amp;dcy;&amp;ucy;&amp;kh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2" y="266218"/>
            <a:ext cx="10305266" cy="49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9742" y="5335928"/>
            <a:ext cx="727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Цёплае</a:t>
            </a:r>
            <a:r>
              <a:rPr lang="ru-RU" sz="3200" dirty="0" smtClean="0"/>
              <a:t> </a:t>
            </a:r>
            <a:r>
              <a:rPr lang="ru-RU" sz="3200" dirty="0" err="1" smtClean="0"/>
              <a:t>паветра</a:t>
            </a:r>
            <a:r>
              <a:rPr lang="ru-RU" sz="3200" dirty="0" smtClean="0"/>
              <a:t> </a:t>
            </a:r>
            <a:r>
              <a:rPr lang="ru-RU" sz="3200" dirty="0" err="1" smtClean="0"/>
              <a:t>лягчэйшае</a:t>
            </a:r>
            <a:r>
              <a:rPr lang="ru-RU" sz="3200" dirty="0" smtClean="0"/>
              <a:t> за </a:t>
            </a:r>
            <a:r>
              <a:rPr lang="ru-RU" sz="3200" dirty="0" err="1" smtClean="0"/>
              <a:t>халоднае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96770" y="5778785"/>
            <a:ext cx="674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Нагр</a:t>
            </a:r>
            <a:r>
              <a:rPr lang="be-BY" sz="3200" dirty="0" smtClean="0"/>
              <a:t>этае паветра падымаецца ўгару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3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Image result for &amp;kcy;&amp;icy;&amp;tcy;&amp;acy;&amp;jcy;&amp;scy;&amp;kcy;&amp;icy;&amp;iecy; &amp;lcy;&amp;iecy;&amp;tcy;&amp;acy;&amp;yucy;&amp;shchcy;&amp;icy;&amp;iecy; &amp;fcy;&amp;ocy;&amp;ncy;&amp;acy;&amp;rcy;&amp;i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1000"/>
            <a:ext cx="5517944" cy="367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&amp;kcy;&amp;icy;&amp;tcy;&amp;acy;&amp;jcy;&amp;scy;&amp;kcy;&amp;icy;&amp;iecy; &amp;lcy;&amp;iecy;&amp;tcy;&amp;acy;&amp;yucy;&amp;shchcy;&amp;icy;&amp;iecy; &amp;fcy;&amp;ocy;&amp;ncy;&amp;acy;&amp;rcy;&amp;i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171575"/>
            <a:ext cx="6305550" cy="42862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082" y="5786735"/>
            <a:ext cx="1101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>
                <a:solidFill>
                  <a:schemeClr val="bg1"/>
                </a:solidFill>
              </a:rPr>
              <a:t>Кітайскія ліхтарыкі фактычна капіююць уладкаванне паветранага шара ў мініятуры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Vcy;&amp;ocy;&amp;zcy;&amp;dcy;&amp;ucy;&amp;shcy;&amp;ncy;&amp;ycy;&amp;jcy; &amp;shcy;&amp;a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0401"/>
            <a:ext cx="8943975" cy="65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67700" y="286463"/>
            <a:ext cx="2807617" cy="10683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334548" y="365107"/>
            <a:ext cx="274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Расфарбаваная</a:t>
            </a:r>
            <a:r>
              <a:rPr lang="ru-RU" b="1" dirty="0" smtClean="0"/>
              <a:t> </a:t>
            </a:r>
            <a:r>
              <a:rPr lang="ru-RU" b="1" dirty="0" err="1" smtClean="0"/>
              <a:t>абалонка</a:t>
            </a:r>
            <a:endParaRPr lang="ru-RU" b="1" dirty="0" smtClean="0"/>
          </a:p>
          <a:p>
            <a:r>
              <a:rPr lang="ru-RU" b="1" dirty="0" smtClean="0"/>
              <a:t>з </a:t>
            </a:r>
            <a:r>
              <a:rPr lang="ru-RU" b="1" dirty="0" err="1" smtClean="0"/>
              <a:t>паперы</a:t>
            </a:r>
            <a:r>
              <a:rPr lang="ru-RU" b="1" dirty="0" smtClean="0"/>
              <a:t> и </a:t>
            </a:r>
            <a:r>
              <a:rPr lang="ru-RU" b="1" dirty="0" err="1" smtClean="0"/>
              <a:t>лёну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пакрытая</a:t>
            </a:r>
            <a:r>
              <a:rPr lang="ru-RU" b="1" dirty="0" smtClean="0"/>
              <a:t> лакам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05925" y="1924160"/>
            <a:ext cx="1179156" cy="363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39262" y="1924161"/>
            <a:ext cx="111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Эмблема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39263" y="4657835"/>
            <a:ext cx="941178" cy="363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372599" y="4657836"/>
            <a:ext cx="79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4374" y="5382676"/>
            <a:ext cx="2807617" cy="5132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63122" y="5447495"/>
            <a:ext cx="282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Сахор</a:t>
            </a:r>
            <a:r>
              <a:rPr lang="ru-RU" b="1" dirty="0" smtClean="0"/>
              <a:t> для </a:t>
            </a:r>
            <a:r>
              <a:rPr lang="ru-RU" b="1" dirty="0" err="1" smtClean="0"/>
              <a:t>працы</a:t>
            </a:r>
            <a:r>
              <a:rPr lang="ru-RU" b="1" dirty="0" smtClean="0"/>
              <a:t> ў </a:t>
            </a:r>
            <a:r>
              <a:rPr lang="ru-RU" b="1" dirty="0" err="1" smtClean="0"/>
              <a:t>топцы</a:t>
            </a:r>
            <a:endParaRPr lang="ru-RU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00975" y="6121811"/>
            <a:ext cx="2121234" cy="5132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29722" y="6186630"/>
            <a:ext cx="19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Адтуліна</a:t>
            </a:r>
            <a:r>
              <a:rPr lang="ru-RU" b="1" dirty="0" smtClean="0"/>
              <a:t> ў </a:t>
            </a:r>
            <a:r>
              <a:rPr lang="ru-RU" b="1" dirty="0" err="1" smtClean="0"/>
              <a:t>топцы</a:t>
            </a:r>
            <a:endParaRPr lang="ru-RU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1333" y="5180097"/>
            <a:ext cx="2807617" cy="7158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38573" y="5186498"/>
            <a:ext cx="257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Галерэя</a:t>
            </a:r>
            <a:r>
              <a:rPr lang="ru-RU" b="1" dirty="0" smtClean="0"/>
              <a:t> для </a:t>
            </a:r>
            <a:r>
              <a:rPr lang="ru-RU" b="1" dirty="0" err="1" smtClean="0"/>
              <a:t>пасажыраў</a:t>
            </a:r>
            <a:endParaRPr lang="ru-RU" b="1" dirty="0" smtClean="0"/>
          </a:p>
          <a:p>
            <a:r>
              <a:rPr lang="be-BY" b="1" dirty="0" smtClean="0"/>
              <a:t>і склад саломы</a:t>
            </a:r>
            <a:endParaRPr lang="ru-RU" b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83183" y="2494047"/>
            <a:ext cx="2807617" cy="7158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00422" y="2500448"/>
            <a:ext cx="251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/>
              <a:t>Праклеенае папяровае</a:t>
            </a:r>
          </a:p>
          <a:p>
            <a:r>
              <a:rPr lang="be-BY" b="1" dirty="0" smtClean="0"/>
              <a:t>колца</a:t>
            </a:r>
            <a:endParaRPr lang="ru-RU" b="1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826708" y="365951"/>
            <a:ext cx="19050" cy="508154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&amp;Vcy;&amp;ocy;&amp;zcy;&amp;dcy;&amp;ucy;&amp;shcy;&amp;ncy;&amp;ycy;&amp;jcy; &amp;shcy;&amp;a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" y="1060412"/>
            <a:ext cx="4517396" cy="26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11246351" y="334361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b="1" dirty="0" smtClean="0"/>
              <a:t>12 м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8815" y="3049556"/>
            <a:ext cx="4517396" cy="670034"/>
          </a:xfrm>
          <a:prstGeom prst="rect">
            <a:avLst/>
          </a:prstGeom>
          <a:solidFill>
            <a:srgbClr val="342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7457" y="3110857"/>
            <a:ext cx="184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</a:rPr>
              <a:t>Жазэф Мішэль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772" y="3306772"/>
            <a:ext cx="15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</a:rPr>
              <a:t>Мангальф’е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7478" y="3070243"/>
            <a:ext cx="141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</a:rPr>
              <a:t>Жак Эцьен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6313" y="3295523"/>
            <a:ext cx="15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bg1"/>
                </a:solidFill>
              </a:rPr>
              <a:t>Мангальф’е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773" y="3751473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i="1" dirty="0" smtClean="0">
                <a:latin typeface="AstronCTT" pitchFamily="2" charset="0"/>
              </a:rPr>
              <a:t>1783 год</a:t>
            </a:r>
            <a:endParaRPr lang="ru-RU" sz="6000" i="1" dirty="0">
              <a:latin typeface="AstronCT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638" y="231173"/>
            <a:ext cx="5362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/>
              <a:t>Першы паветраны шар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6308" y="6099997"/>
            <a:ext cx="550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/>
              <a:t>Чалавек упершыню падняўся ў паветра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97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Image result for &amp;vcy;&amp;ocy;&amp;zcy;&amp;dcy;&amp;ucy;&amp;shcy;&amp;ncy;&amp;ycy;&amp;jcy; &amp;shcy;&amp;acy;&amp;rcy; &amp;gcy;&amp;ocy;&amp;rcy;&amp;iecy;&amp;l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96555"/>
            <a:ext cx="95631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&amp;vcy;&amp;ocy;&amp;zcy;&amp;dcy;&amp;ucy;&amp;shcy;&amp;ncy;&amp;ycy;&amp;jcy; &amp;shcy;&amp;acy;&amp;rcy; &amp;gcy;&amp;ocy;&amp;rcy;&amp;iecy;&amp;lcy;&amp;k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4202112"/>
            <a:ext cx="3302000" cy="2477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7225" y="5162550"/>
            <a:ext cx="6723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>
                <a:solidFill>
                  <a:schemeClr val="bg1"/>
                </a:solidFill>
              </a:rPr>
              <a:t>На гэтым самым прынцыпе дзейнічаюць </a:t>
            </a:r>
          </a:p>
          <a:p>
            <a:r>
              <a:rPr lang="be-BY" sz="2800" b="1" dirty="0" smtClean="0">
                <a:solidFill>
                  <a:schemeClr val="bg1"/>
                </a:solidFill>
              </a:rPr>
              <a:t>цеплавыя паветраныя шары і сёння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3050" y="709523"/>
            <a:ext cx="8604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chemeClr val="bg1"/>
                </a:solidFill>
              </a:rPr>
              <a:t>Але цёплае паветра – не адзінае, </a:t>
            </a:r>
          </a:p>
          <a:p>
            <a:r>
              <a:rPr lang="be-BY" sz="3600" b="1" dirty="0" smtClean="0">
                <a:solidFill>
                  <a:schemeClr val="bg1"/>
                </a:solidFill>
              </a:rPr>
              <a:t>што можа падняць у неба паветраны шар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324" y="3762375"/>
            <a:ext cx="322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solidFill>
                  <a:schemeClr val="bg1"/>
                </a:solidFill>
              </a:rPr>
              <a:t>А што яшчэ?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&amp;zcy;&amp;ncy;&amp;acy;&amp;kcy; &amp;vcy;&amp;ocy;&amp;pcy;&amp;rcy;&amp;ocy;&amp;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43" y="2464549"/>
            <a:ext cx="354647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&amp;tcy;&amp;acy;&amp;bcy;&amp;lcy;&amp;icy;&amp;tscy;&amp;acy; &amp;ecy;&amp;lcy;&amp;iecy;&amp;mcy;&amp;iecy;&amp;ncy;&amp;tcy;&amp;ocy;&amp;vcy; &amp;ncy;&amp;acy; &amp;scy;&amp;tcy;&amp;ocy;&amp;l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52" y="482137"/>
            <a:ext cx="7057073" cy="47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&amp;gcy;&amp;iecy;&amp;l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839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&amp;vcy;&amp;ocy;&amp;dcy;&amp;ocy;&amp;rcy;&amp;ocy;&amp;d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33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863" y="5271822"/>
            <a:ext cx="5131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/>
              <a:t>Газы вадарод і гелій </a:t>
            </a:r>
          </a:p>
          <a:p>
            <a:r>
              <a:rPr lang="be-BY" sz="4000" b="1" dirty="0" smtClean="0"/>
              <a:t>лягчэйшыя за паветра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741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age result for &amp;ncy;&amp;iecy;&amp;bcy;&amp;o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0"/>
          <a:stretch/>
        </p:blipFill>
        <p:spPr bwMode="auto">
          <a:xfrm>
            <a:off x="0" y="-1"/>
            <a:ext cx="12192000" cy="68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&amp;vcy;&amp;ocy;&amp;zcy;&amp;dcy;&amp;ucy;&amp;shcy;&amp;ncy;&amp;ycy;&amp;jcy; &amp;shcy;&amp;acy;&amp;rcy; &amp;ncy;&amp;acy; &amp;vcy;&amp;ocy;&amp;dcy;&amp;ocy;&amp;rcy;&amp;ocy;&amp;dcy;&amp;ie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 bwMode="auto">
          <a:xfrm>
            <a:off x="4867274" y="692497"/>
            <a:ext cx="7051675" cy="50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lam.ru/transportavi/vozdushnyi_put/img_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/>
        </p:blipFill>
        <p:spPr bwMode="auto">
          <a:xfrm>
            <a:off x="1093848" y="1351464"/>
            <a:ext cx="23145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313" y="0"/>
            <a:ext cx="57152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Першы напоўнены вадародам шар</a:t>
            </a:r>
          </a:p>
          <a:p>
            <a:r>
              <a:rPr lang="be-BY" sz="2800" b="1" dirty="0" smtClean="0"/>
              <a:t>падняў чалавека ў паветра </a:t>
            </a:r>
          </a:p>
          <a:p>
            <a:r>
              <a:rPr lang="be-BY" sz="2800" b="1" dirty="0" smtClean="0"/>
              <a:t>ў тым самым 1783 г.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612" y="5031913"/>
            <a:ext cx="437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/>
              <a:t>Ён праляцеў каля 50 вёрст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3848" y="5908983"/>
            <a:ext cx="988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/>
              <a:t>Чалавецтва адкрыла эру паветраных вандровак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13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446</Words>
  <Application>Microsoft Office PowerPoint</Application>
  <PresentationFormat>Широкоэкранный</PresentationFormat>
  <Paragraphs>82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AstronCTT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Mstislav Tereshkov</dc:creator>
  <cp:lastModifiedBy>user</cp:lastModifiedBy>
  <cp:revision>39</cp:revision>
  <dcterms:created xsi:type="dcterms:W3CDTF">2016-11-18T09:42:29Z</dcterms:created>
  <dcterms:modified xsi:type="dcterms:W3CDTF">2016-11-26T10:59:29Z</dcterms:modified>
</cp:coreProperties>
</file>