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7" r:id="rId4"/>
    <p:sldId id="259" r:id="rId5"/>
    <p:sldId id="260" r:id="rId6"/>
    <p:sldId id="262" r:id="rId7"/>
    <p:sldId id="280" r:id="rId8"/>
    <p:sldId id="269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9" r:id="rId19"/>
    <p:sldId id="277" r:id="rId20"/>
    <p:sldId id="274" r:id="rId21"/>
    <p:sldId id="281" r:id="rId22"/>
    <p:sldId id="273" r:id="rId23"/>
    <p:sldId id="272" r:id="rId24"/>
    <p:sldId id="275" r:id="rId25"/>
    <p:sldId id="276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CFF1F-2800-4219-B692-DEB6FF9AE3F3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F442C-1B5C-4478-8A12-D7C1825E9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388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F442C-1B5C-4478-8A12-D7C1825E9BC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69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367F-0973-47E1-B4FD-7D87998C9991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02C-C513-4948-BB21-B25853F49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367F-0973-47E1-B4FD-7D87998C9991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02C-C513-4948-BB21-B25853F49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367F-0973-47E1-B4FD-7D87998C9991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02C-C513-4948-BB21-B25853F49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367F-0973-47E1-B4FD-7D87998C9991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02C-C513-4948-BB21-B25853F49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367F-0973-47E1-B4FD-7D87998C9991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02C-C513-4948-BB21-B25853F49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367F-0973-47E1-B4FD-7D87998C9991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02C-C513-4948-BB21-B25853F49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367F-0973-47E1-B4FD-7D87998C9991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02C-C513-4948-BB21-B25853F49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367F-0973-47E1-B4FD-7D87998C9991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02C-C513-4948-BB21-B25853F49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367F-0973-47E1-B4FD-7D87998C9991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02C-C513-4948-BB21-B25853F49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367F-0973-47E1-B4FD-7D87998C9991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02C-C513-4948-BB21-B25853F49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367F-0973-47E1-B4FD-7D87998C9991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02C-C513-4948-BB21-B25853F49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C367F-0973-47E1-B4FD-7D87998C9991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5502C-C513-4948-BB21-B25853F49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2428868"/>
            <a:ext cx="5214974" cy="10715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429264"/>
            <a:ext cx="8001056" cy="1428736"/>
          </a:xfrm>
        </p:spPr>
        <p:txBody>
          <a:bodyPr/>
          <a:lstStyle/>
          <a:p>
            <a:r>
              <a:rPr lang="be-BY" b="1" i="1" dirty="0" smtClean="0">
                <a:latin typeface="Georgia" pitchFamily="18" charset="0"/>
              </a:rPr>
              <a:t>Свет беларускай вёскі:</a:t>
            </a:r>
          </a:p>
          <a:p>
            <a:r>
              <a:rPr lang="be-BY" b="1" i="1" dirty="0" smtClean="0">
                <a:latin typeface="Georgia" pitchFamily="18" charset="0"/>
              </a:rPr>
              <a:t>рэчы і сімвалы </a:t>
            </a:r>
            <a:r>
              <a:rPr lang="be-BY" dirty="0" smtClean="0"/>
              <a:t> </a:t>
            </a:r>
            <a:endParaRPr lang="ru-RU" dirty="0"/>
          </a:p>
        </p:txBody>
      </p:sp>
      <p:pic>
        <p:nvPicPr>
          <p:cNvPr id="4" name="Рисунок 3" descr="вёска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289" y="357167"/>
            <a:ext cx="6671734" cy="5000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6" y="285729"/>
            <a:ext cx="1188728" cy="14710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азьня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3643314"/>
            <a:ext cx="4143404" cy="3107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7752" y="3786190"/>
            <a:ext cx="4000528" cy="2857520"/>
          </a:xfrm>
        </p:spPr>
        <p:txBody>
          <a:bodyPr>
            <a:normAutofit lnSpcReduction="10000"/>
          </a:bodyPr>
          <a:lstStyle/>
          <a:p>
            <a:pPr algn="ctr"/>
            <a:r>
              <a:rPr lang="be-BY" sz="3200" b="1" i="1" dirty="0" smtClean="0">
                <a:solidFill>
                  <a:srgbClr val="FFFF00"/>
                </a:solidFill>
                <a:latin typeface="Georgia" pitchFamily="18" charset="0"/>
              </a:rPr>
              <a:t>Лазня</a:t>
            </a:r>
            <a:r>
              <a:rPr lang="be-BY" sz="2800" b="1" i="1" dirty="0" smtClean="0">
                <a:latin typeface="Georgia" pitchFamily="18" charset="0"/>
              </a:rPr>
              <a:t> </a:t>
            </a:r>
          </a:p>
          <a:p>
            <a:pPr algn="ctr"/>
            <a:r>
              <a:rPr lang="be-BY" sz="2800" b="1" i="1" dirty="0" smtClean="0">
                <a:latin typeface="Georgia" pitchFamily="18" charset="0"/>
              </a:rPr>
              <a:t>“вясковы храм” фізічнай цысціні,</a:t>
            </a:r>
          </a:p>
          <a:p>
            <a:pPr algn="ctr"/>
            <a:r>
              <a:rPr lang="be-BY" sz="2800" b="1" i="1" dirty="0" smtClean="0">
                <a:latin typeface="Georgia" pitchFamily="18" charset="0"/>
              </a:rPr>
              <a:t>уладанне міфалагічнага </a:t>
            </a:r>
            <a:r>
              <a:rPr lang="be-BY" sz="2800" b="1" i="1" dirty="0" smtClean="0">
                <a:latin typeface="Georgia" pitchFamily="18" charset="0"/>
              </a:rPr>
              <a:t>лазніка</a:t>
            </a:r>
            <a:endParaRPr lang="be-BY" sz="2800" b="1" i="1" dirty="0" smtClean="0">
              <a:latin typeface="Georgia" pitchFamily="18" charset="0"/>
            </a:endParaRPr>
          </a:p>
          <a:p>
            <a:endParaRPr lang="ru-RU" sz="2800" b="1" dirty="0">
              <a:latin typeface="Georgia" pitchFamily="18" charset="0"/>
            </a:endParaRPr>
          </a:p>
        </p:txBody>
      </p:sp>
      <p:pic>
        <p:nvPicPr>
          <p:cNvPr id="7" name="Рисунок 6" descr="лазьня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086" y="201328"/>
            <a:ext cx="4030404" cy="3299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лазьня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14290"/>
            <a:ext cx="4143404" cy="3301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7752" y="285728"/>
            <a:ext cx="4286248" cy="6429420"/>
          </a:xfrm>
        </p:spPr>
        <p:txBody>
          <a:bodyPr>
            <a:normAutofit/>
          </a:bodyPr>
          <a:lstStyle/>
          <a:p>
            <a:pPr algn="ctr"/>
            <a:endParaRPr lang="be-BY" sz="2800" b="1" i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 algn="ctr"/>
            <a:r>
              <a:rPr lang="be-BY" sz="2800" b="1" i="1" dirty="0" smtClean="0">
                <a:solidFill>
                  <a:srgbClr val="FFFF00"/>
                </a:solidFill>
                <a:latin typeface="Georgia" pitchFamily="18" charset="0"/>
              </a:rPr>
              <a:t>Вокны</a:t>
            </a:r>
            <a:r>
              <a:rPr lang="be-BY" sz="2800" b="1" i="1" dirty="0" smtClean="0">
                <a:latin typeface="Georgia" pitchFamily="18" charset="0"/>
              </a:rPr>
              <a:t> – </a:t>
            </a:r>
          </a:p>
          <a:p>
            <a:pPr algn="ctr"/>
            <a:r>
              <a:rPr lang="be-BY" sz="2800" b="1" i="1" dirty="0" smtClean="0">
                <a:latin typeface="Georgia" pitchFamily="18" charset="0"/>
              </a:rPr>
              <a:t>“вочы хаты”,</a:t>
            </a:r>
          </a:p>
          <a:p>
            <a:pPr algn="ctr"/>
            <a:r>
              <a:rPr lang="be-BY" sz="2800" b="1" i="1" dirty="0" smtClean="0">
                <a:latin typeface="Georgia" pitchFamily="18" charset="0"/>
              </a:rPr>
              <a:t>якія злучаюць яе</a:t>
            </a:r>
          </a:p>
          <a:p>
            <a:pPr algn="ctr"/>
            <a:r>
              <a:rPr lang="be-BY" sz="2800" b="1" i="1" dirty="0" smtClean="0">
                <a:latin typeface="Georgia" pitchFamily="18" charset="0"/>
              </a:rPr>
              <a:t>са знешнім светам і ўпісваюць у касмічны  парадак быцця.</a:t>
            </a:r>
          </a:p>
          <a:p>
            <a:pPr algn="ctr"/>
            <a:r>
              <a:rPr lang="be-BY" sz="2800" b="1" i="1" dirty="0" smtClean="0">
                <a:latin typeface="Georgia" pitchFamily="18" charset="0"/>
              </a:rPr>
              <a:t>Паводле беларускай легенды, менавіта Бог навучае людзей прасякаць вокны ў хатах.</a:t>
            </a:r>
          </a:p>
          <a:p>
            <a:pPr algn="ctr"/>
            <a:endParaRPr lang="be-BY" sz="2800" b="1" i="1" dirty="0" smtClean="0">
              <a:latin typeface="Georgia" pitchFamily="18" charset="0"/>
            </a:endParaRPr>
          </a:p>
          <a:p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7" name="Рисунок 6" descr="Дзіцёнак у вакн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71480"/>
            <a:ext cx="4482377" cy="5685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5143512"/>
            <a:ext cx="8072494" cy="157163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be-BY" sz="3200" b="1" i="1" dirty="0" smtClean="0">
                <a:solidFill>
                  <a:srgbClr val="FFFF00"/>
                </a:solidFill>
                <a:latin typeface="Georgia" pitchFamily="18" charset="0"/>
              </a:rPr>
              <a:t>Ліштва </a:t>
            </a:r>
            <a:r>
              <a:rPr lang="be-BY" sz="3200" b="1" i="1" dirty="0" smtClean="0">
                <a:latin typeface="Georgia" pitchFamily="18" charset="0"/>
              </a:rPr>
              <a:t>–</a:t>
            </a:r>
            <a:r>
              <a:rPr lang="be-BY" sz="3200" b="1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be-BY" sz="3000" b="1" i="1" dirty="0" smtClean="0">
                <a:latin typeface="Georgia" pitchFamily="18" charset="0"/>
              </a:rPr>
              <a:t>накладное драўлянае аздабленне ваконнага праёму, выконвала засцерагальна-магічныя і дэкаратыўна-мастацкія функцыі</a:t>
            </a:r>
            <a:endParaRPr lang="ru-RU" sz="3000" b="1" i="1" dirty="0">
              <a:latin typeface="Georgia" pitchFamily="18" charset="0"/>
            </a:endParaRPr>
          </a:p>
        </p:txBody>
      </p:sp>
      <p:pic>
        <p:nvPicPr>
          <p:cNvPr id="5" name="Рисунок 4" descr="ліштвы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1"/>
            <a:ext cx="3650238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ліштвы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85728"/>
            <a:ext cx="3577960" cy="4788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4071942"/>
            <a:ext cx="5572164" cy="2643206"/>
          </a:xfrm>
        </p:spPr>
        <p:txBody>
          <a:bodyPr>
            <a:noAutofit/>
          </a:bodyPr>
          <a:lstStyle/>
          <a:p>
            <a:pPr algn="just"/>
            <a:r>
              <a:rPr lang="be-BY" sz="2400" b="1" i="1" dirty="0" smtClean="0">
                <a:solidFill>
                  <a:srgbClr val="FFFF00"/>
                </a:solidFill>
                <a:latin typeface="Georgia" pitchFamily="18" charset="0"/>
              </a:rPr>
              <a:t>Аканіцы</a:t>
            </a:r>
            <a:r>
              <a:rPr lang="be-BY" sz="2400" dirty="0" smtClean="0">
                <a:latin typeface="Georgia" pitchFamily="18" charset="0"/>
              </a:rPr>
              <a:t> (</a:t>
            </a:r>
            <a:r>
              <a:rPr lang="be-BY" sz="2400" dirty="0" smtClean="0">
                <a:latin typeface="Georgia" pitchFamily="18" charset="0"/>
              </a:rPr>
              <a:t>рус. </a:t>
            </a:r>
            <a:r>
              <a:rPr lang="be-BY" sz="2400" dirty="0" smtClean="0">
                <a:latin typeface="Georgia" pitchFamily="18" charset="0"/>
              </a:rPr>
              <a:t>ставни), “драўляныя павекі” вокнаў вясковай хаты, важны элемент дэкаратыўнага аздаблення, які меў і сімвалічныя функцыі. Наглуха зачыненыя аканіцы на ўсіх вокнах азначалі “смерць “ хаты, г.зн. яе нежылы статус.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Рисунок 4" descr="аканіцы 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5259738" cy="3714776"/>
          </a:xfrm>
          <a:prstGeom prst="rect">
            <a:avLst/>
          </a:prstGeom>
        </p:spPr>
      </p:pic>
      <p:pic>
        <p:nvPicPr>
          <p:cNvPr id="6" name="Рисунок 5" descr="аканіцы 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950" y="214290"/>
            <a:ext cx="3522705" cy="3714776"/>
          </a:xfrm>
          <a:prstGeom prst="rect">
            <a:avLst/>
          </a:prstGeom>
        </p:spPr>
      </p:pic>
      <p:pic>
        <p:nvPicPr>
          <p:cNvPr id="7" name="Рисунок 6" descr="аканіцы с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5" y="4071942"/>
            <a:ext cx="2286016" cy="26321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3786190"/>
            <a:ext cx="3929090" cy="2928958"/>
          </a:xfrm>
        </p:spPr>
        <p:txBody>
          <a:bodyPr>
            <a:normAutofit/>
          </a:bodyPr>
          <a:lstStyle/>
          <a:p>
            <a:r>
              <a:rPr lang="be-BY" sz="2800" b="1" i="1" dirty="0" smtClean="0">
                <a:solidFill>
                  <a:srgbClr val="FFFF00"/>
                </a:solidFill>
                <a:latin typeface="Georgia" pitchFamily="18" charset="0"/>
              </a:rPr>
              <a:t>Шчыт</a:t>
            </a:r>
            <a:r>
              <a:rPr lang="be-BY" sz="2800" b="1" i="1" dirty="0" smtClean="0">
                <a:latin typeface="Georgia" pitchFamily="18" charset="0"/>
              </a:rPr>
              <a:t> – </a:t>
            </a:r>
            <a:r>
              <a:rPr lang="be-BY" sz="2400" b="1" i="1" dirty="0" smtClean="0">
                <a:latin typeface="Georgia" pitchFamily="18" charset="0"/>
              </a:rPr>
              <a:t>франтон </a:t>
            </a:r>
            <a:r>
              <a:rPr lang="be-BY" sz="2400" b="1" i="1" dirty="0" smtClean="0">
                <a:latin typeface="Georgia" pitchFamily="18" charset="0"/>
              </a:rPr>
              <a:t>двусхільнага </a:t>
            </a:r>
            <a:r>
              <a:rPr lang="be-BY" sz="2400" b="1" i="1" dirty="0" smtClean="0">
                <a:latin typeface="Georgia" pitchFamily="18" charset="0"/>
              </a:rPr>
              <a:t>даху, разам з ліштвамі і аканіцамі фармуе</a:t>
            </a:r>
          </a:p>
          <a:p>
            <a:r>
              <a:rPr lang="be-BY" sz="2400" b="1" i="1" dirty="0" smtClean="0">
                <a:latin typeface="Georgia" pitchFamily="18" charset="0"/>
              </a:rPr>
              <a:t>мастацкае аблічча вясковай хаты</a:t>
            </a:r>
            <a:endParaRPr lang="ru-RU" sz="2400" b="1" i="1" dirty="0">
              <a:latin typeface="Georgia" pitchFamily="18" charset="0"/>
            </a:endParaRPr>
          </a:p>
        </p:txBody>
      </p:sp>
      <p:pic>
        <p:nvPicPr>
          <p:cNvPr id="5" name="Рисунок 4" descr="шчыт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458200" cy="3441700"/>
          </a:xfrm>
          <a:prstGeom prst="rect">
            <a:avLst/>
          </a:prstGeom>
        </p:spPr>
      </p:pic>
      <p:pic>
        <p:nvPicPr>
          <p:cNvPr id="6" name="Рисунок 5" descr="шчы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785525"/>
            <a:ext cx="4500594" cy="297793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5500702"/>
            <a:ext cx="8643998" cy="1357298"/>
          </a:xfrm>
        </p:spPr>
        <p:txBody>
          <a:bodyPr>
            <a:noAutofit/>
          </a:bodyPr>
          <a:lstStyle/>
          <a:p>
            <a:pPr algn="ctr"/>
            <a:r>
              <a:rPr lang="be-BY" sz="2400" b="1" i="1" dirty="0" smtClean="0">
                <a:solidFill>
                  <a:srgbClr val="FFFF00"/>
                </a:solidFill>
                <a:latin typeface="Georgia" pitchFamily="18" charset="0"/>
              </a:rPr>
              <a:t>Канцэпцыя </a:t>
            </a:r>
            <a:r>
              <a:rPr lang="be-BY" sz="2400" b="1" i="1" dirty="0" smtClean="0">
                <a:solidFill>
                  <a:srgbClr val="FFFF00"/>
                </a:solidFill>
                <a:latin typeface="Georgia" pitchFamily="18" charset="0"/>
              </a:rPr>
              <a:t>дома, </a:t>
            </a:r>
            <a:r>
              <a:rPr lang="be-BY" sz="2400" b="1" i="1" dirty="0" smtClean="0">
                <a:solidFill>
                  <a:srgbClr val="FFFF00"/>
                </a:solidFill>
                <a:latin typeface="Georgia" pitchFamily="18" charset="0"/>
              </a:rPr>
              <a:t>як мікрамадэлі Космасу </a:t>
            </a:r>
            <a:r>
              <a:rPr lang="be-BY" sz="2400" b="1" i="1" dirty="0" smtClean="0">
                <a:solidFill>
                  <a:srgbClr val="FFFF00"/>
                </a:solidFill>
                <a:latin typeface="Georgia" pitchFamily="18" charset="0"/>
              </a:rPr>
              <a:t>, найбольш </a:t>
            </a:r>
            <a:r>
              <a:rPr lang="be-BY" sz="2400" b="1" i="1" dirty="0" smtClean="0">
                <a:solidFill>
                  <a:srgbClr val="FFFF00"/>
                </a:solidFill>
                <a:latin typeface="Georgia" pitchFamily="18" charset="0"/>
              </a:rPr>
              <a:t>выразна ўвасоблена менавіта ў вясковай хаце</a:t>
            </a:r>
            <a:endParaRPr lang="ru-RU" sz="24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6" name="Рисунок 5" descr="хата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85728"/>
            <a:ext cx="7072362" cy="517399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3500438"/>
            <a:ext cx="8643998" cy="3143272"/>
          </a:xfrm>
        </p:spPr>
        <p:txBody>
          <a:bodyPr>
            <a:normAutofit/>
          </a:bodyPr>
          <a:lstStyle/>
          <a:p>
            <a:pPr algn="ctr"/>
            <a:r>
              <a:rPr lang="be-BY" sz="2400" b="1" i="1" dirty="0" smtClean="0">
                <a:solidFill>
                  <a:srgbClr val="FFFF00"/>
                </a:solidFill>
                <a:latin typeface="Georgia" pitchFamily="18" charset="0"/>
              </a:rPr>
              <a:t>Покуць</a:t>
            </a:r>
            <a:r>
              <a:rPr lang="be-BY" sz="2400" b="1" i="1" dirty="0" smtClean="0">
                <a:latin typeface="Georgia" pitchFamily="18" charset="0"/>
              </a:rPr>
              <a:t> (кут) – самае святое і шанаванае месца ў хаце.  Суадносіцца з ідэяй святла, чысціні, долі, з’яўляецца зонай камунікацыі са сферай багоў і продкаў. Важнейшая рытуальная прастора ўсіх значных сямейных рытуалаў. На покуці сядзелі кум з кумой (</a:t>
            </a:r>
            <a:r>
              <a:rPr lang="be-BY" sz="2400" b="1" i="1" dirty="0" smtClean="0">
                <a:solidFill>
                  <a:srgbClr val="FFFF00"/>
                </a:solidFill>
                <a:latin typeface="Georgia" pitchFamily="18" charset="0"/>
              </a:rPr>
              <a:t>радзіны</a:t>
            </a:r>
            <a:r>
              <a:rPr lang="be-BY" sz="2400" b="1" i="1" dirty="0" smtClean="0">
                <a:latin typeface="Georgia" pitchFamily="18" charset="0"/>
              </a:rPr>
              <a:t>), маладыя (</a:t>
            </a:r>
            <a:r>
              <a:rPr lang="be-BY" sz="2400" b="1" i="1" dirty="0" smtClean="0">
                <a:solidFill>
                  <a:srgbClr val="FFFF00"/>
                </a:solidFill>
                <a:latin typeface="Georgia" pitchFamily="18" charset="0"/>
              </a:rPr>
              <a:t>вяселле</a:t>
            </a:r>
            <a:r>
              <a:rPr lang="be-BY" sz="2400" b="1" i="1" dirty="0" smtClean="0">
                <a:latin typeface="Georgia" pitchFamily="18" charset="0"/>
              </a:rPr>
              <a:t>), толькі на куце клалі нябожчыка (</a:t>
            </a:r>
            <a:r>
              <a:rPr lang="be-BY" sz="2400" b="1" i="1" dirty="0" smtClean="0">
                <a:solidFill>
                  <a:srgbClr val="FFFF00"/>
                </a:solidFill>
                <a:latin typeface="Georgia" pitchFamily="18" charset="0"/>
              </a:rPr>
              <a:t>пахаванне</a:t>
            </a:r>
            <a:r>
              <a:rPr lang="be-BY" sz="2400" b="1" i="1" dirty="0" smtClean="0">
                <a:latin typeface="Georgia" pitchFamily="18" charset="0"/>
              </a:rPr>
              <a:t>).</a:t>
            </a:r>
          </a:p>
          <a:p>
            <a:endParaRPr lang="ru-RU" dirty="0"/>
          </a:p>
        </p:txBody>
      </p:sp>
      <p:pic>
        <p:nvPicPr>
          <p:cNvPr id="6" name="Рисунок 5" descr="покуць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42852"/>
            <a:ext cx="4071934" cy="3053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окуць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52"/>
            <a:ext cx="4517403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929198"/>
            <a:ext cx="9001156" cy="1928802"/>
          </a:xfrm>
        </p:spPr>
        <p:txBody>
          <a:bodyPr>
            <a:noAutofit/>
          </a:bodyPr>
          <a:lstStyle/>
          <a:p>
            <a:pPr algn="ctr"/>
            <a:r>
              <a:rPr lang="be-BY" sz="2400" i="1" dirty="0" smtClean="0">
                <a:solidFill>
                  <a:srgbClr val="FFFF00"/>
                </a:solidFill>
                <a:latin typeface="Georgia" pitchFamily="18" charset="0"/>
              </a:rPr>
              <a:t>Бабін кут</a:t>
            </a:r>
            <a:r>
              <a:rPr lang="be-BY" sz="2400" i="1" dirty="0" smtClean="0">
                <a:latin typeface="Georgia" pitchFamily="18" charset="0"/>
              </a:rPr>
              <a:t> </a:t>
            </a:r>
            <a:r>
              <a:rPr lang="be-BY" sz="2400" dirty="0" smtClean="0">
                <a:latin typeface="Georgia" pitchFamily="18" charset="0"/>
              </a:rPr>
              <a:t>– месца ля печы, насупраць па дыяганалі ад покуці. Мае выразную жаночую сімволіку, з’яўляецца прасторай магічных практык народнай медыцыны. </a:t>
            </a:r>
          </a:p>
          <a:p>
            <a:pPr algn="ctr"/>
            <a:r>
              <a:rPr lang="be-BY" sz="2400" dirty="0" smtClean="0">
                <a:latin typeface="Georgia" pitchFamily="18" charset="0"/>
              </a:rPr>
              <a:t>Паводле народных уяўленняў, пад печчу жыве дамавік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Рисунок 4" descr="Печ_IMG_98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85729"/>
            <a:ext cx="5786478" cy="47219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4286256"/>
            <a:ext cx="8143932" cy="2214578"/>
          </a:xfrm>
        </p:spPr>
        <p:txBody>
          <a:bodyPr>
            <a:noAutofit/>
          </a:bodyPr>
          <a:lstStyle/>
          <a:p>
            <a:pPr algn="ctr"/>
            <a:r>
              <a:rPr lang="be-BY" sz="2400" b="1" i="1" dirty="0" smtClean="0">
                <a:solidFill>
                  <a:srgbClr val="FFFF00"/>
                </a:solidFill>
                <a:latin typeface="Georgia" pitchFamily="18" charset="0"/>
              </a:rPr>
              <a:t>Жорны</a:t>
            </a:r>
            <a:r>
              <a:rPr lang="be-BY" sz="2400" dirty="0" smtClean="0">
                <a:latin typeface="Georgia" pitchFamily="18" charset="0"/>
              </a:rPr>
              <a:t>, ручны млын – прылада для памолу збожжа ў хатніх умовах. </a:t>
            </a:r>
          </a:p>
          <a:p>
            <a:pPr algn="ctr"/>
            <a:r>
              <a:rPr lang="be-BY" sz="2400" dirty="0" smtClean="0">
                <a:latin typeface="Georgia" pitchFamily="18" charset="0"/>
              </a:rPr>
              <a:t>Паводле беларускай легенды, Пярун, грукаючы жорнамі, стварае свет.</a:t>
            </a:r>
          </a:p>
          <a:p>
            <a:pPr algn="ctr"/>
            <a:r>
              <a:rPr lang="be-BY" sz="2400" b="1" i="1" dirty="0" smtClean="0">
                <a:latin typeface="Georgia" pitchFamily="18" charset="0"/>
              </a:rPr>
              <a:t>“Круці жорны пільна – будзе і тут Вільна”</a:t>
            </a:r>
            <a:endParaRPr lang="ru-RU" sz="2400" b="1" i="1" dirty="0">
              <a:latin typeface="Georgia" pitchFamily="18" charset="0"/>
            </a:endParaRPr>
          </a:p>
        </p:txBody>
      </p:sp>
      <p:pic>
        <p:nvPicPr>
          <p:cNvPr id="5" name="Рисунок 4" descr="жорны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" y="428604"/>
            <a:ext cx="3972088" cy="3357586"/>
          </a:xfrm>
          <a:prstGeom prst="rect">
            <a:avLst/>
          </a:prstGeom>
        </p:spPr>
      </p:pic>
      <p:pic>
        <p:nvPicPr>
          <p:cNvPr id="6" name="Рисунок 5" descr="жорны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428604"/>
            <a:ext cx="3664663" cy="336345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5143512"/>
            <a:ext cx="8858312" cy="1714488"/>
          </a:xfrm>
        </p:spPr>
        <p:txBody>
          <a:bodyPr>
            <a:normAutofit/>
          </a:bodyPr>
          <a:lstStyle/>
          <a:p>
            <a:pPr algn="ctr"/>
            <a:r>
              <a:rPr lang="be-BY" sz="2400" b="1" i="1" dirty="0" smtClean="0">
                <a:solidFill>
                  <a:srgbClr val="FFFF00"/>
                </a:solidFill>
                <a:latin typeface="Georgia" pitchFamily="18" charset="0"/>
              </a:rPr>
              <a:t>Дзяжа, дзежка, хлебніца</a:t>
            </a:r>
            <a:r>
              <a:rPr lang="be-BY" sz="2400" dirty="0" smtClean="0">
                <a:latin typeface="Georgia" pitchFamily="18" charset="0"/>
              </a:rPr>
              <a:t> – драўляны посуд для заквашвання цеста. Увасабляе ідэю долі, дастатку, урадлівасці і плоднасці. У выпадку </a:t>
            </a:r>
            <a:r>
              <a:rPr lang="be-BY" sz="2400" dirty="0" smtClean="0">
                <a:latin typeface="Georgia" pitchFamily="18" charset="0"/>
              </a:rPr>
              <a:t>пажару, </a:t>
            </a:r>
            <a:r>
              <a:rPr lang="be-BY" sz="2400" dirty="0" smtClean="0">
                <a:latin typeface="Georgia" pitchFamily="18" charset="0"/>
              </a:rPr>
              <a:t>разам з абразамі найперш выносілася з хаты.</a:t>
            </a:r>
          </a:p>
          <a:p>
            <a:endParaRPr lang="ru-RU" sz="2000" dirty="0">
              <a:latin typeface="Georgia" pitchFamily="18" charset="0"/>
            </a:endParaRPr>
          </a:p>
        </p:txBody>
      </p:sp>
      <p:pic>
        <p:nvPicPr>
          <p:cNvPr id="5" name="Рисунок 4" descr="дзяж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85728"/>
            <a:ext cx="4786346" cy="47947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ёска (2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6" b="66"/>
          <a:stretch>
            <a:fillRect/>
          </a:stretch>
        </p:blipFill>
        <p:spPr>
          <a:xfrm>
            <a:off x="214282" y="2928934"/>
            <a:ext cx="4953035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571480"/>
            <a:ext cx="8786874" cy="6072230"/>
          </a:xfrm>
        </p:spPr>
        <p:txBody>
          <a:bodyPr>
            <a:normAutofit lnSpcReduction="10000"/>
          </a:bodyPr>
          <a:lstStyle/>
          <a:p>
            <a:r>
              <a:rPr lang="be-BY" sz="2800" b="1" i="1" dirty="0" smtClean="0">
                <a:solidFill>
                  <a:srgbClr val="FFFF00"/>
                </a:solidFill>
                <a:latin typeface="Georgia" pitchFamily="18" charset="0"/>
              </a:rPr>
              <a:t>Вёска</a:t>
            </a:r>
            <a:r>
              <a:rPr lang="be-BY" sz="2800" b="1" i="1" dirty="0" smtClean="0">
                <a:latin typeface="Georgia" pitchFamily="18" charset="0"/>
              </a:rPr>
              <a:t> , </a:t>
            </a:r>
          </a:p>
          <a:p>
            <a:r>
              <a:rPr lang="be-BY" sz="2800" b="1" i="1" dirty="0" smtClean="0">
                <a:latin typeface="Georgia" pitchFamily="18" charset="0"/>
              </a:rPr>
              <a:t>ад ст. слав. въсь,</a:t>
            </a:r>
          </a:p>
          <a:p>
            <a:r>
              <a:rPr lang="be-BY" sz="2800" b="1" i="1" dirty="0" smtClean="0">
                <a:latin typeface="Georgia" pitchFamily="18" charset="0"/>
              </a:rPr>
              <a:t>роднасна  ст.інд.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 err="1" smtClean="0">
                <a:latin typeface="Georgia" pitchFamily="18" charset="0"/>
                <a:ea typeface="Calibri"/>
                <a:cs typeface="Times New Roman"/>
              </a:rPr>
              <a:t>Vi</a:t>
            </a:r>
            <a:r>
              <a:rPr lang="en-US" sz="2800" b="1" i="1" dirty="0" err="1" smtClean="0">
                <a:latin typeface="Georgia" pitchFamily="18" charset="0"/>
                <a:ea typeface="Calibri"/>
                <a:cs typeface="Calibri"/>
              </a:rPr>
              <a:t>ç</a:t>
            </a:r>
            <a:r>
              <a:rPr lang="be-BY" sz="2800" b="1" i="1" dirty="0" smtClean="0">
                <a:latin typeface="Georgia" pitchFamily="18" charset="0"/>
                <a:ea typeface="Calibri"/>
                <a:cs typeface="Calibri"/>
              </a:rPr>
              <a:t> – “пасяленне”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be-BY" sz="3000" b="1" i="1" dirty="0">
              <a:latin typeface="Georgia" pitchFamily="18" charset="0"/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e-BY" sz="3000" b="1" i="1" dirty="0" smtClean="0">
                <a:latin typeface="Georgia" pitchFamily="18" charset="0"/>
                <a:ea typeface="Calibri"/>
                <a:cs typeface="Calibri"/>
              </a:rPr>
              <a:t>                                               </a:t>
            </a:r>
          </a:p>
          <a:p>
            <a:pPr>
              <a:spcAft>
                <a:spcPts val="1000"/>
              </a:spcAft>
            </a:pPr>
            <a:r>
              <a:rPr lang="be-BY" sz="3000" b="1" i="1" dirty="0" smtClean="0">
                <a:latin typeface="Georgia" pitchFamily="18" charset="0"/>
                <a:ea typeface="Calibri"/>
                <a:cs typeface="Calibri"/>
              </a:rPr>
              <a:t>                                                    </a:t>
            </a:r>
            <a:r>
              <a:rPr lang="be-BY" sz="2800" b="1" i="1" dirty="0" smtClean="0">
                <a:latin typeface="Georgia" pitchFamily="18" charset="0"/>
                <a:ea typeface="Calibri"/>
                <a:cs typeface="Calibri"/>
              </a:rPr>
              <a:t>Вёска – асноўны</a:t>
            </a:r>
          </a:p>
          <a:p>
            <a:pPr>
              <a:spcAft>
                <a:spcPts val="1000"/>
              </a:spcAft>
            </a:pPr>
            <a:r>
              <a:rPr lang="be-BY" sz="2800" b="1" i="1" dirty="0" smtClean="0">
                <a:latin typeface="Georgia" pitchFamily="18" charset="0"/>
                <a:ea typeface="Calibri"/>
                <a:cs typeface="Times New Roman"/>
              </a:rPr>
              <a:t>                                                         тып сельскага </a:t>
            </a:r>
          </a:p>
          <a:p>
            <a:pPr>
              <a:spcAft>
                <a:spcPts val="1000"/>
              </a:spcAft>
            </a:pPr>
            <a:r>
              <a:rPr lang="be-BY" sz="2800" b="1" i="1" dirty="0" smtClean="0">
                <a:latin typeface="Georgia" pitchFamily="18" charset="0"/>
                <a:ea typeface="Calibri"/>
                <a:cs typeface="Times New Roman"/>
              </a:rPr>
              <a:t>                                                          паселішча на </a:t>
            </a:r>
          </a:p>
          <a:p>
            <a:pPr>
              <a:spcAft>
                <a:spcPts val="1000"/>
              </a:spcAft>
            </a:pPr>
            <a:r>
              <a:rPr lang="be-BY" sz="2800" b="1" i="1" dirty="0" smtClean="0">
                <a:latin typeface="Georgia" pitchFamily="18" charset="0"/>
                <a:ea typeface="Calibri"/>
                <a:cs typeface="Times New Roman"/>
              </a:rPr>
              <a:t>                                                              Беларусі</a:t>
            </a:r>
            <a:endParaRPr lang="ru-RU" sz="2800" b="1" i="1" dirty="0">
              <a:latin typeface="Georgia" pitchFamily="18" charset="0"/>
              <a:ea typeface="Calibri"/>
              <a:cs typeface="Times New Roman"/>
            </a:endParaRPr>
          </a:p>
          <a:p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7" name="Рисунок 6" descr="вёска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428604"/>
            <a:ext cx="449131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14612" y="214290"/>
            <a:ext cx="3500462" cy="6143668"/>
          </a:xfrm>
        </p:spPr>
        <p:txBody>
          <a:bodyPr>
            <a:normAutofit fontScale="92500"/>
          </a:bodyPr>
          <a:lstStyle/>
          <a:p>
            <a:r>
              <a:rPr lang="be-BY" sz="2400" b="1" dirty="0" smtClean="0">
                <a:solidFill>
                  <a:srgbClr val="FFFF00"/>
                </a:solidFill>
                <a:latin typeface="Georgia" pitchFamily="18" charset="0"/>
              </a:rPr>
              <a:t>  </a:t>
            </a:r>
          </a:p>
          <a:p>
            <a:r>
              <a:rPr lang="be-BY" sz="2400" b="1" dirty="0" smtClean="0">
                <a:solidFill>
                  <a:srgbClr val="FFFF00"/>
                </a:solidFill>
                <a:latin typeface="Georgia" pitchFamily="18" charset="0"/>
              </a:rPr>
              <a:t> Гарлач                Гляк</a:t>
            </a:r>
          </a:p>
          <a:p>
            <a:endParaRPr lang="be-BY" sz="2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endParaRPr lang="be-BY" sz="2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endParaRPr lang="be-BY" sz="2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endParaRPr lang="be-BY" sz="2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endParaRPr lang="be-BY" sz="2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endParaRPr lang="be-BY" sz="2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r>
              <a:rPr lang="be-BY" sz="2400" b="1" dirty="0" smtClean="0">
                <a:solidFill>
                  <a:srgbClr val="FFFF00"/>
                </a:solidFill>
                <a:latin typeface="Georgia" pitchFamily="18" charset="0"/>
              </a:rPr>
              <a:t>   Збан              Спарыш</a:t>
            </a:r>
          </a:p>
          <a:p>
            <a:endParaRPr lang="be-BY" sz="2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endParaRPr lang="be-BY" sz="2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endParaRPr lang="be-BY" sz="2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endParaRPr lang="be-BY" sz="2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r>
              <a:rPr lang="be-BY" sz="2400" b="1" dirty="0" smtClean="0">
                <a:solidFill>
                  <a:srgbClr val="FFFF00"/>
                </a:solidFill>
                <a:latin typeface="Georgia" pitchFamily="18" charset="0"/>
              </a:rPr>
              <a:t> Макацёр            Слой</a:t>
            </a:r>
          </a:p>
          <a:p>
            <a:r>
              <a:rPr lang="be-BY" sz="2800" b="1" dirty="0" smtClean="0">
                <a:solidFill>
                  <a:srgbClr val="FFFF00"/>
                </a:solidFill>
                <a:latin typeface="Georgia" pitchFamily="18" charset="0"/>
              </a:rPr>
              <a:t>     </a:t>
            </a:r>
            <a:endParaRPr lang="ru-RU" sz="28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5" name="Рисунок 4" descr="жбан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2476517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ба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285992"/>
            <a:ext cx="2286016" cy="2450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гля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214290"/>
            <a:ext cx="2122490" cy="2443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спарыш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2643183"/>
            <a:ext cx="2274111" cy="1949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макацёр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4786321"/>
            <a:ext cx="2357454" cy="1763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слой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2330" y="4714884"/>
            <a:ext cx="1558647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488" y="214290"/>
            <a:ext cx="3357586" cy="6357982"/>
          </a:xfrm>
        </p:spPr>
        <p:txBody>
          <a:bodyPr>
            <a:noAutofit/>
          </a:bodyPr>
          <a:lstStyle/>
          <a:p>
            <a:r>
              <a:rPr lang="be-BY" sz="2400" b="1" dirty="0" smtClean="0">
                <a:solidFill>
                  <a:srgbClr val="FFFF00"/>
                </a:solidFill>
                <a:latin typeface="Georgia" pitchFamily="18" charset="0"/>
              </a:rPr>
              <a:t>Біклага       Начоўкі</a:t>
            </a:r>
          </a:p>
          <a:p>
            <a:endParaRPr lang="be-BY" sz="2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endParaRPr lang="be-BY" sz="2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endParaRPr lang="be-BY" sz="2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endParaRPr lang="be-BY" sz="2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endParaRPr lang="be-BY" sz="2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r>
              <a:rPr lang="be-BY" sz="2400" b="1" dirty="0" smtClean="0">
                <a:solidFill>
                  <a:srgbClr val="FFFF00"/>
                </a:solidFill>
                <a:latin typeface="Georgia" pitchFamily="18" charset="0"/>
              </a:rPr>
              <a:t>Жлукта            Балея</a:t>
            </a:r>
          </a:p>
          <a:p>
            <a:endParaRPr lang="be-BY" sz="2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endParaRPr lang="be-BY" sz="2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endParaRPr lang="be-BY" sz="2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endParaRPr lang="be-BY" sz="2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endParaRPr lang="be-BY" sz="24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r>
              <a:rPr lang="be-BY" sz="2400" b="1" dirty="0" smtClean="0">
                <a:solidFill>
                  <a:srgbClr val="FFFF00"/>
                </a:solidFill>
                <a:latin typeface="Georgia" pitchFamily="18" charset="0"/>
              </a:rPr>
              <a:t>Цэбар        Бельчык</a:t>
            </a:r>
            <a:endParaRPr lang="ru-RU" sz="24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5" name="Рисунок 4" descr="біклаг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3"/>
            <a:ext cx="206652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жлукт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357429"/>
            <a:ext cx="2000264" cy="2563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цэбар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857759"/>
            <a:ext cx="1928826" cy="1888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бельчы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4286256"/>
            <a:ext cx="1910088" cy="2435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начоўкі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142852"/>
            <a:ext cx="2533650" cy="211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Балея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0826" y="2285992"/>
            <a:ext cx="2424750" cy="207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43306" y="4857760"/>
            <a:ext cx="5357850" cy="1857388"/>
          </a:xfrm>
        </p:spPr>
        <p:txBody>
          <a:bodyPr>
            <a:normAutofit fontScale="92500" lnSpcReduction="10000"/>
          </a:bodyPr>
          <a:lstStyle/>
          <a:p>
            <a:r>
              <a:rPr lang="be-BY" sz="2400" b="1" i="1" dirty="0" smtClean="0">
                <a:solidFill>
                  <a:srgbClr val="FFFF00"/>
                </a:solidFill>
                <a:latin typeface="Georgia" pitchFamily="18" charset="0"/>
              </a:rPr>
              <a:t>Калаўрот</a:t>
            </a:r>
            <a:r>
              <a:rPr lang="be-BY" sz="2400" dirty="0" smtClean="0">
                <a:latin typeface="Georgia" pitchFamily="18" charset="0"/>
              </a:rPr>
              <a:t>  - самапрадка, прылада для механічнага прадзення лёну ў хатніх умовах.  </a:t>
            </a:r>
          </a:p>
          <a:p>
            <a:r>
              <a:rPr lang="be-BY" sz="2400" dirty="0" smtClean="0">
                <a:latin typeface="Georgia" pitchFamily="18" charset="0"/>
              </a:rPr>
              <a:t>Шырока распаўсюджаны ў Беларусі</a:t>
            </a:r>
          </a:p>
          <a:p>
            <a:r>
              <a:rPr lang="be-BY" sz="2400" dirty="0" smtClean="0">
                <a:latin typeface="Georgia" pitchFamily="18" charset="0"/>
              </a:rPr>
              <a:t>з сярэдзіны ХІХ ст.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Рисунок 4" descr="kalaur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85728"/>
            <a:ext cx="2786082" cy="3581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алаўро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285728"/>
            <a:ext cx="527853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калаўрот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000504"/>
            <a:ext cx="2821541" cy="2722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4714884"/>
            <a:ext cx="8786874" cy="2000264"/>
          </a:xfrm>
        </p:spPr>
        <p:txBody>
          <a:bodyPr/>
          <a:lstStyle/>
          <a:p>
            <a:r>
              <a:rPr lang="be-BY" dirty="0" smtClean="0"/>
              <a:t>                                                                                                 </a:t>
            </a:r>
          </a:p>
          <a:p>
            <a:r>
              <a:rPr lang="be-BY" dirty="0" smtClean="0"/>
              <a:t>  </a:t>
            </a:r>
            <a:r>
              <a:rPr lang="be-BY" sz="2800" b="1" i="1" dirty="0" smtClean="0">
                <a:solidFill>
                  <a:srgbClr val="FFFF00"/>
                </a:solidFill>
                <a:latin typeface="Georgia" pitchFamily="18" charset="0"/>
              </a:rPr>
              <a:t>Кросны</a:t>
            </a:r>
            <a:r>
              <a:rPr lang="be-BY" sz="2800" dirty="0" smtClean="0">
                <a:latin typeface="Georgia" pitchFamily="18" charset="0"/>
              </a:rPr>
              <a:t> – ткацкі стан для ткання ў хатніх умовах</a:t>
            </a:r>
          </a:p>
          <a:p>
            <a:pPr marL="457200" indent="-457200" algn="ctr"/>
            <a:r>
              <a:rPr lang="be-BY" sz="2000" dirty="0" smtClean="0">
                <a:latin typeface="Georgia" pitchFamily="18" charset="0"/>
              </a:rPr>
              <a:t>1)ставы;  2)  бёрда; 3) набіліцы; 4) ніты; 5) аснова; 6) навоі; 7) панажы</a:t>
            </a:r>
          </a:p>
          <a:p>
            <a:pPr marL="457200" indent="-457200" algn="ctr"/>
            <a:endParaRPr lang="be-BY" sz="2000" dirty="0" smtClean="0">
              <a:latin typeface="Georgia" pitchFamily="18" charset="0"/>
            </a:endParaRPr>
          </a:p>
        </p:txBody>
      </p:sp>
      <p:pic>
        <p:nvPicPr>
          <p:cNvPr id="6" name="Рисунок 5" descr="кросн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4290"/>
            <a:ext cx="3500462" cy="4312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kros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464" y="214291"/>
            <a:ext cx="4341536" cy="4286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7620" y="285728"/>
            <a:ext cx="1928826" cy="6143668"/>
          </a:xfrm>
        </p:spPr>
        <p:txBody>
          <a:bodyPr>
            <a:noAutofit/>
          </a:bodyPr>
          <a:lstStyle/>
          <a:p>
            <a:r>
              <a:rPr lang="be-BY" sz="2000" b="1" dirty="0" smtClean="0">
                <a:solidFill>
                  <a:srgbClr val="FFFF00"/>
                </a:solidFill>
                <a:latin typeface="Georgia" pitchFamily="18" charset="0"/>
              </a:rPr>
              <a:t>“Павук”</a:t>
            </a:r>
          </a:p>
          <a:p>
            <a:endParaRPr lang="be-BY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endParaRPr lang="be-BY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r>
              <a:rPr lang="be-BY" sz="2000" b="1" dirty="0" smtClean="0">
                <a:solidFill>
                  <a:srgbClr val="FFFF00"/>
                </a:solidFill>
                <a:latin typeface="Georgia" pitchFamily="18" charset="0"/>
              </a:rPr>
              <a:t>                                  </a:t>
            </a:r>
          </a:p>
          <a:p>
            <a:r>
              <a:rPr lang="be-BY" sz="2000" b="1" dirty="0" smtClean="0">
                <a:solidFill>
                  <a:srgbClr val="FFFF00"/>
                </a:solidFill>
                <a:latin typeface="Georgia" pitchFamily="18" charset="0"/>
              </a:rPr>
              <a:t>                 Кош                     </a:t>
            </a:r>
          </a:p>
          <a:p>
            <a:endParaRPr lang="be-BY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endParaRPr lang="be-BY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r>
              <a:rPr lang="be-BY" sz="2000" b="1" dirty="0" smtClean="0">
                <a:solidFill>
                  <a:srgbClr val="FFFF00"/>
                </a:solidFill>
                <a:latin typeface="Georgia" pitchFamily="18" charset="0"/>
              </a:rPr>
              <a:t>  </a:t>
            </a:r>
          </a:p>
          <a:p>
            <a:endParaRPr lang="be-BY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endParaRPr lang="be-BY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r>
              <a:rPr lang="be-BY" sz="2000" b="1" dirty="0" smtClean="0">
                <a:solidFill>
                  <a:srgbClr val="FFFF00"/>
                </a:solidFill>
                <a:latin typeface="Georgia" pitchFamily="18" charset="0"/>
              </a:rPr>
              <a:t>Кораб</a:t>
            </a:r>
          </a:p>
          <a:p>
            <a:endParaRPr lang="be-BY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endParaRPr lang="be-BY" sz="2000" b="1" dirty="0" smtClean="0">
              <a:solidFill>
                <a:srgbClr val="FFFF00"/>
              </a:solidFill>
              <a:latin typeface="Georgia" pitchFamily="18" charset="0"/>
            </a:endParaRPr>
          </a:p>
          <a:p>
            <a:r>
              <a:rPr lang="be-BY" sz="2000" b="1" dirty="0" smtClean="0">
                <a:solidFill>
                  <a:srgbClr val="FFFF00"/>
                </a:solidFill>
                <a:latin typeface="Georgia" pitchFamily="18" charset="0"/>
              </a:rPr>
              <a:t>  </a:t>
            </a:r>
          </a:p>
          <a:p>
            <a:r>
              <a:rPr lang="be-BY" sz="2000" b="1" dirty="0" smtClean="0">
                <a:solidFill>
                  <a:srgbClr val="FFFF00"/>
                </a:solidFill>
                <a:latin typeface="Georgia" pitchFamily="18" charset="0"/>
              </a:rPr>
              <a:t>           Кошык                 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5" name="Рисунок 4" descr="паву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" y="142852"/>
            <a:ext cx="355157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ора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143248"/>
            <a:ext cx="3211828" cy="3358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кошы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3071810"/>
            <a:ext cx="2668267" cy="3491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кош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285728"/>
            <a:ext cx="2701509" cy="259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214290"/>
            <a:ext cx="4500594" cy="3429024"/>
          </a:xfrm>
        </p:spPr>
        <p:txBody>
          <a:bodyPr>
            <a:normAutofit/>
          </a:bodyPr>
          <a:lstStyle/>
          <a:p>
            <a:r>
              <a:rPr lang="be-BY" sz="2400" b="1" i="1" dirty="0" smtClean="0">
                <a:solidFill>
                  <a:srgbClr val="FFFF00"/>
                </a:solidFill>
                <a:latin typeface="Georgia" pitchFamily="18" charset="0"/>
              </a:rPr>
              <a:t>Куфар</a:t>
            </a:r>
            <a:r>
              <a:rPr lang="be-BY" sz="2400" dirty="0" smtClean="0">
                <a:latin typeface="Georgia" pitchFamily="18" charset="0"/>
              </a:rPr>
              <a:t>  - драўляная скрыня для захоўвання тканін, адзення </a:t>
            </a:r>
          </a:p>
          <a:p>
            <a:r>
              <a:rPr lang="be-BY" sz="2400" dirty="0" smtClean="0">
                <a:latin typeface="Georgia" pitchFamily="18" charset="0"/>
              </a:rPr>
              <a:t>і каштоўнасцяў.</a:t>
            </a:r>
          </a:p>
          <a:p>
            <a:r>
              <a:rPr lang="be-BY" sz="2400" dirty="0" smtClean="0">
                <a:latin typeface="Georgia" pitchFamily="18" charset="0"/>
              </a:rPr>
              <a:t>“Скарбніца” вясковай жанчыны</a:t>
            </a:r>
          </a:p>
          <a:p>
            <a:endParaRPr lang="be-BY" sz="2400" b="1" i="1" dirty="0" smtClean="0">
              <a:solidFill>
                <a:srgbClr val="FFFF00"/>
              </a:solidFill>
              <a:latin typeface="Georgia" pitchFamily="18" charset="0"/>
            </a:endParaRPr>
          </a:p>
          <a:p>
            <a:r>
              <a:rPr lang="be-BY" sz="2400" b="1" i="1" dirty="0" smtClean="0">
                <a:solidFill>
                  <a:srgbClr val="FFFF00"/>
                </a:solidFill>
                <a:latin typeface="Georgia" pitchFamily="18" charset="0"/>
              </a:rPr>
              <a:t>Кубел</a:t>
            </a:r>
            <a:r>
              <a:rPr lang="be-BY" sz="2400" dirty="0" smtClean="0">
                <a:latin typeface="Georgia" pitchFamily="18" charset="0"/>
              </a:rPr>
              <a:t> – папярэднік куфара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Рисунок 4" descr="куфа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429000"/>
            <a:ext cx="3643338" cy="305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куфар 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214290"/>
            <a:ext cx="4211897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кубе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3500438"/>
            <a:ext cx="2718942" cy="2893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3071810"/>
            <a:ext cx="7858180" cy="1071570"/>
          </a:xfrm>
        </p:spPr>
        <p:txBody>
          <a:bodyPr>
            <a:noAutofit/>
          </a:bodyPr>
          <a:lstStyle/>
          <a:p>
            <a:pPr algn="ctr"/>
            <a:r>
              <a:rPr lang="be-BY" sz="2400" b="1" i="1" dirty="0" smtClean="0">
                <a:solidFill>
                  <a:srgbClr val="FFFF00"/>
                </a:solidFill>
                <a:latin typeface="Georgia" pitchFamily="18" charset="0"/>
              </a:rPr>
              <a:t>Вёска – гэта, найперш, людзі, без якіх немагчымая Беларусь</a:t>
            </a:r>
            <a:endParaRPr lang="ru-RU" sz="24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5" name="Рисунок 4" descr="бабул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3714775" cy="3063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Дзед і ўнуч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42852"/>
            <a:ext cx="3571900" cy="3054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9" y="3823347"/>
            <a:ext cx="3286147" cy="2908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71101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3857628"/>
            <a:ext cx="3504824" cy="2834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4929198"/>
            <a:ext cx="7572428" cy="164307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be-BY" sz="3200" b="1" i="1" dirty="0" smtClean="0">
                <a:solidFill>
                  <a:srgbClr val="FFFF00"/>
                </a:solidFill>
                <a:latin typeface="Georgia" pitchFamily="18" charset="0"/>
              </a:rPr>
              <a:t>Сяло</a:t>
            </a:r>
            <a:r>
              <a:rPr lang="be-BY" sz="3200" b="1" i="1" dirty="0" smtClean="0">
                <a:latin typeface="Georgia" pitchFamily="18" charset="0"/>
              </a:rPr>
              <a:t> – вялікая вёска, </a:t>
            </a:r>
          </a:p>
          <a:p>
            <a:pPr algn="ctr"/>
            <a:r>
              <a:rPr lang="be-BY" sz="3200" b="1" i="1" dirty="0" smtClean="0">
                <a:latin typeface="Georgia" pitchFamily="18" charset="0"/>
              </a:rPr>
              <a:t>часта – адміністрацыйны, гандлёвы  </a:t>
            </a:r>
          </a:p>
          <a:p>
            <a:pPr algn="ctr"/>
            <a:r>
              <a:rPr lang="be-BY" sz="3200" b="1" i="1" dirty="0" smtClean="0">
                <a:latin typeface="Georgia" pitchFamily="18" charset="0"/>
              </a:rPr>
              <a:t>і прыхадскі цэнтр вясковай акругі </a:t>
            </a:r>
            <a:endParaRPr lang="ru-RU" sz="3200" b="1" i="1" dirty="0">
              <a:latin typeface="Georgia" pitchFamily="18" charset="0"/>
            </a:endParaRPr>
          </a:p>
        </p:txBody>
      </p:sp>
      <p:pic>
        <p:nvPicPr>
          <p:cNvPr id="7" name="Рисунок 6" descr="сяло (2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55" r="1155"/>
          <a:stretch>
            <a:fillRect/>
          </a:stretch>
        </p:blipFill>
        <p:spPr>
          <a:xfrm>
            <a:off x="1785918" y="714356"/>
            <a:ext cx="54864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хутар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81" b="381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4786322"/>
            <a:ext cx="8001056" cy="1857388"/>
          </a:xfrm>
        </p:spPr>
        <p:txBody>
          <a:bodyPr>
            <a:normAutofit lnSpcReduction="10000"/>
          </a:bodyPr>
          <a:lstStyle/>
          <a:p>
            <a:pPr algn="ctr"/>
            <a:r>
              <a:rPr lang="be-BY" sz="2400" b="1" i="1" dirty="0" smtClean="0">
                <a:solidFill>
                  <a:srgbClr val="FFFF00"/>
                </a:solidFill>
                <a:latin typeface="Georgia" pitchFamily="18" charset="0"/>
              </a:rPr>
              <a:t>Хутар</a:t>
            </a:r>
            <a:r>
              <a:rPr lang="be-BY" sz="2400" dirty="0" smtClean="0">
                <a:latin typeface="Georgia" pitchFamily="18" charset="0"/>
              </a:rPr>
              <a:t> </a:t>
            </a:r>
            <a:r>
              <a:rPr lang="be-BY" sz="2400" b="1" i="1" dirty="0" smtClean="0">
                <a:latin typeface="Georgia" pitchFamily="18" charset="0"/>
              </a:rPr>
              <a:t>– адасобленая сялянская гаспадарка, у якой хата і ўсе гаспадарчыя пабудовы знаходзіліся побач з ворнай зямлёй.</a:t>
            </a:r>
            <a:r>
              <a:rPr lang="be-BY" sz="2400" dirty="0" smtClean="0">
                <a:latin typeface="Georgia" pitchFamily="18" charset="0"/>
              </a:rPr>
              <a:t> </a:t>
            </a:r>
          </a:p>
          <a:p>
            <a:pPr algn="ctr"/>
            <a:r>
              <a:rPr lang="be-BY" sz="2400" b="1" i="1" dirty="0" smtClean="0">
                <a:solidFill>
                  <a:srgbClr val="FF0000"/>
                </a:solidFill>
                <a:latin typeface="Georgia" pitchFamily="18" charset="0"/>
              </a:rPr>
              <a:t>У</a:t>
            </a:r>
            <a:r>
              <a:rPr lang="be-BY" sz="2400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be-BY" sz="2400" b="1" i="1" dirty="0" smtClean="0">
                <a:solidFill>
                  <a:srgbClr val="FF0000"/>
                </a:solidFill>
                <a:latin typeface="Georgia" pitchFamily="18" charset="0"/>
              </a:rPr>
              <a:t>выніку калектывізацыі 1930-1950-х гг. хутары былі практычна цалкам знішчаны</a:t>
            </a:r>
            <a:r>
              <a:rPr lang="be-BY" sz="2400" dirty="0" smtClean="0">
                <a:latin typeface="Georgia" pitchFamily="18" charset="0"/>
              </a:rPr>
              <a:t> </a:t>
            </a:r>
          </a:p>
          <a:p>
            <a:pPr algn="ctr"/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ядзіба 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12" b="1212"/>
          <a:stretch>
            <a:fillRect/>
          </a:stretch>
        </p:blipFill>
        <p:spPr>
          <a:xfrm>
            <a:off x="214282" y="214290"/>
            <a:ext cx="4762533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4000504"/>
            <a:ext cx="4500594" cy="2714644"/>
          </a:xfrm>
        </p:spPr>
        <p:txBody>
          <a:bodyPr>
            <a:normAutofit/>
          </a:bodyPr>
          <a:lstStyle/>
          <a:p>
            <a:pPr algn="ctr"/>
            <a:r>
              <a:rPr lang="be-BY" sz="2800" b="1" i="1" dirty="0" smtClean="0">
                <a:solidFill>
                  <a:srgbClr val="FFFF00"/>
                </a:solidFill>
                <a:latin typeface="Georgia" pitchFamily="18" charset="0"/>
              </a:rPr>
              <a:t>Сядзіба</a:t>
            </a:r>
            <a:r>
              <a:rPr lang="be-BY" sz="2800" b="1" i="1" dirty="0" smtClean="0">
                <a:latin typeface="Georgia" pitchFamily="18" charset="0"/>
              </a:rPr>
              <a:t> – </a:t>
            </a:r>
            <a:r>
              <a:rPr lang="be-BY" sz="2400" b="1" i="1" dirty="0" smtClean="0">
                <a:latin typeface="Georgia" pitchFamily="18" charset="0"/>
              </a:rPr>
              <a:t>дом і гаспадарчыя пабудовы разам з садам і агародам, якія складаюць  гаспадарку вяскоўца</a:t>
            </a:r>
            <a:endParaRPr lang="ru-RU" sz="2400" b="1" i="1" dirty="0">
              <a:latin typeface="Georgia" pitchFamily="18" charset="0"/>
            </a:endParaRPr>
          </a:p>
        </p:txBody>
      </p:sp>
      <p:pic>
        <p:nvPicPr>
          <p:cNvPr id="7" name="Рисунок 6" descr="сядзіба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038" y="4000504"/>
            <a:ext cx="4329621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сядзіба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571480"/>
            <a:ext cx="3957642" cy="2972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3929066"/>
            <a:ext cx="8715436" cy="2786082"/>
          </a:xfrm>
        </p:spPr>
        <p:txBody>
          <a:bodyPr>
            <a:noAutofit/>
          </a:bodyPr>
          <a:lstStyle/>
          <a:p>
            <a:pPr algn="ctr"/>
            <a:r>
              <a:rPr lang="be-BY" sz="2800" b="1" i="1" dirty="0" smtClean="0">
                <a:solidFill>
                  <a:srgbClr val="FFFF00"/>
                </a:solidFill>
                <a:latin typeface="Georgia" pitchFamily="18" charset="0"/>
              </a:rPr>
              <a:t>Плот, паркан, тын, штыкетнік</a:t>
            </a:r>
            <a:r>
              <a:rPr lang="be-BY" sz="2800" b="1" i="1" dirty="0" smtClean="0">
                <a:latin typeface="Georgia" pitchFamily="18" charset="0"/>
              </a:rPr>
              <a:t> –</a:t>
            </a:r>
          </a:p>
          <a:p>
            <a:pPr algn="ctr"/>
            <a:r>
              <a:rPr lang="be-BY" sz="2800" b="1" i="1" dirty="0" smtClean="0">
                <a:latin typeface="Georgia" pitchFamily="18" charset="0"/>
              </a:rPr>
              <a:t>агароджа сядзібы, якая вызначае ўладанні гаспадара ў вясковай прасторы.</a:t>
            </a:r>
          </a:p>
          <a:p>
            <a:pPr algn="ctr"/>
            <a:r>
              <a:rPr lang="be-BY" sz="2800" b="1" i="1" dirty="0" smtClean="0">
                <a:latin typeface="Georgia" pitchFamily="18" charset="0"/>
              </a:rPr>
              <a:t>У міфалагічным плане ўвасабляе мяжу паміж “сваім” і “чужым” светам</a:t>
            </a:r>
          </a:p>
          <a:p>
            <a:pPr algn="ctr"/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6" name="Рисунок 5" descr="плот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392" y="214291"/>
            <a:ext cx="4533607" cy="3500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лот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427" b="2427"/>
          <a:stretch>
            <a:fillRect/>
          </a:stretch>
        </p:blipFill>
        <p:spPr>
          <a:xfrm>
            <a:off x="142845" y="200683"/>
            <a:ext cx="4357717" cy="3527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3786190"/>
            <a:ext cx="8572560" cy="2386010"/>
          </a:xfrm>
        </p:spPr>
        <p:txBody>
          <a:bodyPr>
            <a:normAutofit fontScale="92500"/>
          </a:bodyPr>
          <a:lstStyle/>
          <a:p>
            <a:pPr algn="just"/>
            <a:r>
              <a:rPr lang="be-BY" sz="2800" dirty="0" smtClean="0">
                <a:latin typeface="Georgia" pitchFamily="18" charset="0"/>
              </a:rPr>
              <a:t> </a:t>
            </a:r>
            <a:r>
              <a:rPr lang="be-BY" sz="2600" b="1" dirty="0" smtClean="0">
                <a:solidFill>
                  <a:srgbClr val="FFFF00"/>
                </a:solidFill>
                <a:latin typeface="Georgia" pitchFamily="18" charset="0"/>
              </a:rPr>
              <a:t>Калодзеж</a:t>
            </a:r>
            <a:r>
              <a:rPr lang="be-BY" sz="2600" dirty="0" smtClean="0">
                <a:latin typeface="Georgia" pitchFamily="18" charset="0"/>
              </a:rPr>
              <a:t> (студня) – заглыбленне ў зямлі для здабычы вады з ваданосных гарызонтаў. Умацоўвалася ствалом дрэва з </a:t>
            </a:r>
            <a:r>
              <a:rPr lang="be-BY" sz="2600" dirty="0" smtClean="0">
                <a:latin typeface="Georgia" pitchFamily="18" charset="0"/>
              </a:rPr>
              <a:t>выдзяўбленай </a:t>
            </a:r>
            <a:r>
              <a:rPr lang="be-BY" sz="2600" dirty="0" smtClean="0">
                <a:latin typeface="Georgia" pitchFamily="18" charset="0"/>
              </a:rPr>
              <a:t>сэрцавінай, камянямі ці зрубам. Паводле народных уяўленняў, падземная вільгаць злучалася з вільгаццю нябеснай, таму, каб выклікаць дождж у часе засухі, у калодзеж сыпалі мак.</a:t>
            </a:r>
            <a:endParaRPr lang="ru-RU" sz="2600" dirty="0">
              <a:latin typeface="Georgia" pitchFamily="18" charset="0"/>
            </a:endParaRPr>
          </a:p>
        </p:txBody>
      </p:sp>
      <p:pic>
        <p:nvPicPr>
          <p:cNvPr id="5" name="Рисунок 4" descr="калодзеж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" y="285728"/>
            <a:ext cx="4143403" cy="3293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алодзеж 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267" y="285728"/>
            <a:ext cx="433094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4500570"/>
            <a:ext cx="7000924" cy="2214578"/>
          </a:xfrm>
        </p:spPr>
        <p:txBody>
          <a:bodyPr>
            <a:noAutofit/>
          </a:bodyPr>
          <a:lstStyle/>
          <a:p>
            <a:pPr algn="ctr"/>
            <a:endParaRPr lang="be-BY" sz="2400" b="1" i="1" dirty="0" smtClean="0">
              <a:latin typeface="Georgia" pitchFamily="18" charset="0"/>
            </a:endParaRPr>
          </a:p>
          <a:p>
            <a:pPr algn="ctr"/>
            <a:r>
              <a:rPr lang="be-BY" sz="2400" b="1" i="1" dirty="0" smtClean="0">
                <a:solidFill>
                  <a:srgbClr val="FFFF00"/>
                </a:solidFill>
                <a:latin typeface="Georgia" pitchFamily="18" charset="0"/>
              </a:rPr>
              <a:t>Весніцы</a:t>
            </a:r>
            <a:r>
              <a:rPr lang="be-BY" sz="2400" b="1" i="1" dirty="0" smtClean="0">
                <a:latin typeface="Georgia" pitchFamily="18" charset="0"/>
              </a:rPr>
              <a:t> (вароты, </a:t>
            </a:r>
            <a:r>
              <a:rPr lang="be-BY" sz="2400" b="1" i="1" dirty="0" smtClean="0">
                <a:latin typeface="Georgia" pitchFamily="18" charset="0"/>
              </a:rPr>
              <a:t>брама) </a:t>
            </a:r>
            <a:r>
              <a:rPr lang="be-BY" sz="2400" b="1" i="1" dirty="0" smtClean="0">
                <a:latin typeface="Georgia" pitchFamily="18" charset="0"/>
              </a:rPr>
              <a:t>адчыняюць перад жаніхом з ягонай </a:t>
            </a:r>
            <a:r>
              <a:rPr lang="be-BY" sz="2400" b="1" i="1" dirty="0" smtClean="0">
                <a:latin typeface="Georgia" pitchFamily="18" charset="0"/>
              </a:rPr>
              <a:t>дружынай</a:t>
            </a:r>
            <a:r>
              <a:rPr lang="be-BY" sz="2400" b="1" i="1" dirty="0" smtClean="0">
                <a:latin typeface="Georgia" pitchFamily="18" charset="0"/>
              </a:rPr>
              <a:t>,</a:t>
            </a:r>
          </a:p>
          <a:p>
            <a:pPr algn="ctr"/>
            <a:r>
              <a:rPr lang="be-BY" sz="2400" b="1" i="1" dirty="0" smtClean="0">
                <a:latin typeface="Georgia" pitchFamily="18" charset="0"/>
              </a:rPr>
              <a:t>а гаспадар, вяртаючыся дадому, звыкла адчыніць </a:t>
            </a:r>
            <a:r>
              <a:rPr lang="be-BY" sz="2400" b="1" i="1" dirty="0" smtClean="0">
                <a:solidFill>
                  <a:srgbClr val="FFFF00"/>
                </a:solidFill>
                <a:latin typeface="Georgia" pitchFamily="18" charset="0"/>
              </a:rPr>
              <a:t>веснічкі</a:t>
            </a:r>
            <a:r>
              <a:rPr lang="be-BY" sz="2400" b="1" i="1" dirty="0" smtClean="0">
                <a:latin typeface="Georgia" pitchFamily="18" charset="0"/>
              </a:rPr>
              <a:t> </a:t>
            </a:r>
            <a:r>
              <a:rPr lang="be-BY" sz="2400" b="1" i="1" dirty="0" smtClean="0">
                <a:latin typeface="Georgia" pitchFamily="18" charset="0"/>
              </a:rPr>
              <a:t>(брамку)</a:t>
            </a:r>
            <a:endParaRPr lang="ru-RU" sz="2400" b="1" i="1" dirty="0">
              <a:latin typeface="Georgia" pitchFamily="18" charset="0"/>
            </a:endParaRPr>
          </a:p>
        </p:txBody>
      </p:sp>
      <p:pic>
        <p:nvPicPr>
          <p:cNvPr id="5" name="Рисунок 4" descr="весьніц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5043494" cy="4140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весьнічкі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428604"/>
            <a:ext cx="3022604" cy="4126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ядзіба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348" b="4348"/>
          <a:stretch>
            <a:fillRect/>
          </a:stretch>
        </p:blipFill>
        <p:spPr>
          <a:xfrm>
            <a:off x="3714744" y="428604"/>
            <a:ext cx="514353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285728"/>
            <a:ext cx="8501122" cy="6357982"/>
          </a:xfrm>
        </p:spPr>
        <p:txBody>
          <a:bodyPr>
            <a:normAutofit/>
          </a:bodyPr>
          <a:lstStyle/>
          <a:p>
            <a:r>
              <a:rPr lang="be-BY" sz="3200" b="1" i="1" dirty="0" smtClean="0">
                <a:latin typeface="Georgia" pitchFamily="18" charset="0"/>
              </a:rPr>
              <a:t>Сядзіба:</a:t>
            </a:r>
          </a:p>
          <a:p>
            <a:pPr>
              <a:buFont typeface="Arial" pitchFamily="34" charset="0"/>
              <a:buChar char="•"/>
            </a:pPr>
            <a:r>
              <a:rPr lang="be-BY" sz="2800" b="1" i="1" dirty="0" smtClean="0">
                <a:latin typeface="Georgia" pitchFamily="18" charset="0"/>
              </a:rPr>
              <a:t> </a:t>
            </a:r>
            <a:r>
              <a:rPr lang="be-BY" sz="2400" b="1" i="1" dirty="0" smtClean="0">
                <a:solidFill>
                  <a:srgbClr val="FFFF00"/>
                </a:solidFill>
                <a:latin typeface="Georgia" pitchFamily="18" charset="0"/>
              </a:rPr>
              <a:t>Дом</a:t>
            </a:r>
            <a:r>
              <a:rPr lang="be-BY" sz="2400" b="1" i="1" dirty="0" smtClean="0">
                <a:latin typeface="Georgia" pitchFamily="18" charset="0"/>
              </a:rPr>
              <a:t> (хата)</a:t>
            </a:r>
          </a:p>
          <a:p>
            <a:pPr>
              <a:buFont typeface="Arial" pitchFamily="34" charset="0"/>
              <a:buChar char="•"/>
            </a:pPr>
            <a:r>
              <a:rPr lang="be-BY" sz="2400" b="1" i="1" dirty="0" smtClean="0">
                <a:latin typeface="Georgia" pitchFamily="18" charset="0"/>
              </a:rPr>
              <a:t> </a:t>
            </a:r>
            <a:r>
              <a:rPr lang="be-BY" sz="2400" b="1" i="1" dirty="0" smtClean="0">
                <a:solidFill>
                  <a:srgbClr val="FFFF00"/>
                </a:solidFill>
                <a:latin typeface="Georgia" pitchFamily="18" charset="0"/>
              </a:rPr>
              <a:t>Хлеў </a:t>
            </a:r>
          </a:p>
          <a:p>
            <a:r>
              <a:rPr lang="be-BY" sz="2400" b="1" i="1" dirty="0" smtClean="0">
                <a:latin typeface="Georgia" pitchFamily="18" charset="0"/>
              </a:rPr>
              <a:t>(абора</a:t>
            </a:r>
            <a:r>
              <a:rPr lang="be-BY" sz="2400" b="1" i="1" dirty="0" smtClean="0">
                <a:latin typeface="Georgia" pitchFamily="18" charset="0"/>
              </a:rPr>
              <a:t>, стайня</a:t>
            </a:r>
            <a:r>
              <a:rPr lang="be-BY" sz="2400" b="1" i="1" dirty="0" smtClean="0">
                <a:latin typeface="Georgia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be-BY" sz="2400" b="1" i="1" dirty="0" smtClean="0">
                <a:latin typeface="Georgia" pitchFamily="18" charset="0"/>
              </a:rPr>
              <a:t> </a:t>
            </a:r>
            <a:r>
              <a:rPr lang="be-BY" sz="2400" b="1" i="1" dirty="0" smtClean="0">
                <a:solidFill>
                  <a:srgbClr val="FFFF00"/>
                </a:solidFill>
                <a:latin typeface="Georgia" pitchFamily="18" charset="0"/>
              </a:rPr>
              <a:t>Гумно</a:t>
            </a:r>
          </a:p>
          <a:p>
            <a:r>
              <a:rPr lang="be-BY" sz="2400" b="1" i="1" dirty="0" smtClean="0">
                <a:latin typeface="Georgia" pitchFamily="18" charset="0"/>
              </a:rPr>
              <a:t>(клуня, рыга)</a:t>
            </a:r>
          </a:p>
          <a:p>
            <a:pPr>
              <a:buFont typeface="Arial" pitchFamily="34" charset="0"/>
              <a:buChar char="•"/>
            </a:pPr>
            <a:r>
              <a:rPr lang="be-BY" sz="2400" b="1" i="1" dirty="0">
                <a:latin typeface="Georgia" pitchFamily="18" charset="0"/>
              </a:rPr>
              <a:t> </a:t>
            </a:r>
            <a:r>
              <a:rPr lang="be-BY" sz="2400" b="1" i="1" dirty="0" smtClean="0">
                <a:solidFill>
                  <a:srgbClr val="FFFF00"/>
                </a:solidFill>
                <a:latin typeface="Georgia" pitchFamily="18" charset="0"/>
              </a:rPr>
              <a:t>Варыўня</a:t>
            </a:r>
            <a:r>
              <a:rPr lang="be-BY" sz="2400" b="1" i="1" dirty="0" smtClean="0">
                <a:latin typeface="Georgia" pitchFamily="18" charset="0"/>
              </a:rPr>
              <a:t> </a:t>
            </a:r>
          </a:p>
          <a:p>
            <a:r>
              <a:rPr lang="be-BY" sz="2400" b="1" i="1" dirty="0" smtClean="0">
                <a:latin typeface="Georgia" pitchFamily="18" charset="0"/>
              </a:rPr>
              <a:t>(істопка)</a:t>
            </a:r>
          </a:p>
          <a:p>
            <a:pPr>
              <a:buFont typeface="Arial" pitchFamily="34" charset="0"/>
              <a:buChar char="•"/>
            </a:pPr>
            <a:r>
              <a:rPr lang="be-BY" sz="2400" b="1" i="1" dirty="0">
                <a:latin typeface="Georgia" pitchFamily="18" charset="0"/>
              </a:rPr>
              <a:t> </a:t>
            </a:r>
            <a:r>
              <a:rPr lang="be-BY" sz="2400" b="1" i="1" dirty="0" smtClean="0">
                <a:solidFill>
                  <a:srgbClr val="FFFF00"/>
                </a:solidFill>
                <a:latin typeface="Georgia" pitchFamily="18" charset="0"/>
              </a:rPr>
              <a:t>Пуня</a:t>
            </a:r>
            <a:r>
              <a:rPr lang="be-BY" sz="2400" b="1" i="1" dirty="0" smtClean="0">
                <a:latin typeface="Georgia" pitchFamily="18" charset="0"/>
              </a:rPr>
              <a:t> </a:t>
            </a:r>
          </a:p>
          <a:p>
            <a:r>
              <a:rPr lang="be-BY" sz="2400" b="1" i="1" dirty="0" smtClean="0">
                <a:latin typeface="Georgia" pitchFamily="18" charset="0"/>
              </a:rPr>
              <a:t>(адрына)</a:t>
            </a:r>
          </a:p>
          <a:p>
            <a:pPr>
              <a:buFont typeface="Arial" pitchFamily="34" charset="0"/>
              <a:buChar char="•"/>
            </a:pPr>
            <a:r>
              <a:rPr lang="be-BY" sz="2400" b="1" i="1" dirty="0">
                <a:latin typeface="Georgia" pitchFamily="18" charset="0"/>
              </a:rPr>
              <a:t> </a:t>
            </a:r>
            <a:r>
              <a:rPr lang="be-BY" sz="2400" b="1" i="1" dirty="0" smtClean="0">
                <a:solidFill>
                  <a:srgbClr val="FFFF00"/>
                </a:solidFill>
                <a:latin typeface="Georgia" pitchFamily="18" charset="0"/>
              </a:rPr>
              <a:t>Паветка                            Людзі, жывёла, збожжа,</a:t>
            </a:r>
          </a:p>
          <a:p>
            <a:r>
              <a:rPr lang="be-BY" sz="2400" b="1" i="1" dirty="0" smtClean="0">
                <a:latin typeface="Georgia" pitchFamily="18" charset="0"/>
              </a:rPr>
              <a:t>(дрывотня)                    </a:t>
            </a:r>
            <a:r>
              <a:rPr lang="be-BY" sz="2400" b="1" i="1" dirty="0" smtClean="0">
                <a:solidFill>
                  <a:srgbClr val="FFFF00"/>
                </a:solidFill>
                <a:latin typeface="Georgia" pitchFamily="18" charset="0"/>
              </a:rPr>
              <a:t>гародніна, прылады працы,</a:t>
            </a:r>
          </a:p>
          <a:p>
            <a:pPr>
              <a:buFont typeface="Arial" pitchFamily="34" charset="0"/>
              <a:buChar char="•"/>
            </a:pPr>
            <a:r>
              <a:rPr lang="be-BY" sz="2400" b="1" i="1" dirty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be-BY" sz="2400" b="1" i="1" dirty="0" smtClean="0">
                <a:solidFill>
                  <a:srgbClr val="FFFF00"/>
                </a:solidFill>
                <a:latin typeface="Georgia" pitchFamily="18" charset="0"/>
              </a:rPr>
              <a:t>Лазня                                                    </a:t>
            </a:r>
            <a:r>
              <a:rPr lang="be-BY" sz="2400" b="1" i="1" dirty="0" smtClean="0">
                <a:solidFill>
                  <a:srgbClr val="FFFF00"/>
                </a:solidFill>
                <a:latin typeface="Georgia" pitchFamily="18" charset="0"/>
              </a:rPr>
              <a:t>дровы</a:t>
            </a:r>
            <a:endParaRPr lang="be-BY" sz="2800" b="1" i="1" dirty="0" smtClean="0">
              <a:solidFill>
                <a:srgbClr val="FFFF00"/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endParaRPr lang="be-BY" sz="2800" b="1" i="1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endParaRPr lang="be-BY" sz="2800" b="1" i="1" dirty="0" smtClean="0">
              <a:latin typeface="Georgia" pitchFamily="18" charset="0"/>
            </a:endParaRPr>
          </a:p>
          <a:p>
            <a:endParaRPr lang="be-BY" sz="2800" b="1" i="1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endParaRPr lang="be-BY" sz="2800" b="1" i="1" dirty="0" smtClean="0">
              <a:latin typeface="Georgia" pitchFamily="18" charset="0"/>
            </a:endParaRPr>
          </a:p>
          <a:p>
            <a:endParaRPr lang="be-BY" sz="2800" b="1" i="1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800" b="1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669</Words>
  <Application>Microsoft Office PowerPoint</Application>
  <PresentationFormat>Экран (4:3)</PresentationFormat>
  <Paragraphs>119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Ula</dc:creator>
  <cp:lastModifiedBy>ГЛ</cp:lastModifiedBy>
  <cp:revision>69</cp:revision>
  <dcterms:created xsi:type="dcterms:W3CDTF">2016-03-19T08:59:34Z</dcterms:created>
  <dcterms:modified xsi:type="dcterms:W3CDTF">2016-03-21T14:46:21Z</dcterms:modified>
</cp:coreProperties>
</file>