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6" r:id="rId4"/>
    <p:sldId id="259" r:id="rId5"/>
    <p:sldId id="267" r:id="rId6"/>
    <p:sldId id="263" r:id="rId7"/>
    <p:sldId id="270" r:id="rId8"/>
    <p:sldId id="268" r:id="rId9"/>
    <p:sldId id="269" r:id="rId10"/>
    <p:sldId id="271" r:id="rId11"/>
    <p:sldId id="272" r:id="rId12"/>
    <p:sldId id="261" r:id="rId13"/>
    <p:sldId id="273" r:id="rId14"/>
    <p:sldId id="264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DB196-B490-4C3C-A765-7E2F92D5966D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A2D0EB-307F-44EF-BF9A-50F8BB751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BD2291-C11B-4463-8DDF-D3825E9618CF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67C829-A386-42E0-B896-6BD0C7DB7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3A917-95E5-421A-BE78-72ABDB137E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FA00-46E9-484B-94A2-5C25CEA88B91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9FD7-4581-4488-8542-E6CB5B885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01AF-76A6-48BE-8C6D-F5CDA2815426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C140-6A34-40E2-AE71-D2FCD35A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9E25-0C18-4E56-8EA0-44BBC647EED6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A4DA-E2C9-4B0C-9733-AD98E5D4B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A71B-EB88-4D81-A03E-92F6B846F352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DBA0-9827-4599-9604-D034F3B0E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058B-ABBE-4202-B8F3-296EF778A0AE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C7A4-06AD-408A-8C29-D2D29294B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BA5D-FD71-4CFC-8291-1840B19EA648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17E2-5190-445F-AA55-8DA691E8C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9B2A-6483-4F85-B262-BD3D36CEAD90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73CE-BCA0-412D-8F7C-95F661FD0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B56B-CDA8-4D91-8C9D-21484EC81592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8B62-6A36-457B-B9ED-0C1208306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2143-B884-43AD-B677-25D3DE998545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A321-3B36-49D6-B413-2319A2E27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88DC-0BDF-4F6F-A1C5-B5FE8C3F8B2A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3E95-9C9A-4B58-BC8D-74C041FB8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7525-E506-41A5-ADBD-096B72401CD8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2C30-D02B-4D5D-B34C-FC109DD72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682D9-A432-4FEC-8313-F88B2B7DD284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6DDA61-9F1E-4932-970E-E99B909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mov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92175" y="428625"/>
            <a:ext cx="759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Кароткая (ЭНЦЫКЛАПЕДЫЧНАЯ) </a:t>
            </a:r>
          </a:p>
          <a:p>
            <a:pPr algn="ctr"/>
            <a:r>
              <a:rPr lang="ru-RU" sz="4000" b="1">
                <a:latin typeface="Calibri" pitchFamily="34" charset="0"/>
              </a:rPr>
              <a:t>даведка пра В</a:t>
            </a:r>
            <a:r>
              <a:rPr lang="en-US" sz="4000" b="1">
                <a:latin typeface="Calibri" pitchFamily="34" charset="0"/>
              </a:rPr>
              <a:t>i</a:t>
            </a:r>
            <a:r>
              <a:rPr lang="ru-RU" sz="4000" b="1">
                <a:latin typeface="Calibri" pitchFamily="34" charset="0"/>
              </a:rPr>
              <a:t>к</a:t>
            </a:r>
            <a:r>
              <a:rPr lang="en-US" sz="4000" b="1">
                <a:latin typeface="Calibri" pitchFamily="34" charset="0"/>
              </a:rPr>
              <a:t>i</a:t>
            </a:r>
            <a:r>
              <a:rPr lang="ru-RU" sz="4000" b="1">
                <a:latin typeface="Calibri" pitchFamily="34" charset="0"/>
              </a:rPr>
              <a:t>педыю</a:t>
            </a:r>
          </a:p>
        </p:txBody>
      </p:sp>
      <p:pic>
        <p:nvPicPr>
          <p:cNvPr id="15363" name="Рисунок 8" descr="aea122a5a3d9f264a570f39aac255a7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930400"/>
            <a:ext cx="2643187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71500" y="428625"/>
            <a:ext cx="8126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34 АБРАНЫЯ АРТЫКУЛЫ</a:t>
            </a:r>
            <a:r>
              <a:rPr lang="en-GB" sz="3200" b="1">
                <a:latin typeface="Calibri" pitchFamily="34" charset="0"/>
              </a:rPr>
              <a:t> (класічны правапіс)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25603" name="Рисунок 3" descr="абраныя артыкулы_c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071563"/>
            <a:ext cx="84772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28625" y="285750"/>
            <a:ext cx="8910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20 В</a:t>
            </a:r>
            <a:r>
              <a:rPr lang="en-GB" sz="3200" b="1">
                <a:latin typeface="Calibri" pitchFamily="34" charset="0"/>
              </a:rPr>
              <a:t>ЫДАТНЫХ АРТЫКУЛАЎ (афіцыйны правапіс)</a:t>
            </a:r>
            <a:r>
              <a:rPr lang="ru-RU" sz="3200" b="1">
                <a:latin typeface="Calibri" pitchFamily="34" charset="0"/>
              </a:rPr>
              <a:t> </a:t>
            </a:r>
          </a:p>
        </p:txBody>
      </p:sp>
      <p:pic>
        <p:nvPicPr>
          <p:cNvPr id="26627" name="Рисунок 3" descr="выдатныя артыкула_c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23963"/>
            <a:ext cx="83089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657975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mov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71438"/>
            <a:ext cx="6810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00063" y="1571625"/>
            <a:ext cx="80724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 b="1">
                <a:latin typeface="Calibri" pitchFamily="34" charset="0"/>
              </a:rPr>
              <a:t>“</a:t>
            </a:r>
            <a:r>
              <a:rPr lang="be-BY" sz="2400" b="1">
                <a:latin typeface="Calibri" pitchFamily="34" charset="0"/>
              </a:rPr>
              <a:t>Гомон</a:t>
            </a:r>
            <a:r>
              <a:rPr lang="en-GB" sz="2400" b="1">
                <a:latin typeface="Calibri" pitchFamily="34" charset="0"/>
              </a:rPr>
              <a:t>”</a:t>
            </a:r>
            <a:r>
              <a:rPr lang="be-BY" sz="2400">
                <a:latin typeface="Calibri" pitchFamily="34" charset="0"/>
              </a:rPr>
              <a:t> ― беларуская  пецярбургская група ў 1880-я гады. Ёсць артыкул на расейскай мове, будзе не так складана</a:t>
            </a:r>
            <a:endParaRPr lang="en-GB" sz="2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be-BY" sz="2400" b="1">
                <a:latin typeface="Calibri" pitchFamily="34" charset="0"/>
              </a:rPr>
              <a:t>Рак, Павел Мікалаевіч </a:t>
            </a:r>
            <a:r>
              <a:rPr lang="be-BY" sz="2400">
                <a:latin typeface="Calibri" pitchFamily="34" charset="0"/>
              </a:rPr>
              <a:t>– савецкі афіцэр, помнік якому стаіць ў Барысаве</a:t>
            </a:r>
            <a:endParaRPr lang="en-GB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be-BY" sz="2400" b="1">
                <a:latin typeface="Calibri" pitchFamily="34" charset="0"/>
              </a:rPr>
              <a:t>Адам Храптовіч </a:t>
            </a:r>
            <a:r>
              <a:rPr lang="be-BY" sz="2400">
                <a:latin typeface="Calibri" pitchFamily="34" charset="0"/>
              </a:rPr>
              <a:t>- асветнік, мецэнат мастацтваў і навукі. Старонка зроблена, але вельмі сціплая</a:t>
            </a:r>
            <a:endParaRPr lang="en-GB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be-BY" sz="2400" b="1">
                <a:latin typeface="Calibri" pitchFamily="34" charset="0"/>
              </a:rPr>
              <a:t>Час вікінгаў у Беларусі</a:t>
            </a:r>
            <a:r>
              <a:rPr lang="be-BY" sz="2400">
                <a:latin typeface="Calibri" pitchFamily="34" charset="0"/>
              </a:rPr>
              <a:t>: канец </a:t>
            </a:r>
            <a:r>
              <a:rPr lang="en-US" sz="2400">
                <a:latin typeface="Calibri" pitchFamily="34" charset="0"/>
              </a:rPr>
              <a:t>IX </a:t>
            </a:r>
            <a:r>
              <a:rPr lang="ru-RU" sz="2400">
                <a:latin typeface="Calibri" pitchFamily="34" charset="0"/>
              </a:rPr>
              <a:t>– пачатак </a:t>
            </a:r>
            <a:r>
              <a:rPr lang="en-US" sz="2400">
                <a:latin typeface="Calibri" pitchFamily="34" charset="0"/>
              </a:rPr>
              <a:t>XIII </a:t>
            </a:r>
            <a:r>
              <a:rPr lang="be-BY" sz="2400">
                <a:latin typeface="Calibri" pitchFamily="34" charset="0"/>
              </a:rPr>
              <a:t>ст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9698" name="Рисунок 2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857250" y="285750"/>
            <a:ext cx="7500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alibri" pitchFamily="34" charset="0"/>
              </a:rPr>
              <a:t>Артыкулы, якія можна дадаць у беларускую вікіпедыю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857250" y="285750"/>
            <a:ext cx="7500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alibri" pitchFamily="34" charset="0"/>
              </a:rPr>
              <a:t>Артыкулы, якія можна дадаць у беларускую вікіпедыю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1143000" y="1643063"/>
            <a:ext cx="75009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be-BY" sz="2400" b="1">
                <a:latin typeface="Calibri" pitchFamily="34" charset="0"/>
                <a:cs typeface="Times New Roman" pitchFamily="18" charset="0"/>
              </a:rPr>
              <a:t>Беларускія крывіцкія летапісы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. Паводле пары паўстання беларускія (крывіцкія) летапісцы дзеляцца на тры вялікія групы: 1) летапісцы, паўсталыя да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XIV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 ст</a:t>
            </a:r>
            <a:r>
              <a:rPr lang="en-GB" sz="2400">
                <a:latin typeface="Calibri" pitchFamily="34" charset="0"/>
                <a:cs typeface="Times New Roman" pitchFamily="18" charset="0"/>
              </a:rPr>
              <a:t>.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; 2) летапісцы, паўсталыя ад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XIV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XVII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 ст. ўлучна і 3) летапісцы, паўсталыя ў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XVIII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 ст.</a:t>
            </a:r>
            <a:endParaRPr lang="en-GB" sz="24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GB" sz="2400"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be-BY" sz="2400" b="1">
                <a:latin typeface="Calibri" pitchFamily="34" charset="0"/>
                <a:cs typeface="Times New Roman" pitchFamily="18" charset="0"/>
              </a:rPr>
              <a:t>Землі Панямоння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. Можна вылучыць тры этапы ў станаўленні і развіцці гэтых гарадоў: канец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 - першая палова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XI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 ст., сярэдзіна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XI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 - першая палова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XII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 ст., другая палова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XII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XIII</a:t>
            </a:r>
            <a:r>
              <a:rPr lang="be-BY" sz="2400">
                <a:latin typeface="Calibri" pitchFamily="34" charset="0"/>
                <a:cs typeface="Times New Roman" pitchFamily="18" charset="0"/>
              </a:rPr>
              <a:t> ст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928688" y="1785938"/>
            <a:ext cx="7286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be-BY" sz="2400" b="1">
                <a:latin typeface="Calibri" pitchFamily="34" charset="0"/>
                <a:cs typeface="Times New Roman" pitchFamily="18" charset="0"/>
              </a:rPr>
              <a:t>Голад 1932-1934 гг. у БССР</a:t>
            </a:r>
            <a:endParaRPr lang="en-GB" sz="2400" b="1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be-BY" sz="2400" b="1">
                <a:latin typeface="Calibri" pitchFamily="34" charset="0"/>
                <a:cs typeface="Times New Roman" pitchFamily="18" charset="0"/>
              </a:rPr>
              <a:t>Дзейнасць групы Фабіяна Акінчыца (1939-1943</a:t>
            </a:r>
            <a:r>
              <a:rPr lang="en-GB" sz="2400" b="1">
                <a:latin typeface="Calibri" pitchFamily="34" charset="0"/>
                <a:cs typeface="Times New Roman" pitchFamily="18" charset="0"/>
              </a:rPr>
              <a:t> гг</a:t>
            </a:r>
            <a:r>
              <a:rPr lang="be-BY" sz="2400" b="1">
                <a:latin typeface="Calibri" pitchFamily="34" charset="0"/>
                <a:cs typeface="Times New Roman" pitchFamily="18" charset="0"/>
              </a:rPr>
              <a:t>)</a:t>
            </a:r>
            <a:endParaRPr lang="en-GB" sz="2400" b="1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be-BY" sz="2400" b="1">
                <a:latin typeface="Calibri" pitchFamily="34" charset="0"/>
                <a:cs typeface="Times New Roman" pitchFamily="18" charset="0"/>
              </a:rPr>
              <a:t>Саюз Беларускай моладзі ў Нямеччыне</a:t>
            </a:r>
            <a:endParaRPr lang="en-GB" sz="2400" b="1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be-BY" sz="2400" b="1">
                <a:latin typeface="Calibri" pitchFamily="34" charset="0"/>
                <a:cs typeface="Times New Roman" pitchFamily="18" charset="0"/>
              </a:rPr>
              <a:t>Апазыцыя ў Беларусі 1944-1953 гг.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857250" y="285750"/>
            <a:ext cx="7500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alibri" pitchFamily="34" charset="0"/>
              </a:rPr>
              <a:t>Артыкулы, якія можна дадаць у беларускую вікіпедыю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1747" name="Рисунок 3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3" y="0"/>
            <a:ext cx="8286750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+mn-lt"/>
                <a:cs typeface="+mn-cs"/>
              </a:rPr>
              <a:t>Звычаі</a:t>
            </a:r>
            <a:r>
              <a:rPr lang="ru-RU" sz="2400" b="1" dirty="0">
                <a:latin typeface="+mn-lt"/>
                <a:cs typeface="+mn-cs"/>
              </a:rPr>
              <a:t>, </a:t>
            </a:r>
            <a:r>
              <a:rPr lang="ru-RU" sz="2400" b="1" dirty="0" err="1">
                <a:latin typeface="+mn-lt"/>
                <a:cs typeface="+mn-cs"/>
              </a:rPr>
              <a:t>якія</a:t>
            </a:r>
            <a:r>
              <a:rPr lang="ru-RU" sz="2400" b="1" dirty="0">
                <a:latin typeface="+mn-lt"/>
                <a:cs typeface="+mn-cs"/>
              </a:rPr>
              <a:t> </a:t>
            </a:r>
            <a:r>
              <a:rPr lang="ru-RU" sz="2400" b="1" dirty="0" err="1">
                <a:latin typeface="+mn-lt"/>
                <a:cs typeface="+mn-cs"/>
              </a:rPr>
              <a:t>дапамагаюць</a:t>
            </a:r>
            <a:r>
              <a:rPr lang="ru-RU" sz="2400" b="1" dirty="0">
                <a:latin typeface="+mn-lt"/>
                <a:cs typeface="+mn-cs"/>
              </a:rPr>
              <a:t> </a:t>
            </a:r>
            <a:r>
              <a:rPr lang="ru-RU" sz="2400" b="1" dirty="0" err="1">
                <a:latin typeface="+mn-lt"/>
                <a:cs typeface="+mn-cs"/>
              </a:rPr>
              <a:t>пісаць</a:t>
            </a:r>
            <a:r>
              <a:rPr lang="ru-RU" sz="2400" b="1" dirty="0">
                <a:latin typeface="+mn-lt"/>
                <a:cs typeface="+mn-cs"/>
              </a:rPr>
              <a:t> </a:t>
            </a:r>
            <a:r>
              <a:rPr lang="ru-RU" sz="2400" b="1" dirty="0" err="1">
                <a:latin typeface="+mn-lt"/>
                <a:cs typeface="+mn-cs"/>
              </a:rPr>
              <a:t>высокаякасныя</a:t>
            </a:r>
            <a:r>
              <a:rPr lang="ru-RU" sz="2400" b="1" dirty="0">
                <a:latin typeface="+mn-lt"/>
                <a:cs typeface="+mn-cs"/>
              </a:rPr>
              <a:t> </a:t>
            </a:r>
            <a:r>
              <a:rPr lang="ru-RU" sz="2400" b="1" dirty="0" err="1">
                <a:latin typeface="+mn-lt"/>
                <a:cs typeface="+mn-cs"/>
              </a:rPr>
              <a:t>артыкулы</a:t>
            </a:r>
            <a:r>
              <a:rPr lang="en-GB" sz="2400" b="1" dirty="0">
                <a:latin typeface="+mn-lt"/>
                <a:cs typeface="+mn-cs"/>
              </a:rPr>
              <a:t>:</a:t>
            </a:r>
            <a:endParaRPr lang="ru-RU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Нейтральны пункт </a:t>
            </a:r>
            <a:r>
              <a:rPr lang="ru-RU" b="1" dirty="0" err="1">
                <a:latin typeface="+mn-lt"/>
                <a:cs typeface="+mn-cs"/>
              </a:rPr>
              <a:t>гледжання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Верагоднасць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Без </a:t>
            </a:r>
            <a:r>
              <a:rPr lang="ru-RU" b="1" dirty="0" err="1">
                <a:latin typeface="+mn-lt"/>
                <a:cs typeface="+mn-cs"/>
              </a:rPr>
              <a:t>арыгінальных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даследванняў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Смела </a:t>
            </a:r>
            <a:r>
              <a:rPr lang="ru-RU" b="1" dirty="0" err="1">
                <a:latin typeface="+mn-lt"/>
                <a:cs typeface="+mn-cs"/>
              </a:rPr>
              <a:t>наперад</a:t>
            </a:r>
            <a:r>
              <a:rPr lang="ru-RU" b="1" dirty="0">
                <a:latin typeface="+mn-lt"/>
                <a:cs typeface="+mn-cs"/>
              </a:rPr>
              <a:t>!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Будзьце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культурнымі</a:t>
            </a:r>
            <a:r>
              <a:rPr lang="ru-RU" b="1" dirty="0">
                <a:latin typeface="+mn-lt"/>
                <a:cs typeface="+mn-cs"/>
              </a:rPr>
              <a:t> у </a:t>
            </a:r>
            <a:r>
              <a:rPr lang="ru-RU" b="1" dirty="0" err="1">
                <a:latin typeface="+mn-lt"/>
                <a:cs typeface="+mn-cs"/>
              </a:rPr>
              <a:t>сваіх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зносінах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іншымі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ўдзельнікамі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Далоў</a:t>
            </a:r>
            <a:r>
              <a:rPr lang="ru-RU" b="1" dirty="0">
                <a:latin typeface="+mn-lt"/>
                <a:cs typeface="+mn-cs"/>
              </a:rPr>
              <a:t> усе </a:t>
            </a:r>
            <a:r>
              <a:rPr lang="ru-RU" b="1" dirty="0" err="1">
                <a:latin typeface="+mn-lt"/>
                <a:cs typeface="+mn-cs"/>
              </a:rPr>
              <a:t>правілы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Калі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маеце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сумлевы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прыносьце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іх</a:t>
            </a:r>
            <a:r>
              <a:rPr lang="ru-RU" b="1" dirty="0">
                <a:latin typeface="+mn-lt"/>
                <a:cs typeface="+mn-cs"/>
              </a:rPr>
              <a:t> у </a:t>
            </a:r>
            <a:r>
              <a:rPr lang="ru-RU" b="1" dirty="0" err="1">
                <a:latin typeface="+mn-lt"/>
                <a:cs typeface="+mn-cs"/>
              </a:rPr>
              <a:t>адпаведную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старонку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размовы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Добрыя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падсумаванні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правак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ясныя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зразумелыя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тлумачэнні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падабаюцца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цэняцца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ўсімі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Закладайце</a:t>
            </a:r>
            <a:r>
              <a:rPr lang="ru-RU" b="1" dirty="0">
                <a:latin typeface="+mn-lt"/>
                <a:cs typeface="+mn-cs"/>
              </a:rPr>
              <a:t> добрую волю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Асабліва</a:t>
            </a:r>
            <a:r>
              <a:rPr lang="ru-RU" b="1" dirty="0">
                <a:latin typeface="+mn-lt"/>
                <a:cs typeface="+mn-cs"/>
              </a:rPr>
              <a:t> не </a:t>
            </a:r>
            <a:r>
              <a:rPr lang="ru-RU" b="1" dirty="0" err="1">
                <a:latin typeface="+mn-lt"/>
                <a:cs typeface="+mn-cs"/>
              </a:rPr>
              <a:t>адкатвайце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правак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зробленых</a:t>
            </a:r>
            <a:r>
              <a:rPr lang="ru-RU" b="1" dirty="0">
                <a:latin typeface="+mn-lt"/>
                <a:cs typeface="+mn-cs"/>
              </a:rPr>
              <a:t> у </a:t>
            </a:r>
            <a:r>
              <a:rPr lang="ru-RU" b="1" dirty="0" err="1">
                <a:latin typeface="+mn-lt"/>
                <a:cs typeface="+mn-cs"/>
              </a:rPr>
              <a:t>добрай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волі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Будзьце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вялікадушнымі</a:t>
            </a:r>
            <a:r>
              <a:rPr lang="ru-RU" b="1" dirty="0">
                <a:latin typeface="+mn-lt"/>
                <a:cs typeface="+mn-cs"/>
              </a:rPr>
              <a:t>: </a:t>
            </a:r>
            <a:r>
              <a:rPr lang="ru-RU" b="1" dirty="0" err="1">
                <a:latin typeface="+mn-lt"/>
                <a:cs typeface="+mn-cs"/>
              </a:rPr>
              <a:t>Будзьце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ліберальнымі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ў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тым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што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прыймаеце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будзьце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кансерватыўнымі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ў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тым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што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робіце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Падпісванне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Карыстайцеся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кнопкай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Паказаць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падгляд</a:t>
            </a:r>
            <a:endParaRPr lang="ru-R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Кампетэнцыя</a:t>
            </a:r>
            <a:r>
              <a:rPr lang="ru-RU" b="1" dirty="0">
                <a:latin typeface="+mn-lt"/>
                <a:cs typeface="+mn-cs"/>
              </a:rPr>
              <a:t> Фонду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b="1" dirty="0" err="1">
                <a:latin typeface="+mn-lt"/>
                <a:cs typeface="+mn-cs"/>
              </a:rPr>
              <a:t>Шануйце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аўтарскія</a:t>
            </a:r>
            <a:r>
              <a:rPr lang="ru-RU" b="1" dirty="0">
                <a:latin typeface="+mn-lt"/>
                <a:cs typeface="+mn-cs"/>
              </a:rPr>
              <a:t> правы.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50" y="642938"/>
            <a:ext cx="3117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Вікіпедыя</a:t>
            </a:r>
            <a:r>
              <a:rPr lang="ru-RU" sz="4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—</a:t>
            </a:r>
            <a:r>
              <a:rPr lang="ru-RU" sz="4000">
                <a:latin typeface="Calibri" pitchFamily="34" charset="0"/>
                <a:cs typeface="Times New Roman" pitchFamily="18" charset="0"/>
              </a:rPr>
              <a:t> </a:t>
            </a:r>
            <a:endParaRPr lang="be-BY" sz="4000">
              <a:latin typeface="Calibri" pitchFamily="34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714750" y="714375"/>
            <a:ext cx="4572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  <a:cs typeface="Times New Roman" pitchFamily="18" charset="0"/>
              </a:rPr>
              <a:t>шматмоўная, свабодная інтэрнэт-энцыклапедыя, якая ствараецца ў супрацоўніцтве ахвотнікаў</a:t>
            </a:r>
            <a:r>
              <a:rPr lang="be-BY" sz="3600">
                <a:latin typeface="Calibri" pitchFamily="34" charset="0"/>
                <a:cs typeface="Times New Roman" pitchFamily="18" charset="0"/>
              </a:rPr>
              <a:t>.</a:t>
            </a:r>
            <a:endParaRPr lang="be-BY" sz="36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7412" name="Рисунок 7" descr="Wikipedia_logo_silv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928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714375" y="4357688"/>
            <a:ext cx="7929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i="1">
                <a:latin typeface="Calibri" pitchFamily="34" charset="0"/>
              </a:rPr>
              <a:t>Ад </a:t>
            </a:r>
            <a:r>
              <a:rPr lang="en-GB" sz="3200" b="1" i="1">
                <a:latin typeface="Calibri" pitchFamily="34" charset="0"/>
              </a:rPr>
              <a:t>Вікі</a:t>
            </a:r>
            <a:r>
              <a:rPr lang="en-GB" sz="3200" i="1">
                <a:latin typeface="Calibri" pitchFamily="34" charset="0"/>
              </a:rPr>
              <a:t> (з гавайскай мовы “хуткі”) </a:t>
            </a:r>
          </a:p>
          <a:p>
            <a:pPr algn="ctr"/>
            <a:r>
              <a:rPr lang="en-GB" sz="3200" i="1">
                <a:latin typeface="Calibri" pitchFamily="34" charset="0"/>
              </a:rPr>
              <a:t>+ Энцыкла</a:t>
            </a:r>
            <a:r>
              <a:rPr lang="en-GB" sz="3200" b="1" i="1">
                <a:latin typeface="Calibri" pitchFamily="34" charset="0"/>
              </a:rPr>
              <a:t>педыя</a:t>
            </a:r>
            <a:endParaRPr lang="ru-RU" sz="32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8"/>
          <p:cNvSpPr>
            <a:spLocks noChangeArrowheads="1"/>
          </p:cNvSpPr>
          <p:nvPr/>
        </p:nvSpPr>
        <p:spPr bwMode="auto">
          <a:xfrm>
            <a:off x="857250" y="285750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alibri" pitchFamily="34" charset="0"/>
              </a:rPr>
              <a:t>5 слупоў, на якіх трымаецца Вікіпедыя: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18435" name="Прямоугольник 9"/>
          <p:cNvSpPr>
            <a:spLocks noChangeArrowheads="1"/>
          </p:cNvSpPr>
          <p:nvPr/>
        </p:nvSpPr>
        <p:spPr bwMode="auto">
          <a:xfrm>
            <a:off x="285750" y="1214438"/>
            <a:ext cx="54292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Вікіпедыя – гэта энцыклапедыя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Вікіпедыя трымаецца нейтральнага пункту гледжання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Вікіпедыя складаецца з адкрытага змесціва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У Вікіпедыі належыць трымацца правіл паводзінаў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Вікіпедыя не мае цвердых правілаў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8436" name="Рисунок 11" descr="102649047_7d6894276e51f9ae9219ddd637e5ce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500188"/>
            <a:ext cx="2928937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214313" y="357188"/>
            <a:ext cx="5294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В</a:t>
            </a:r>
            <a:r>
              <a:rPr lang="en-US" sz="4800" b="1">
                <a:latin typeface="Calibri" pitchFamily="34" charset="0"/>
              </a:rPr>
              <a:t>i</a:t>
            </a:r>
            <a:r>
              <a:rPr lang="ru-RU" sz="4800" b="1">
                <a:latin typeface="Calibri" pitchFamily="34" charset="0"/>
              </a:rPr>
              <a:t>к</a:t>
            </a:r>
            <a:r>
              <a:rPr lang="en-US" sz="4800" b="1">
                <a:latin typeface="Calibri" pitchFamily="34" charset="0"/>
              </a:rPr>
              <a:t>i</a:t>
            </a:r>
            <a:r>
              <a:rPr lang="ru-RU" sz="4800" b="1">
                <a:latin typeface="Calibri" pitchFamily="34" charset="0"/>
              </a:rPr>
              <a:t>педыя </a:t>
            </a:r>
            <a:r>
              <a:rPr lang="be-BY" sz="4800" b="1">
                <a:latin typeface="Calibri" pitchFamily="34" charset="0"/>
              </a:rPr>
              <a:t>ў л</a:t>
            </a:r>
            <a:r>
              <a:rPr lang="en-US" sz="4800" b="1">
                <a:latin typeface="Calibri" pitchFamily="34" charset="0"/>
              </a:rPr>
              <a:t>i</a:t>
            </a:r>
            <a:r>
              <a:rPr lang="ru-RU" sz="4800" b="1">
                <a:latin typeface="Calibri" pitchFamily="34" charset="0"/>
              </a:rPr>
              <a:t>чбах:</a:t>
            </a: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214313" y="1428750"/>
            <a:ext cx="51435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Заснавана 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ў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2001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годзе двумя энтуз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i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ястам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i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Джым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i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Уэльсам </a:t>
            </a:r>
            <a:r>
              <a:rPr lang="en-US" sz="2800" b="1">
                <a:latin typeface="Calibri" pitchFamily="34" charset="0"/>
                <a:cs typeface="Times New Roman" pitchFamily="18" charset="0"/>
              </a:rPr>
              <a:t>i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Лары Сэнгерам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;</a:t>
            </a:r>
          </a:p>
          <a:p>
            <a:endParaRPr lang="ru-RU" b="1">
              <a:latin typeface="Calibri" pitchFamily="34" charset="0"/>
            </a:endParaRPr>
          </a:p>
        </p:txBody>
      </p:sp>
      <p:pic>
        <p:nvPicPr>
          <p:cNvPr id="19460" name="Рисунок 8" descr="wales-sang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214438"/>
            <a:ext cx="292417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395288" y="2997200"/>
            <a:ext cx="4919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GB" sz="2800">
                <a:latin typeface="Calibri" pitchFamily="34" charset="0"/>
              </a:rPr>
              <a:t>30 мільенаў артыкулаў на 287 мовах 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57188" y="414337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129,828 актыўных рэдактароў-укладальнікаў</a:t>
            </a:r>
            <a:endParaRPr lang="ru-RU" sz="2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285750" y="47863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800">
                <a:latin typeface="Calibri" pitchFamily="34" charset="0"/>
                <a:cs typeface="Times New Roman" pitchFamily="18" charset="0"/>
              </a:rPr>
              <a:t> 9 з 10 рэдактароў і аўтараў артыкулаў у вікіпедыі - мужчыны </a:t>
            </a:r>
            <a:endParaRPr lang="ru-RU" sz="28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7810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00" b="1">
                <a:latin typeface="Calibri" pitchFamily="34" charset="0"/>
              </a:rPr>
              <a:t>Моўная геаграфія Вікіпедыі</a:t>
            </a:r>
            <a:r>
              <a:rPr lang="ru-RU" sz="4800" b="1">
                <a:latin typeface="Calibri" pitchFamily="34" charset="0"/>
              </a:rPr>
              <a:t>: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286375" y="1214438"/>
            <a:ext cx="3513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e-BY" sz="2400">
                <a:latin typeface="Calibri" pitchFamily="34" charset="0"/>
              </a:rPr>
              <a:t>на 22 красавіка 2014 года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928813" y="1643063"/>
            <a:ext cx="67151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latin typeface="Calibri" pitchFamily="34" charset="0"/>
              </a:rPr>
              <a:t>Англійская – 4 501 735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latin typeface="Calibri" pitchFamily="34" charset="0"/>
              </a:rPr>
              <a:t>Галандская – 1 773 310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latin typeface="Calibri" pitchFamily="34" charset="0"/>
              </a:rPr>
              <a:t>Нямецкая – 1 712 679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latin typeface="Calibri" pitchFamily="34" charset="0"/>
              </a:rPr>
              <a:t>Расейская – 1 108  556</a:t>
            </a:r>
            <a:endParaRPr lang="ru-RU" sz="280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e-BY" sz="2800">
                <a:latin typeface="Calibri" pitchFamily="34" charset="0"/>
              </a:rPr>
              <a:t>Поль</a:t>
            </a:r>
            <a:r>
              <a:rPr lang="en-GB" sz="2800">
                <a:latin typeface="Calibri" pitchFamily="34" charset="0"/>
              </a:rPr>
              <a:t>ская</a:t>
            </a:r>
            <a:r>
              <a:rPr lang="be-BY" sz="2800">
                <a:latin typeface="Calibri" pitchFamily="34" charset="0"/>
              </a:rPr>
              <a:t> 1 042 </a:t>
            </a:r>
            <a:r>
              <a:rPr lang="en-GB" sz="2800">
                <a:latin typeface="Calibri" pitchFamily="34" charset="0"/>
              </a:rPr>
              <a:t>722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e-BY" sz="2800">
                <a:latin typeface="Calibri" pitchFamily="34" charset="0"/>
              </a:rPr>
              <a:t>Укра</a:t>
            </a:r>
            <a:r>
              <a:rPr lang="en-GB" sz="2800">
                <a:latin typeface="Calibri" pitchFamily="34" charset="0"/>
              </a:rPr>
              <a:t>інская</a:t>
            </a:r>
            <a:r>
              <a:rPr lang="be-BY" sz="2800">
                <a:latin typeface="Calibri" pitchFamily="34" charset="0"/>
              </a:rPr>
              <a:t> – 49</a:t>
            </a:r>
            <a:r>
              <a:rPr lang="en-GB" sz="2800">
                <a:latin typeface="Calibri" pitchFamily="34" charset="0"/>
              </a:rPr>
              <a:t>5</a:t>
            </a:r>
            <a:r>
              <a:rPr lang="be-BY" sz="2800">
                <a:latin typeface="Calibri" pitchFamily="34" charset="0"/>
              </a:rPr>
              <a:t> </a:t>
            </a:r>
            <a:r>
              <a:rPr lang="en-GB" sz="2800">
                <a:latin typeface="Calibri" pitchFamily="34" charset="0"/>
              </a:rPr>
              <a:t>573</a:t>
            </a:r>
            <a:endParaRPr lang="ru-RU" sz="280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be-BY" sz="2800">
                <a:latin typeface="Calibri" pitchFamily="34" charset="0"/>
              </a:rPr>
              <a:t>Літ</a:t>
            </a:r>
            <a:r>
              <a:rPr lang="en-GB" sz="2800">
                <a:latin typeface="Calibri" pitchFamily="34" charset="0"/>
              </a:rPr>
              <a:t>оўская</a:t>
            </a:r>
            <a:r>
              <a:rPr lang="be-BY" sz="2800">
                <a:latin typeface="Calibri" pitchFamily="34" charset="0"/>
              </a:rPr>
              <a:t> – 164 </a:t>
            </a:r>
            <a:r>
              <a:rPr lang="en-GB" sz="2800">
                <a:latin typeface="Calibri" pitchFamily="34" charset="0"/>
              </a:rPr>
              <a:t>660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0485" name="Рисунок 5" descr="clipart-us-uk-flag-e3e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001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flag-n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716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 descr="Germany-flat-ic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714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8" descr="imag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500438"/>
            <a:ext cx="7858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9" descr="images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071938"/>
            <a:ext cx="7858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0" descr="index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31888" y="4643438"/>
            <a:ext cx="796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1" descr="LithuanianFlagICO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5143500"/>
            <a:ext cx="785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Прямоугольник 12"/>
          <p:cNvSpPr>
            <a:spLocks noChangeArrowheads="1"/>
          </p:cNvSpPr>
          <p:nvPr/>
        </p:nvSpPr>
        <p:spPr bwMode="auto">
          <a:xfrm>
            <a:off x="6429375" y="2128838"/>
            <a:ext cx="27146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>
                <a:latin typeface="Calibri" pitchFamily="34" charset="0"/>
              </a:rPr>
              <a:t>Д</a:t>
            </a:r>
            <a:r>
              <a:rPr lang="be-BY" i="1">
                <a:latin typeface="Calibri" pitchFamily="34" charset="0"/>
              </a:rPr>
              <a:t>ля параўнання</a:t>
            </a:r>
            <a:r>
              <a:rPr lang="ru-RU" i="1">
                <a:latin typeface="Calibri" pitchFamily="34" charset="0"/>
              </a:rPr>
              <a:t> </a:t>
            </a:r>
            <a:r>
              <a:rPr lang="be-BY" i="1">
                <a:latin typeface="Calibri" pitchFamily="34" charset="0"/>
              </a:rPr>
              <a:t>— вядомая «Брытанская Энцыклапедыя» у 15-м выданні налічвае 120 тысяч артыкулаў, трэцяя рэдакцыя «Вялікай Савецкай Энцыклапедыі»</a:t>
            </a:r>
            <a:r>
              <a:rPr lang="ru-RU" i="1">
                <a:latin typeface="Calibri" pitchFamily="34" charset="0"/>
              </a:rPr>
              <a:t> </a:t>
            </a:r>
            <a:r>
              <a:rPr lang="be-BY" i="1">
                <a:latin typeface="Calibri" pitchFamily="34" charset="0"/>
              </a:rPr>
              <a:t>— каля 100 тысяч. </a:t>
            </a:r>
            <a:endParaRPr lang="ru-RU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2928938" y="1214438"/>
            <a:ext cx="59039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  <a:p>
            <a:pPr>
              <a:buFont typeface="Arial" charset="0"/>
              <a:buChar char="•"/>
            </a:pPr>
            <a:r>
              <a:rPr lang="en-GB" sz="3200">
                <a:latin typeface="Calibri" pitchFamily="34" charset="0"/>
              </a:rPr>
              <a:t>Афіцыйным правапісам</a:t>
            </a:r>
            <a:r>
              <a:rPr lang="be-BY" sz="3200">
                <a:latin typeface="Calibri" pitchFamily="34" charset="0"/>
              </a:rPr>
              <a:t>– </a:t>
            </a:r>
            <a:r>
              <a:rPr lang="ru-RU" sz="3200">
                <a:latin typeface="Calibri" pitchFamily="34" charset="0"/>
              </a:rPr>
              <a:t>71 547</a:t>
            </a:r>
          </a:p>
          <a:p>
            <a:pPr>
              <a:buFont typeface="Arial" charset="0"/>
              <a:buChar char="•"/>
            </a:pPr>
            <a:r>
              <a:rPr lang="en-GB" sz="3200">
                <a:latin typeface="Calibri" pitchFamily="34" charset="0"/>
              </a:rPr>
              <a:t>К</a:t>
            </a:r>
            <a:r>
              <a:rPr lang="be-BY" sz="3200">
                <a:latin typeface="Calibri" pitchFamily="34" charset="0"/>
              </a:rPr>
              <a:t>л</a:t>
            </a:r>
            <a:r>
              <a:rPr lang="en-GB" sz="3200">
                <a:latin typeface="Calibri" pitchFamily="34" charset="0"/>
              </a:rPr>
              <a:t>а</a:t>
            </a:r>
            <a:r>
              <a:rPr lang="be-BY" sz="3200">
                <a:latin typeface="Calibri" pitchFamily="34" charset="0"/>
              </a:rPr>
              <a:t>січным правапісам – 52 941</a:t>
            </a:r>
            <a:endParaRPr lang="ru-RU" sz="32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1506" name="Рисунок 3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logo-v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25844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921000" y="285750"/>
            <a:ext cx="622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00" b="1">
                <a:latin typeface="Calibri" pitchFamily="34" charset="0"/>
              </a:rPr>
              <a:t>Беларуская Вікіпедыя</a:t>
            </a:r>
            <a:r>
              <a:rPr lang="ru-RU" sz="4800" b="1">
                <a:latin typeface="Calibri" pitchFamily="34" charset="0"/>
              </a:rPr>
              <a:t>: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50825" y="3068638"/>
            <a:ext cx="8715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12 жніўня 2004</a:t>
            </a:r>
            <a:r>
              <a:rPr lang="ru-RU" sz="2400">
                <a:latin typeface="Calibri" pitchFamily="34" charset="0"/>
              </a:rPr>
              <a:t> — заснавана беларуская в</a:t>
            </a:r>
            <a:r>
              <a:rPr lang="en-GB" sz="2400">
                <a:latin typeface="Calibri" pitchFamily="34" charset="0"/>
              </a:rPr>
              <a:t>е</a:t>
            </a:r>
            <a:r>
              <a:rPr lang="ru-RU" sz="2400">
                <a:latin typeface="Calibri" pitchFamily="34" charset="0"/>
              </a:rPr>
              <a:t>рсія Вікіп</a:t>
            </a:r>
            <a:r>
              <a:rPr lang="en-GB" sz="2400">
                <a:latin typeface="Calibri" pitchFamily="34" charset="0"/>
              </a:rPr>
              <a:t>е</a:t>
            </a:r>
            <a:r>
              <a:rPr lang="ru-RU" sz="2400">
                <a:latin typeface="Calibri" pitchFamily="34" charset="0"/>
              </a:rPr>
              <a:t>дыі. Першыя накіды </a:t>
            </a:r>
            <a:r>
              <a:rPr lang="ru-RU" sz="2400" b="1">
                <a:latin typeface="Calibri" pitchFamily="34" charset="0"/>
              </a:rPr>
              <a:t>Менск і Беларусь</a:t>
            </a:r>
            <a:r>
              <a:rPr lang="en-GB" sz="2400" b="1">
                <a:latin typeface="Calibri" pitchFamily="34" charset="0"/>
              </a:rPr>
              <a:t> </a:t>
            </a:r>
            <a:r>
              <a:rPr lang="en-GB" sz="2400">
                <a:latin typeface="Calibri" pitchFamily="34" charset="0"/>
              </a:rPr>
              <a:t>зрабіў </a:t>
            </a:r>
            <a:r>
              <a:rPr lang="en-GB" sz="2400" b="1">
                <a:latin typeface="Calibri" pitchFamily="34" charset="0"/>
              </a:rPr>
              <a:t>Уладзімір Каткоўскі </a:t>
            </a:r>
            <a:r>
              <a:rPr lang="en-US" sz="2400">
                <a:latin typeface="Calibri" pitchFamily="34" charset="0"/>
              </a:rPr>
              <a:t>. </a:t>
            </a:r>
            <a:r>
              <a:rPr lang="ru-RU" sz="2400">
                <a:latin typeface="Calibri" pitchFamily="34" charset="0"/>
              </a:rPr>
              <a:t>На наступны дзень з</a:t>
            </a:r>
            <a:r>
              <a:rPr lang="en-GB" sz="2400">
                <a:latin typeface="Calibri" pitchFamily="34" charset="0"/>
              </a:rPr>
              <a:t>’</a:t>
            </a:r>
            <a:r>
              <a:rPr lang="ru-RU" sz="2400">
                <a:latin typeface="Calibri" pitchFamily="34" charset="0"/>
              </a:rPr>
              <a:t>явіўся і першы вялікі артыкул </a:t>
            </a:r>
            <a:r>
              <a:rPr lang="ru-RU" sz="2400" b="1">
                <a:latin typeface="Calibri" pitchFamily="34" charset="0"/>
              </a:rPr>
              <a:t>Разбор шляхты</a:t>
            </a:r>
            <a:r>
              <a:rPr lang="ru-RU" sz="24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85750" y="1571625"/>
            <a:ext cx="57864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Каткоўскі — рупны </a:t>
            </a:r>
            <a:r>
              <a:rPr lang="en-US" sz="2800" i="1">
                <a:latin typeface="Calibri" pitchFamily="34" charset="0"/>
              </a:rPr>
              <a:t>web-</a:t>
            </a:r>
            <a:r>
              <a:rPr lang="ru-RU" sz="2800" i="1">
                <a:latin typeface="Calibri" pitchFamily="34" charset="0"/>
              </a:rPr>
              <a:t>мастак,</a:t>
            </a:r>
            <a:br>
              <a:rPr lang="ru-RU" sz="2800" i="1">
                <a:latin typeface="Calibri" pitchFamily="34" charset="0"/>
              </a:rPr>
            </a:br>
            <a:r>
              <a:rPr lang="ru-RU" sz="2800" i="1">
                <a:latin typeface="Calibri" pitchFamily="34" charset="0"/>
              </a:rPr>
              <a:t>Умее зрушана, нязмушана</a:t>
            </a:r>
            <a:br>
              <a:rPr lang="ru-RU" sz="2800" i="1">
                <a:latin typeface="Calibri" pitchFamily="34" charset="0"/>
              </a:rPr>
            </a:br>
            <a:r>
              <a:rPr lang="ru-RU" sz="2800" i="1">
                <a:latin typeface="Calibri" pitchFamily="34" charset="0"/>
              </a:rPr>
              <a:t>Сайт па-крывіцку ўбачыць так,</a:t>
            </a:r>
            <a:br>
              <a:rPr lang="ru-RU" sz="2800" i="1">
                <a:latin typeface="Calibri" pitchFamily="34" charset="0"/>
              </a:rPr>
            </a:br>
            <a:r>
              <a:rPr lang="ru-RU" sz="2800" i="1">
                <a:latin typeface="Calibri" pitchFamily="34" charset="0"/>
              </a:rPr>
              <a:t>Што сайт</a:t>
            </a:r>
            <a:br>
              <a:rPr lang="ru-RU" sz="2800" i="1">
                <a:latin typeface="Calibri" pitchFamily="34" charset="0"/>
              </a:rPr>
            </a:br>
            <a:r>
              <a:rPr lang="ru-RU" sz="2800" i="1">
                <a:latin typeface="Calibri" pitchFamily="34" charset="0"/>
              </a:rPr>
              <a:t>Рашуча зьбеларушвае</a:t>
            </a:r>
            <a:br>
              <a:rPr lang="ru-RU" sz="2800" i="1">
                <a:latin typeface="Calibri" pitchFamily="34" charset="0"/>
              </a:rPr>
            </a:br>
            <a:r>
              <a:rPr lang="ru-RU" sz="2800" i="1">
                <a:latin typeface="Calibri" pitchFamily="34" charset="0"/>
              </a:rPr>
              <a:t>Ўсіх праз дапытны інтэрнэт,</a:t>
            </a:r>
            <a:br>
              <a:rPr lang="ru-RU" sz="2800" i="1">
                <a:latin typeface="Calibri" pitchFamily="34" charset="0"/>
              </a:rPr>
            </a:br>
            <a:r>
              <a:rPr lang="ru-RU" sz="2800" i="1">
                <a:latin typeface="Calibri" pitchFamily="34" charset="0"/>
              </a:rPr>
              <a:t>Каму баліць крывіцкі сьвет.</a:t>
            </a:r>
            <a:endParaRPr lang="en-GB" sz="2800" i="1">
              <a:latin typeface="Calibri" pitchFamily="34" charset="0"/>
            </a:endParaRPr>
          </a:p>
          <a:p>
            <a:endParaRPr lang="en-GB" sz="2800" i="1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© Рыгор Барадулін</a:t>
            </a:r>
            <a:endParaRPr lang="ru-RU" sz="2800" i="1">
              <a:latin typeface="Calibri" pitchFamily="34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85813" y="428625"/>
            <a:ext cx="543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00" b="1">
                <a:latin typeface="Calibri" pitchFamily="34" charset="0"/>
              </a:rPr>
              <a:t>Уладзімір Каткоўскі</a:t>
            </a:r>
            <a:endParaRPr lang="ru-RU" sz="4800" b="1">
              <a:latin typeface="Calibri" pitchFamily="34" charset="0"/>
            </a:endParaRPr>
          </a:p>
        </p:txBody>
      </p:sp>
      <p:pic>
        <p:nvPicPr>
          <p:cNvPr id="22532" name="Рисунок 5" descr="0003f2z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785938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 descr="logo-v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25844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000375" y="35718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Актыўныя ўдзельнікі</a:t>
            </a:r>
            <a:r>
              <a:rPr lang="en-GB" sz="2400">
                <a:latin typeface="Calibri" pitchFamily="34" charset="0"/>
              </a:rPr>
              <a:t> - 198</a:t>
            </a: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(Удзельнікі, якія хоць нешта зрабілі за апошнія 30 дзён)</a:t>
            </a: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714625" y="1871663"/>
            <a:ext cx="6429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 У</a:t>
            </a:r>
            <a:r>
              <a:rPr lang="ru-RU" sz="2400">
                <a:latin typeface="Calibri" pitchFamily="34" charset="0"/>
              </a:rPr>
              <a:t> сакавіку 2007 году — беларуская Вікіп</a:t>
            </a:r>
            <a:r>
              <a:rPr lang="en-GB" sz="2400">
                <a:latin typeface="Calibri" pitchFamily="34" charset="0"/>
              </a:rPr>
              <a:t>е</a:t>
            </a:r>
            <a:r>
              <a:rPr lang="ru-RU" sz="2400">
                <a:latin typeface="Calibri" pitchFamily="34" charset="0"/>
              </a:rPr>
              <a:t>дыя была падзелена на дзве — з кл</a:t>
            </a:r>
            <a:r>
              <a:rPr lang="en-GB" sz="2400">
                <a:latin typeface="Calibri" pitchFamily="34" charset="0"/>
              </a:rPr>
              <a:t>а</a:t>
            </a:r>
            <a:r>
              <a:rPr lang="ru-RU" sz="2400">
                <a:latin typeface="Calibri" pitchFamily="34" charset="0"/>
              </a:rPr>
              <a:t>с</a:t>
            </a:r>
            <a:r>
              <a:rPr lang="en-GB" sz="2400">
                <a:latin typeface="Calibri" pitchFamily="34" charset="0"/>
              </a:rPr>
              <a:t>і</a:t>
            </a:r>
            <a:r>
              <a:rPr lang="ru-RU" sz="2400">
                <a:latin typeface="Calibri" pitchFamily="34" charset="0"/>
              </a:rPr>
              <a:t>чным і з афіцыйным правапісам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857250" y="3716338"/>
            <a:ext cx="8072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Агулам дзве беларускія Вікіп</a:t>
            </a:r>
            <a:r>
              <a:rPr lang="en-GB" sz="2400">
                <a:latin typeface="Calibri" pitchFamily="34" charset="0"/>
              </a:rPr>
              <a:t>е</a:t>
            </a:r>
            <a:r>
              <a:rPr lang="ru-RU" sz="2400">
                <a:latin typeface="Calibri" pitchFamily="34" charset="0"/>
              </a:rPr>
              <a:t>дыі маюць толькі </a:t>
            </a:r>
            <a:r>
              <a:rPr lang="ru-RU" sz="2400" b="1">
                <a:latin typeface="Calibri" pitchFamily="34" charset="0"/>
              </a:rPr>
              <a:t>1,7%</a:t>
            </a:r>
            <a:r>
              <a:rPr lang="ru-RU" sz="2400">
                <a:latin typeface="Calibri" pitchFamily="34" charset="0"/>
              </a:rPr>
              <a:t> ад </a:t>
            </a:r>
            <a:r>
              <a:rPr lang="en-GB" sz="2400">
                <a:latin typeface="Calibri" pitchFamily="34" charset="0"/>
              </a:rPr>
              <a:t>у</a:t>
            </a:r>
            <a:r>
              <a:rPr lang="ru-RU" sz="2400">
                <a:latin typeface="Calibri" pitchFamily="34" charset="0"/>
              </a:rPr>
              <a:t>сіх праглядаў моўных в</a:t>
            </a:r>
            <a:r>
              <a:rPr lang="en-GB" sz="2400">
                <a:latin typeface="Calibri" pitchFamily="34" charset="0"/>
              </a:rPr>
              <a:t>е</a:t>
            </a:r>
            <a:r>
              <a:rPr lang="ru-RU" sz="2400">
                <a:latin typeface="Calibri" pitchFamily="34" charset="0"/>
              </a:rPr>
              <a:t>рсій энцыкл</a:t>
            </a:r>
            <a:r>
              <a:rPr lang="en-GB" sz="2400">
                <a:latin typeface="Calibri" pitchFamily="34" charset="0"/>
              </a:rPr>
              <a:t>а</a:t>
            </a:r>
            <a:r>
              <a:rPr lang="ru-RU" sz="2400">
                <a:latin typeface="Calibri" pitchFamily="34" charset="0"/>
              </a:rPr>
              <a:t>п</a:t>
            </a:r>
            <a:r>
              <a:rPr lang="en-GB" sz="2400">
                <a:latin typeface="Calibri" pitchFamily="34" charset="0"/>
              </a:rPr>
              <a:t>е</a:t>
            </a:r>
            <a:r>
              <a:rPr lang="ru-RU" sz="2400">
                <a:latin typeface="Calibri" pitchFamily="34" charset="0"/>
              </a:rPr>
              <a:t>дыі ў Беларусі, значна адстаючы ад расейскамоўнай (</a:t>
            </a:r>
            <a:r>
              <a:rPr lang="ru-RU" sz="2400" b="1">
                <a:latin typeface="Calibri" pitchFamily="34" charset="0"/>
              </a:rPr>
              <a:t>79,2%</a:t>
            </a:r>
            <a:r>
              <a:rPr lang="ru-RU" sz="2400">
                <a:latin typeface="Calibri" pitchFamily="34" charset="0"/>
              </a:rPr>
              <a:t>) і ангельскамоўнай (</a:t>
            </a:r>
            <a:r>
              <a:rPr lang="ru-RU" sz="2400" b="1">
                <a:latin typeface="Calibri" pitchFamily="34" charset="0"/>
              </a:rPr>
              <a:t>15,2%</a:t>
            </a:r>
            <a:r>
              <a:rPr lang="ru-RU" sz="240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071813" y="571500"/>
            <a:ext cx="5857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Сярод вядомых удзельнікаў беларускай Вікіп</a:t>
            </a:r>
            <a:r>
              <a:rPr lang="en-GB" sz="2800">
                <a:latin typeface="Calibri" pitchFamily="34" charset="0"/>
              </a:rPr>
              <a:t>е</a:t>
            </a:r>
            <a:r>
              <a:rPr lang="ru-RU" sz="2800">
                <a:latin typeface="Calibri" pitchFamily="34" charset="0"/>
              </a:rPr>
              <a:t>дыі (</a:t>
            </a:r>
            <a:r>
              <a:rPr lang="en-GB" sz="2800">
                <a:latin typeface="Calibri" pitchFamily="34" charset="0"/>
              </a:rPr>
              <a:t>класічны правапіс</a:t>
            </a:r>
            <a:r>
              <a:rPr lang="ru-RU" sz="2800">
                <a:latin typeface="Calibri" pitchFamily="34" charset="0"/>
              </a:rPr>
              <a:t>) можна назваць</a:t>
            </a:r>
            <a:r>
              <a:rPr lang="en-GB" sz="2800">
                <a:latin typeface="Calibri" pitchFamily="34" charset="0"/>
              </a:rPr>
              <a:t>: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4578" name="Рисунок 2" descr="mo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86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logo-v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25844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857250" y="2967038"/>
            <a:ext cx="7929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літаратара </a:t>
            </a:r>
            <a:r>
              <a:rPr lang="en-GB" sz="3200" b="1">
                <a:latin typeface="Calibri" pitchFamily="34" charset="0"/>
              </a:rPr>
              <a:t>Сяргея Балахонава</a:t>
            </a:r>
          </a:p>
          <a:p>
            <a:pPr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гісторыка </a:t>
            </a:r>
            <a:r>
              <a:rPr lang="en-GB" sz="3200" b="1">
                <a:latin typeface="Calibri" pitchFamily="34" charset="0"/>
              </a:rPr>
              <a:t>У</a:t>
            </a:r>
            <a:r>
              <a:rPr lang="ru-RU" sz="3200" b="1">
                <a:latin typeface="Calibri" pitchFamily="34" charset="0"/>
              </a:rPr>
              <a:t>ладзіслава Вяроўкіна-Шэлюту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561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Максим</cp:lastModifiedBy>
  <cp:revision>50</cp:revision>
  <dcterms:created xsi:type="dcterms:W3CDTF">2014-04-27T11:04:40Z</dcterms:created>
  <dcterms:modified xsi:type="dcterms:W3CDTF">2014-05-03T14:06:36Z</dcterms:modified>
</cp:coreProperties>
</file>