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sv-SE" altLang="sv-SE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3357563"/>
            <a:ext cx="8572500" cy="26860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be-BY" sz="6400" b="1" dirty="0" smtClean="0">
                <a:solidFill>
                  <a:schemeClr val="tx1"/>
                </a:solidFill>
              </a:rPr>
              <a:t>Тэорыя і практыка мовы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be-BY" sz="6400" b="1" dirty="0">
                <a:solidFill>
                  <a:srgbClr val="FF0000"/>
                </a:solidFill>
              </a:rPr>
              <a:t>Любоў, каханне, </a:t>
            </a:r>
            <a:r>
              <a:rPr lang="be-BY" sz="6400" b="1" dirty="0" smtClean="0">
                <a:solidFill>
                  <a:srgbClr val="FF0000"/>
                </a:solidFill>
              </a:rPr>
              <a:t>мілаванне </a:t>
            </a:r>
          </a:p>
        </p:txBody>
      </p:sp>
      <p:pic>
        <p:nvPicPr>
          <p:cNvPr id="2052" name="Picture 2" descr="D:\+МОВА НАНОВА\лагатып\асноўны лагатып\stil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333375"/>
            <a:ext cx="2603500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147023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395288" y="333375"/>
            <a:ext cx="8229600" cy="5792788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endParaRPr lang="sv-SE" altLang="sv-SE" sz="8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be-BY" altLang="sv-SE" sz="8800" b="1" i="1" smtClean="0">
                <a:solidFill>
                  <a:srgbClr val="FF0000"/>
                </a:solidFill>
              </a:rPr>
              <a:t>   </a:t>
            </a:r>
            <a:r>
              <a:rPr lang="be-BY" altLang="sv-SE" sz="4800" b="1" i="1" smtClean="0"/>
              <a:t>Похоть; похотливость</a:t>
            </a:r>
          </a:p>
          <a:p>
            <a:pPr marL="0" indent="0" algn="ctr">
              <a:buFont typeface="Arial" charset="0"/>
              <a:buNone/>
            </a:pPr>
            <a:r>
              <a:rPr lang="be-BY" altLang="sv-SE" sz="4800" b="1" i="1" smtClean="0"/>
              <a:t>Вожделение </a:t>
            </a:r>
          </a:p>
          <a:p>
            <a:pPr marL="0" indent="0" algn="ctr">
              <a:buFont typeface="Arial" charset="0"/>
              <a:buNone/>
            </a:pPr>
            <a:r>
              <a:rPr lang="be-BY" altLang="sv-SE" sz="4800" b="1" i="1" smtClean="0"/>
              <a:t>Чувственность </a:t>
            </a:r>
          </a:p>
          <a:p>
            <a:pPr marL="0" indent="0" algn="ctr">
              <a:buFont typeface="Arial" charset="0"/>
              <a:buNone/>
            </a:pPr>
            <a:r>
              <a:rPr lang="be-BY" altLang="sv-SE" sz="4800" b="1" i="1" smtClean="0"/>
              <a:t>Разврат, распутство; распутник </a:t>
            </a:r>
          </a:p>
          <a:p>
            <a:pPr marL="0" indent="0" algn="ctr">
              <a:buFont typeface="Arial" charset="0"/>
              <a:buNone/>
            </a:pPr>
            <a:r>
              <a:rPr lang="be-BY" altLang="sv-SE" sz="4800" b="1" i="1" smtClean="0"/>
              <a:t>Ревность; ревнивец</a:t>
            </a:r>
            <a:endParaRPr lang="sv-SE" altLang="sv-SE" sz="4800" b="1" i="1" smtClean="0"/>
          </a:p>
        </p:txBody>
      </p:sp>
    </p:spTree>
    <p:extLst>
      <p:ext uri="{BB962C8B-B14F-4D97-AF65-F5344CB8AC3E}">
        <p14:creationId xmlns:p14="http://schemas.microsoft.com/office/powerpoint/2010/main" val="1961878738"/>
      </p:ext>
    </p:extLst>
  </p:cSld>
  <p:clrMapOvr>
    <a:masterClrMapping/>
  </p:clrMapOvr>
  <p:transition spd="slow"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12291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57927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sv-SE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be-BY" altLang="sv-SE" sz="4400" b="1" i="1" smtClean="0">
                <a:solidFill>
                  <a:srgbClr val="FF0000"/>
                </a:solidFill>
              </a:rPr>
              <a:t>   Юр; юрлівасць </a:t>
            </a:r>
          </a:p>
          <a:p>
            <a:pPr marL="0" indent="0" algn="ctr">
              <a:buFont typeface="Arial" charset="0"/>
              <a:buNone/>
            </a:pPr>
            <a:r>
              <a:rPr lang="be-BY" altLang="sv-SE" sz="4400" b="1" i="1" smtClean="0">
                <a:solidFill>
                  <a:srgbClr val="FF0000"/>
                </a:solidFill>
              </a:rPr>
              <a:t>Пажадлівасць</a:t>
            </a:r>
          </a:p>
          <a:p>
            <a:pPr marL="0" indent="0" algn="ctr">
              <a:buFont typeface="Arial" charset="0"/>
              <a:buNone/>
            </a:pPr>
            <a:r>
              <a:rPr lang="be-BY" altLang="sv-SE" sz="4400" b="1" i="1" smtClean="0">
                <a:solidFill>
                  <a:srgbClr val="FF0000"/>
                </a:solidFill>
              </a:rPr>
              <a:t>Пачуццёвасць</a:t>
            </a:r>
          </a:p>
          <a:p>
            <a:pPr marL="0" indent="0" algn="ctr">
              <a:buFont typeface="Arial" charset="0"/>
              <a:buNone/>
            </a:pPr>
            <a:r>
              <a:rPr lang="be-BY" altLang="sv-SE" sz="4400" b="1" i="1" smtClean="0">
                <a:solidFill>
                  <a:srgbClr val="FF0000"/>
                </a:solidFill>
              </a:rPr>
              <a:t>Распуста, блуд; распуснік, блуднік, марцовы кот</a:t>
            </a:r>
          </a:p>
          <a:p>
            <a:pPr marL="0" indent="0" algn="ctr">
              <a:buFont typeface="Arial" charset="0"/>
              <a:buNone/>
            </a:pPr>
            <a:r>
              <a:rPr lang="be-BY" altLang="sv-SE" sz="4400" b="1" i="1" smtClean="0">
                <a:solidFill>
                  <a:srgbClr val="FF0000"/>
                </a:solidFill>
              </a:rPr>
              <a:t>Рэўнасць, зайздрасць; раўнівец</a:t>
            </a:r>
          </a:p>
          <a:p>
            <a:pPr marL="0" indent="0" algn="ctr">
              <a:buFont typeface="Arial" charset="0"/>
              <a:buNone/>
            </a:pPr>
            <a:endParaRPr lang="sv-SE" altLang="sv-SE" sz="8800" b="1" i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147917"/>
      </p:ext>
    </p:extLst>
  </p:cSld>
  <p:clrMapOvr>
    <a:masterClrMapping/>
  </p:clrMapOvr>
  <p:transition spd="slow"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13315" name="Platshållare för innehåll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5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5400" b="1" i="1" smtClean="0"/>
              <a:t>Измена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5400" b="1" i="1" smtClean="0"/>
              <a:t>Любовник, любовница</a:t>
            </a:r>
            <a:endParaRPr lang="sv-SE" altLang="sv-SE" sz="8800" b="1" i="1" smtClean="0"/>
          </a:p>
        </p:txBody>
      </p:sp>
    </p:spTree>
    <p:extLst>
      <p:ext uri="{BB962C8B-B14F-4D97-AF65-F5344CB8AC3E}">
        <p14:creationId xmlns:p14="http://schemas.microsoft.com/office/powerpoint/2010/main" val="2885265484"/>
      </p:ext>
    </p:extLst>
  </p:cSld>
  <p:clrMapOvr>
    <a:masterClrMapping/>
  </p:clrMapOvr>
  <p:transition spd="slow"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14339" name="Platshållare för innehåll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5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5400" b="1" i="1" smtClean="0">
                <a:solidFill>
                  <a:srgbClr val="FF0000"/>
                </a:solidFill>
              </a:rPr>
              <a:t>Здрада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5400" b="1" i="1" smtClean="0">
                <a:solidFill>
                  <a:srgbClr val="FF0000"/>
                </a:solidFill>
              </a:rPr>
              <a:t>Палюбоўнік, каханак, палюбоўніца, каханка</a:t>
            </a:r>
          </a:p>
          <a:p>
            <a:pPr marL="0" indent="0" algn="ctr">
              <a:buFont typeface="Arial" charset="0"/>
              <a:buNone/>
            </a:pPr>
            <a:endParaRPr lang="sv-SE" altLang="sv-SE" sz="8800" b="1" i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317981"/>
      </p:ext>
    </p:extLst>
  </p:cSld>
  <p:clrMapOvr>
    <a:masterClrMapping/>
  </p:clrMapOvr>
  <p:transition spd="slow"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15363" name="Platshållare för innehåll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7200" b="1" i="1" smtClean="0">
                <a:solidFill>
                  <a:srgbClr val="C00000"/>
                </a:solidFill>
              </a:rPr>
              <a:t>Скончыце прымаўкі і прыказкі пра каханне</a:t>
            </a:r>
            <a:endParaRPr lang="sv-SE" altLang="sv-SE" sz="7200" b="1" i="1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092377"/>
      </p:ext>
    </p:extLst>
  </p:cSld>
  <p:clrMapOvr>
    <a:masterClrMapping/>
  </p:clrMapOvr>
  <p:transition spd="slow"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16387" name="Platshållare för innehåll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ru-RU" altLang="sv-SE" sz="60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6000" b="1" i="1" smtClean="0"/>
              <a:t>Хто каго кахае, той …</a:t>
            </a:r>
            <a:endParaRPr lang="be-BY" altLang="sv-SE" sz="6000" b="1" i="1" smtClean="0"/>
          </a:p>
        </p:txBody>
      </p:sp>
    </p:spTree>
    <p:extLst>
      <p:ext uri="{BB962C8B-B14F-4D97-AF65-F5344CB8AC3E}">
        <p14:creationId xmlns:p14="http://schemas.microsoft.com/office/powerpoint/2010/main" val="2081951112"/>
      </p:ext>
    </p:extLst>
  </p:cSld>
  <p:clrMapOvr>
    <a:masterClrMapping/>
  </p:clrMapOvr>
  <p:transition spd="slow"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17411" name="Platshållare för innehåll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6000" b="1" i="1" smtClean="0">
                <a:solidFill>
                  <a:srgbClr val="FF0000"/>
                </a:solidFill>
              </a:rPr>
              <a:t>Хто каго кахае, той таго й чапае.</a:t>
            </a:r>
            <a:endParaRPr lang="be-BY" altLang="sv-SE" sz="6000" b="1" i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5159"/>
      </p:ext>
    </p:extLst>
  </p:cSld>
  <p:clrMapOvr>
    <a:masterClrMapping/>
  </p:clrMapOvr>
  <p:transition spd="slow"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18435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be-BY" altLang="sv-SE" sz="6600" b="1" i="1" smtClean="0"/>
              <a:t>Хто каго любіць, …</a:t>
            </a:r>
          </a:p>
        </p:txBody>
      </p:sp>
    </p:spTree>
    <p:extLst>
      <p:ext uri="{BB962C8B-B14F-4D97-AF65-F5344CB8AC3E}">
        <p14:creationId xmlns:p14="http://schemas.microsoft.com/office/powerpoint/2010/main" val="758598156"/>
      </p:ext>
    </p:extLst>
  </p:cSld>
  <p:clrMapOvr>
    <a:masterClrMapping/>
  </p:clrMapOvr>
  <p:transition spd="slow"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19459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be-BY" altLang="sv-SE" sz="5400" b="1" i="1" smtClean="0">
                <a:solidFill>
                  <a:srgbClr val="FF0000"/>
                </a:solidFill>
              </a:rPr>
              <a:t>Хто каго любіць, той таго чубіць; Хто каго любіць, той таго і прыгалубіць.</a:t>
            </a:r>
          </a:p>
        </p:txBody>
      </p:sp>
    </p:spTree>
    <p:extLst>
      <p:ext uri="{BB962C8B-B14F-4D97-AF65-F5344CB8AC3E}">
        <p14:creationId xmlns:p14="http://schemas.microsoft.com/office/powerpoint/2010/main" val="1919596109"/>
      </p:ext>
    </p:extLst>
  </p:cSld>
  <p:clrMapOvr>
    <a:masterClrMapping/>
  </p:clrMapOvr>
  <p:transition spd="slow">
    <p:wheel spokes="8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20483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7200" b="1" i="1" smtClean="0"/>
              <a:t>Сілаю не быць…</a:t>
            </a:r>
            <a:endParaRPr lang="be-BY" altLang="sv-SE" sz="7200" b="1" i="1" smtClean="0"/>
          </a:p>
        </p:txBody>
      </p:sp>
    </p:spTree>
    <p:extLst>
      <p:ext uri="{BB962C8B-B14F-4D97-AF65-F5344CB8AC3E}">
        <p14:creationId xmlns:p14="http://schemas.microsoft.com/office/powerpoint/2010/main" val="1993810396"/>
      </p:ext>
    </p:extLst>
  </p:cSld>
  <p:clrMapOvr>
    <a:masterClrMapping/>
  </p:clrMapOvr>
  <p:transition spd="slow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ru-RU" sz="6600" b="1" i="1" dirty="0" smtClean="0">
                <a:solidFill>
                  <a:srgbClr val="FF0000"/>
                </a:solidFill>
              </a:rPr>
              <a:t>Любоў, </a:t>
            </a:r>
            <a:r>
              <a:rPr lang="ru-RU" sz="6600" b="1" i="1" dirty="0">
                <a:solidFill>
                  <a:srgbClr val="FF0000"/>
                </a:solidFill>
              </a:rPr>
              <a:t>каханне, закаханасць, любасць, мілаванне, </a:t>
            </a:r>
            <a:r>
              <a:rPr lang="ru-RU" sz="6600" b="1" i="1" dirty="0" smtClean="0">
                <a:solidFill>
                  <a:srgbClr val="FF0000"/>
                </a:solidFill>
              </a:rPr>
              <a:t>любошчы</a:t>
            </a:r>
          </a:p>
          <a:p>
            <a:pPr marL="0" indent="0" algn="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ru-RU" sz="4400" b="1" dirty="0"/>
              <a:t>“</a:t>
            </a:r>
            <a:r>
              <a:rPr lang="ru-RU" sz="4400" b="1" dirty="0" smtClean="0"/>
              <a:t>Слоўнік </a:t>
            </a:r>
            <a:r>
              <a:rPr lang="ru-RU" sz="4400" b="1" dirty="0"/>
              <a:t>сінонімаў і блізказначных слоў”, </a:t>
            </a:r>
            <a:endParaRPr lang="ru-RU" sz="4400" b="1" dirty="0" smtClean="0"/>
          </a:p>
          <a:p>
            <a:pPr marL="0" indent="0" algn="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ru-RU" sz="4400" b="1" dirty="0" smtClean="0"/>
              <a:t>укл. М.Клышка</a:t>
            </a:r>
          </a:p>
        </p:txBody>
      </p:sp>
    </p:spTree>
    <p:extLst>
      <p:ext uri="{BB962C8B-B14F-4D97-AF65-F5344CB8AC3E}">
        <p14:creationId xmlns:p14="http://schemas.microsoft.com/office/powerpoint/2010/main" val="4211260518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21507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7200" b="1" i="1" smtClean="0">
                <a:solidFill>
                  <a:srgbClr val="FF0000"/>
                </a:solidFill>
              </a:rPr>
              <a:t>Сілаю не быць мілаю.</a:t>
            </a:r>
            <a:endParaRPr lang="be-BY" altLang="sv-SE" sz="7200" b="1" i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53339"/>
      </p:ext>
    </p:extLst>
  </p:cSld>
  <p:clrMapOvr>
    <a:masterClrMapping/>
  </p:clrMapOvr>
  <p:transition spd="slow">
    <p:wheel spokes="8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22531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6000" b="1" i="1" smtClean="0"/>
              <a:t>Да каханка ішла то ўсё скачучы, а дахаты …</a:t>
            </a:r>
          </a:p>
          <a:p>
            <a:pPr marL="0" indent="0" algn="ctr">
              <a:buFont typeface="Arial" charset="0"/>
              <a:buNone/>
            </a:pPr>
            <a:endParaRPr lang="be-BY" altLang="sv-SE" sz="4400" b="1" i="1" smtClean="0"/>
          </a:p>
        </p:txBody>
      </p:sp>
    </p:spTree>
    <p:extLst>
      <p:ext uri="{BB962C8B-B14F-4D97-AF65-F5344CB8AC3E}">
        <p14:creationId xmlns:p14="http://schemas.microsoft.com/office/powerpoint/2010/main" val="3124666421"/>
      </p:ext>
    </p:extLst>
  </p:cSld>
  <p:clrMapOvr>
    <a:masterClrMapping/>
  </p:clrMapOvr>
  <p:transition spd="slow">
    <p:wheel spokes="8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23555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6000" b="1" i="1" smtClean="0">
                <a:solidFill>
                  <a:srgbClr val="FF0000"/>
                </a:solidFill>
              </a:rPr>
              <a:t>Да каханка ішла то ўсё скачучы, а дахаты то ўсё плачучы.</a:t>
            </a:r>
          </a:p>
          <a:p>
            <a:pPr marL="0" indent="0" algn="ctr">
              <a:buFont typeface="Arial" charset="0"/>
              <a:buNone/>
            </a:pPr>
            <a:endParaRPr lang="ru-RU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441019"/>
      </p:ext>
    </p:extLst>
  </p:cSld>
  <p:clrMapOvr>
    <a:masterClrMapping/>
  </p:clrMapOvr>
  <p:transition spd="slow">
    <p:wheel spokes="8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24579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be-BY" altLang="sv-SE" sz="6600" b="1" i="1" smtClean="0"/>
              <a:t>Хіба чорт задумаў гэтыя залёты: ані ўночы…</a:t>
            </a:r>
          </a:p>
        </p:txBody>
      </p:sp>
    </p:spTree>
    <p:extLst>
      <p:ext uri="{BB962C8B-B14F-4D97-AF65-F5344CB8AC3E}">
        <p14:creationId xmlns:p14="http://schemas.microsoft.com/office/powerpoint/2010/main" val="604808528"/>
      </p:ext>
    </p:extLst>
  </p:cSld>
  <p:clrMapOvr>
    <a:masterClrMapping/>
  </p:clrMapOvr>
  <p:transition spd="slow">
    <p:wheel spokes="8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25603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be-BY" altLang="sv-SE" sz="6600" b="1" i="1" smtClean="0">
                <a:solidFill>
                  <a:srgbClr val="FF0000"/>
                </a:solidFill>
              </a:rPr>
              <a:t>Хіба чорт задумаў гэтыя залёты: ані ўночы сну, ані ўдзень работы.</a:t>
            </a:r>
          </a:p>
        </p:txBody>
      </p:sp>
    </p:spTree>
    <p:extLst>
      <p:ext uri="{BB962C8B-B14F-4D97-AF65-F5344CB8AC3E}">
        <p14:creationId xmlns:p14="http://schemas.microsoft.com/office/powerpoint/2010/main" val="2226428302"/>
      </p:ext>
    </p:extLst>
  </p:cSld>
  <p:clrMapOvr>
    <a:masterClrMapping/>
  </p:clrMapOvr>
  <p:transition spd="slow">
    <p:wheel spokes="8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26627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6000" b="1" i="1" smtClean="0"/>
              <a:t>Каб той марна здох, што любіць …</a:t>
            </a:r>
            <a:endParaRPr lang="be-BY" altLang="sv-SE" sz="6000" b="1" i="1" smtClean="0"/>
          </a:p>
        </p:txBody>
      </p:sp>
    </p:spTree>
    <p:extLst>
      <p:ext uri="{BB962C8B-B14F-4D97-AF65-F5344CB8AC3E}">
        <p14:creationId xmlns:p14="http://schemas.microsoft.com/office/powerpoint/2010/main" val="490744713"/>
      </p:ext>
    </p:extLst>
  </p:cSld>
  <p:clrMapOvr>
    <a:masterClrMapping/>
  </p:clrMapOvr>
  <p:transition spd="slow">
    <p:wheel spokes="8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27651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6000" b="1" i="1" smtClean="0">
                <a:solidFill>
                  <a:srgbClr val="FF0000"/>
                </a:solidFill>
              </a:rPr>
              <a:t>Каб той марна здох, што любіць разам двох.</a:t>
            </a:r>
            <a:endParaRPr lang="be-BY" altLang="sv-SE" sz="6000" b="1" i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31936"/>
      </p:ext>
    </p:extLst>
  </p:cSld>
  <p:clrMapOvr>
    <a:masterClrMapping/>
  </p:clrMapOvr>
  <p:transition spd="slow">
    <p:wheel spokes="8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28675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301037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be-BY" altLang="sv-SE" sz="6000" b="1" i="1" smtClean="0"/>
              <a:t>Кахаў Ганулю, </a:t>
            </a:r>
          </a:p>
          <a:p>
            <a:pPr marL="0" indent="0" algn="ctr">
              <a:buFont typeface="Arial" charset="0"/>
              <a:buNone/>
            </a:pPr>
            <a:r>
              <a:rPr lang="be-BY" altLang="sv-SE" sz="6000" b="1" i="1" smtClean="0"/>
              <a:t>ды ўзяў … </a:t>
            </a: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44651"/>
      </p:ext>
    </p:extLst>
  </p:cSld>
  <p:clrMapOvr>
    <a:masterClrMapping/>
  </p:clrMapOvr>
  <p:transition spd="slow">
    <p:wheel spokes="8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29699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301037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be-BY" altLang="sv-SE" sz="6000" b="1" i="1" smtClean="0">
                <a:solidFill>
                  <a:srgbClr val="FF0000"/>
                </a:solidFill>
              </a:rPr>
              <a:t>Кахаў Ганулю, </a:t>
            </a:r>
          </a:p>
          <a:p>
            <a:pPr marL="0" indent="0" algn="ctr">
              <a:buFont typeface="Arial" charset="0"/>
              <a:buNone/>
            </a:pPr>
            <a:r>
              <a:rPr lang="be-BY" altLang="sv-SE" sz="6000" b="1" i="1" smtClean="0">
                <a:solidFill>
                  <a:srgbClr val="FF0000"/>
                </a:solidFill>
              </a:rPr>
              <a:t>ды ўзяў дулю.</a:t>
            </a:r>
          </a:p>
        </p:txBody>
      </p:sp>
    </p:spTree>
    <p:extLst>
      <p:ext uri="{BB962C8B-B14F-4D97-AF65-F5344CB8AC3E}">
        <p14:creationId xmlns:p14="http://schemas.microsoft.com/office/powerpoint/2010/main" val="2559925943"/>
      </p:ext>
    </p:extLst>
  </p:cSld>
  <p:clrMapOvr>
    <a:masterClrMapping/>
  </p:clrMapOvr>
  <p:transition spd="slow">
    <p:wheel spokes="8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30723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301037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be-BY" altLang="sv-SE" sz="6000" b="1" i="1" smtClean="0"/>
              <a:t>Кахаў Ядвігу, </a:t>
            </a:r>
          </a:p>
          <a:p>
            <a:pPr marL="0" indent="0" algn="ctr">
              <a:buFont typeface="Arial" charset="0"/>
              <a:buNone/>
            </a:pPr>
            <a:r>
              <a:rPr lang="be-BY" altLang="sv-SE" sz="6000" b="1" i="1" smtClean="0"/>
              <a:t>ды далі … </a:t>
            </a: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850220"/>
      </p:ext>
    </p:extLst>
  </p:cSld>
  <p:clrMapOvr>
    <a:masterClrMapping/>
  </p:clrMapOvr>
  <p:transition spd="slow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9388" y="188913"/>
            <a:ext cx="8229600" cy="6408737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endParaRPr lang="ru-RU" sz="4400" b="1" dirty="0" smtClean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ru-RU" sz="5400" b="1" dirty="0" smtClean="0">
                <a:solidFill>
                  <a:srgbClr val="C00000"/>
                </a:solidFill>
              </a:rPr>
              <a:t>Запішыце </a:t>
            </a:r>
            <a:r>
              <a:rPr lang="ru-RU" sz="5400" b="1" dirty="0">
                <a:solidFill>
                  <a:srgbClr val="C00000"/>
                </a:solidFill>
              </a:rPr>
              <a:t>словы з лексіка-тэматычнай групы “любоў, каханне, стасункі паміж людзьмі” па-беларуску</a:t>
            </a:r>
            <a:endParaRPr lang="ru-RU" sz="5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785162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31747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301037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be-BY" altLang="sv-SE" sz="6000" b="1" i="1" smtClean="0">
                <a:solidFill>
                  <a:srgbClr val="FF0000"/>
                </a:solidFill>
              </a:rPr>
              <a:t>Кахаў Ядвігу, </a:t>
            </a:r>
          </a:p>
          <a:p>
            <a:pPr marL="0" indent="0" algn="ctr">
              <a:buFont typeface="Arial" charset="0"/>
              <a:buNone/>
            </a:pPr>
            <a:r>
              <a:rPr lang="be-BY" altLang="sv-SE" sz="6000" b="1" i="1" smtClean="0">
                <a:solidFill>
                  <a:srgbClr val="FF0000"/>
                </a:solidFill>
              </a:rPr>
              <a:t>ды далі фігу/хвігу.</a:t>
            </a:r>
          </a:p>
        </p:txBody>
      </p:sp>
    </p:spTree>
    <p:extLst>
      <p:ext uri="{BB962C8B-B14F-4D97-AF65-F5344CB8AC3E}">
        <p14:creationId xmlns:p14="http://schemas.microsoft.com/office/powerpoint/2010/main" val="3307210062"/>
      </p:ext>
    </p:extLst>
  </p:cSld>
  <p:clrMapOvr>
    <a:masterClrMapping/>
  </p:clrMapOvr>
  <p:transition spd="slow">
    <p:wheel spokes="8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32771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301037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be-BY" altLang="sv-SE" sz="6000" b="1" i="1" smtClean="0"/>
              <a:t>Відаць па вочках, хто …</a:t>
            </a:r>
          </a:p>
        </p:txBody>
      </p:sp>
    </p:spTree>
    <p:extLst>
      <p:ext uri="{BB962C8B-B14F-4D97-AF65-F5344CB8AC3E}">
        <p14:creationId xmlns:p14="http://schemas.microsoft.com/office/powerpoint/2010/main" val="4274800324"/>
      </p:ext>
    </p:extLst>
  </p:cSld>
  <p:clrMapOvr>
    <a:masterClrMapping/>
  </p:clrMapOvr>
  <p:transition spd="slow">
    <p:wheel spokes="8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33795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301037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be-BY" altLang="sv-SE" sz="6000" b="1" i="1" smtClean="0">
                <a:solidFill>
                  <a:srgbClr val="FF0000"/>
                </a:solidFill>
              </a:rPr>
              <a:t>Відаць па вочках, </a:t>
            </a:r>
          </a:p>
          <a:p>
            <a:pPr marL="0" indent="0" algn="ctr">
              <a:buFont typeface="Arial" charset="0"/>
              <a:buNone/>
            </a:pPr>
            <a:r>
              <a:rPr lang="be-BY" altLang="sv-SE" sz="6000" b="1" i="1" smtClean="0">
                <a:solidFill>
                  <a:srgbClr val="FF0000"/>
                </a:solidFill>
              </a:rPr>
              <a:t>хто ходзіць уночках.</a:t>
            </a:r>
          </a:p>
        </p:txBody>
      </p:sp>
    </p:spTree>
    <p:extLst>
      <p:ext uri="{BB962C8B-B14F-4D97-AF65-F5344CB8AC3E}">
        <p14:creationId xmlns:p14="http://schemas.microsoft.com/office/powerpoint/2010/main" val="4210879170"/>
      </p:ext>
    </p:extLst>
  </p:cSld>
  <p:clrMapOvr>
    <a:masterClrMapping/>
  </p:clrMapOvr>
  <p:transition spd="slow">
    <p:wheel spokes="8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34819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301037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6000" b="1" i="1" smtClean="0"/>
              <a:t>Любі Якава, ды …</a:t>
            </a:r>
            <a:endParaRPr lang="be-BY" altLang="sv-SE" sz="6000" b="1" i="1" smtClean="0"/>
          </a:p>
        </p:txBody>
      </p:sp>
    </p:spTree>
    <p:extLst>
      <p:ext uri="{BB962C8B-B14F-4D97-AF65-F5344CB8AC3E}">
        <p14:creationId xmlns:p14="http://schemas.microsoft.com/office/powerpoint/2010/main" val="678513767"/>
      </p:ext>
    </p:extLst>
  </p:cSld>
  <p:clrMapOvr>
    <a:masterClrMapping/>
  </p:clrMapOvr>
  <p:transition spd="slow">
    <p:wheel spokes="8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35843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301037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6000" b="1" i="1" smtClean="0">
                <a:solidFill>
                  <a:srgbClr val="FF0000"/>
                </a:solidFill>
              </a:rPr>
              <a:t>Любі Якава, 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6000" b="1" i="1" smtClean="0">
                <a:solidFill>
                  <a:srgbClr val="FF0000"/>
                </a:solidFill>
              </a:rPr>
              <a:t>ды не ўсякага.</a:t>
            </a:r>
            <a:endParaRPr lang="be-BY" altLang="sv-SE" sz="6000" b="1" i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749399"/>
      </p:ext>
    </p:extLst>
  </p:cSld>
  <p:clrMapOvr>
    <a:masterClrMapping/>
  </p:clrMapOvr>
  <p:transition spd="slow">
    <p:wheel spokes="8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36867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301037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6000" b="1" i="1" smtClean="0"/>
              <a:t>Цяжка ўздыханне … </a:t>
            </a: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597483"/>
      </p:ext>
    </p:extLst>
  </p:cSld>
  <p:clrMapOvr>
    <a:masterClrMapping/>
  </p:clrMapOvr>
  <p:transition spd="slow">
    <p:wheel spokes="8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37891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301037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6000" b="1" i="1" smtClean="0">
                <a:solidFill>
                  <a:srgbClr val="FF0000"/>
                </a:solidFill>
              </a:rPr>
              <a:t>Цяжка ўздыханне – </a:t>
            </a:r>
            <a:br>
              <a:rPr lang="ru-RU" altLang="sv-SE" sz="6000" b="1" i="1" smtClean="0">
                <a:solidFill>
                  <a:srgbClr val="FF0000"/>
                </a:solidFill>
              </a:rPr>
            </a:br>
            <a:r>
              <a:rPr lang="ru-RU" altLang="sv-SE" sz="6000" b="1" i="1" smtClean="0">
                <a:solidFill>
                  <a:srgbClr val="FF0000"/>
                </a:solidFill>
              </a:rPr>
              <a:t>далёка каханне.</a:t>
            </a:r>
            <a:endParaRPr lang="be-BY" altLang="sv-SE" sz="6000" b="1" i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76566"/>
      </p:ext>
    </p:extLst>
  </p:cSld>
  <p:clrMapOvr>
    <a:masterClrMapping/>
  </p:clrMapOvr>
  <p:transition spd="slow">
    <p:wheel spokes="8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38915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301037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6000" b="1" i="1" smtClean="0"/>
              <a:t>Хоць пад лаўкаю 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6000" b="1" i="1" smtClean="0"/>
              <a:t>пасяджу, а …</a:t>
            </a:r>
            <a:endParaRPr lang="be-BY" altLang="sv-SE" sz="6000" b="1" i="1" smtClean="0"/>
          </a:p>
        </p:txBody>
      </p:sp>
    </p:spTree>
    <p:extLst>
      <p:ext uri="{BB962C8B-B14F-4D97-AF65-F5344CB8AC3E}">
        <p14:creationId xmlns:p14="http://schemas.microsoft.com/office/powerpoint/2010/main" val="784242753"/>
      </p:ext>
    </p:extLst>
  </p:cSld>
  <p:clrMapOvr>
    <a:masterClrMapping/>
  </p:clrMapOvr>
  <p:transition spd="slow">
    <p:wheel spokes="8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39939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301037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6000" b="1" i="1" smtClean="0">
                <a:solidFill>
                  <a:srgbClr val="FF0000"/>
                </a:solidFill>
              </a:rPr>
              <a:t>Хоць пад лаўкаю пасяджу, а на любага пагляджу.</a:t>
            </a:r>
            <a:endParaRPr lang="be-BY" altLang="sv-SE" sz="6000" b="1" i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88008"/>
      </p:ext>
    </p:extLst>
  </p:cSld>
  <p:clrMapOvr>
    <a:masterClrMapping/>
  </p:clrMapOvr>
  <p:transition spd="slow">
    <p:wheel spokes="8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40963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301037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6000" b="1" i="1" smtClean="0"/>
              <a:t>Хоць у шалашы, 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6000" b="1" i="1" smtClean="0"/>
              <a:t>абы …</a:t>
            </a:r>
            <a:endParaRPr lang="be-BY" altLang="sv-SE" sz="6000" b="1" i="1" smtClean="0"/>
          </a:p>
        </p:txBody>
      </p:sp>
    </p:spTree>
    <p:extLst>
      <p:ext uri="{BB962C8B-B14F-4D97-AF65-F5344CB8AC3E}">
        <p14:creationId xmlns:p14="http://schemas.microsoft.com/office/powerpoint/2010/main" val="3566882318"/>
      </p:ext>
    </p:extLst>
  </p:cSld>
  <p:clrMapOvr>
    <a:masterClrMapping/>
  </p:clrMapOvr>
  <p:transition spd="slow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5123" name="Platshållare för innehåll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Font typeface="Arial" charset="0"/>
              <a:buNone/>
            </a:pPr>
            <a:endParaRPr lang="ru-RU" altLang="sv-SE" sz="12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5400" b="1" i="1" smtClean="0"/>
              <a:t>Любимый 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5400" b="1" i="1" smtClean="0"/>
              <a:t>Ухаживание; ухажер Влюбленность; влюбленный 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5400" b="1" i="1" smtClean="0"/>
              <a:t>Нелюбовь; нелюбимый Умиление</a:t>
            </a:r>
            <a:endParaRPr lang="sv-SE" altLang="sv-SE" sz="5400" b="1" i="1" smtClean="0"/>
          </a:p>
          <a:p>
            <a:pPr marL="0" indent="0" algn="ctr">
              <a:buFont typeface="Arial" charset="0"/>
              <a:buNone/>
            </a:pPr>
            <a:r>
              <a:rPr lang="be-BY" altLang="sv-SE" sz="6000" b="1" i="1" smtClean="0"/>
              <a:t>   </a:t>
            </a:r>
            <a:endParaRPr lang="sv-SE" altLang="sv-SE" sz="6000" b="1" i="1" smtClean="0"/>
          </a:p>
        </p:txBody>
      </p:sp>
    </p:spTree>
    <p:extLst>
      <p:ext uri="{BB962C8B-B14F-4D97-AF65-F5344CB8AC3E}">
        <p14:creationId xmlns:p14="http://schemas.microsoft.com/office/powerpoint/2010/main" val="2335737755"/>
      </p:ext>
    </p:extLst>
  </p:cSld>
  <p:clrMapOvr>
    <a:masterClrMapping/>
  </p:clrMapOvr>
  <p:transition spd="slow">
    <p:wheel spokes="8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41987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301037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6000" b="1" i="1" smtClean="0">
                <a:solidFill>
                  <a:srgbClr val="FF0000"/>
                </a:solidFill>
              </a:rPr>
              <a:t>Хоць у шалашы, абы мілы на душы. </a:t>
            </a:r>
            <a:endParaRPr lang="be-BY" altLang="sv-SE" sz="6000" b="1" i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49823"/>
      </p:ext>
    </p:extLst>
  </p:cSld>
  <p:clrMapOvr>
    <a:masterClrMapping/>
  </p:clrMapOvr>
  <p:transition spd="slow">
    <p:wheel spokes="8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43011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301037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6000" b="1" i="1" smtClean="0"/>
              <a:t>Хоць у будане жыць, абы …</a:t>
            </a:r>
            <a:endParaRPr lang="be-BY" altLang="sv-SE" sz="6000" b="1" i="1" smtClean="0"/>
          </a:p>
        </p:txBody>
      </p:sp>
    </p:spTree>
    <p:extLst>
      <p:ext uri="{BB962C8B-B14F-4D97-AF65-F5344CB8AC3E}">
        <p14:creationId xmlns:p14="http://schemas.microsoft.com/office/powerpoint/2010/main" val="4186416065"/>
      </p:ext>
    </p:extLst>
  </p:cSld>
  <p:clrMapOvr>
    <a:masterClrMapping/>
  </p:clrMapOvr>
  <p:transition spd="slow">
    <p:wheel spokes="8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44035" name="Platshållare för innehåll 2"/>
          <p:cNvSpPr>
            <a:spLocks noGrp="1"/>
          </p:cNvSpPr>
          <p:nvPr>
            <p:ph idx="1"/>
          </p:nvPr>
        </p:nvSpPr>
        <p:spPr>
          <a:xfrm>
            <a:off x="468313" y="333375"/>
            <a:ext cx="8301037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endParaRPr lang="be-BY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6000" b="1" i="1" smtClean="0">
                <a:solidFill>
                  <a:srgbClr val="FF0000"/>
                </a:solidFill>
              </a:rPr>
              <a:t>Хоць у будане жыць, абы з каханым быць.</a:t>
            </a:r>
            <a:endParaRPr lang="be-BY" altLang="sv-SE" sz="6000" b="1" i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630282"/>
      </p:ext>
    </p:extLst>
  </p:cSld>
  <p:clrMapOvr>
    <a:masterClrMapping/>
  </p:clrMapOvr>
  <p:transition spd="slow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6147" name="Platshållare för innehåll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</a:pPr>
            <a:endParaRPr lang="ru-RU" altLang="sv-SE" sz="16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4800" b="1" i="1" smtClean="0">
                <a:solidFill>
                  <a:srgbClr val="FF0000"/>
                </a:solidFill>
              </a:rPr>
              <a:t>Любы, каханы, улюбёны 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4800" b="1" i="1" smtClean="0">
                <a:solidFill>
                  <a:srgbClr val="FF0000"/>
                </a:solidFill>
              </a:rPr>
              <a:t>Заляцанне, залёты; залётнік 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4800" b="1" i="1" smtClean="0">
                <a:solidFill>
                  <a:srgbClr val="FF0000"/>
                </a:solidFill>
              </a:rPr>
              <a:t>Закаханасць, закаханы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4800" b="1" i="1" smtClean="0">
                <a:solidFill>
                  <a:srgbClr val="FF0000"/>
                </a:solidFill>
              </a:rPr>
              <a:t>Нялюбасць; нялюбы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4800" b="1" i="1" smtClean="0">
                <a:solidFill>
                  <a:srgbClr val="FF0000"/>
                </a:solidFill>
              </a:rPr>
              <a:t>Замілаванне, замілаванасць</a:t>
            </a:r>
          </a:p>
          <a:p>
            <a:pPr marL="0" indent="0">
              <a:buFont typeface="Arial" charset="0"/>
              <a:buNone/>
            </a:pPr>
            <a:endParaRPr lang="sv-SE" altLang="sv-SE" sz="48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be-BY" altLang="sv-SE" sz="4800" b="1" i="1" smtClean="0">
                <a:solidFill>
                  <a:srgbClr val="FF0000"/>
                </a:solidFill>
              </a:rPr>
              <a:t>   </a:t>
            </a:r>
            <a:endParaRPr lang="sv-SE" altLang="sv-SE" sz="4800" b="1" i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365045"/>
      </p:ext>
    </p:extLst>
  </p:cSld>
  <p:clrMapOvr>
    <a:masterClrMapping/>
  </p:clrMapOvr>
  <p:transition spd="slow"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7171" name="Platshållare för innehåll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>
            <a:normAutofit fontScale="92500"/>
          </a:bodyPr>
          <a:lstStyle/>
          <a:p>
            <a:pPr marL="0" indent="0" algn="ctr">
              <a:buFont typeface="Arial" charset="0"/>
              <a:buNone/>
            </a:pPr>
            <a:endParaRPr lang="ru-RU" altLang="sv-SE" sz="1100" b="1" i="1" smtClean="0"/>
          </a:p>
          <a:p>
            <a:pPr marL="0" indent="0" algn="ctr">
              <a:buFont typeface="Arial" charset="0"/>
              <a:buNone/>
            </a:pPr>
            <a:r>
              <a:rPr lang="ru-RU" altLang="sv-SE" sz="5400" b="1" i="1" smtClean="0"/>
              <a:t>Нежность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5400" b="1" i="1" smtClean="0"/>
              <a:t>Нежить, лелеять Ласкать 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5400" b="1" i="1" smtClean="0"/>
              <a:t>Наслаждение 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5400" b="1" i="1" smtClean="0"/>
              <a:t>Объятия</a:t>
            </a:r>
            <a:endParaRPr lang="sv-SE" altLang="sv-SE" sz="5400" b="1" i="1" smtClean="0"/>
          </a:p>
          <a:p>
            <a:pPr marL="0" indent="0" algn="ctr">
              <a:buFont typeface="Arial" charset="0"/>
              <a:buNone/>
            </a:pPr>
            <a:r>
              <a:rPr lang="be-BY" altLang="sv-SE" sz="8800" b="1" i="1" smtClean="0">
                <a:solidFill>
                  <a:srgbClr val="FF0000"/>
                </a:solidFill>
              </a:rPr>
              <a:t>   </a:t>
            </a:r>
            <a:endParaRPr lang="sv-SE" altLang="sv-SE" sz="8800" b="1" i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318331"/>
      </p:ext>
    </p:extLst>
  </p:cSld>
  <p:clrMapOvr>
    <a:masterClrMapping/>
  </p:clrMapOvr>
  <p:transition spd="slow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8195" name="Platshållare för innehåll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Font typeface="Arial" charset="0"/>
              <a:buNone/>
            </a:pPr>
            <a:endParaRPr lang="ru-RU" altLang="sv-SE" sz="1100" b="1" i="1" smtClean="0"/>
          </a:p>
          <a:p>
            <a:pPr marL="0" indent="0" algn="ctr">
              <a:buFont typeface="Arial" charset="0"/>
              <a:buNone/>
            </a:pPr>
            <a:r>
              <a:rPr lang="ru-RU" altLang="sv-SE" sz="5400" b="1" i="1" smtClean="0">
                <a:solidFill>
                  <a:srgbClr val="FF0000"/>
                </a:solidFill>
              </a:rPr>
              <a:t>Пяшчота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5400" b="1" i="1" smtClean="0">
                <a:solidFill>
                  <a:srgbClr val="FF0000"/>
                </a:solidFill>
              </a:rPr>
              <a:t>Мілаваць, песціць, кукобіць, пялегаваць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5400" b="1" i="1" smtClean="0">
                <a:solidFill>
                  <a:srgbClr val="FF0000"/>
                </a:solidFill>
              </a:rPr>
              <a:t>Лашчыць, песціць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5400" b="1" i="1" smtClean="0">
                <a:solidFill>
                  <a:srgbClr val="FF0000"/>
                </a:solidFill>
              </a:rPr>
              <a:t>Асалода, любата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5400" b="1" i="1" smtClean="0">
                <a:solidFill>
                  <a:srgbClr val="FF0000"/>
                </a:solidFill>
              </a:rPr>
              <a:t>Абдымкі, абоймы</a:t>
            </a:r>
          </a:p>
          <a:p>
            <a:pPr marL="0" indent="0" algn="ctr">
              <a:buFont typeface="Arial" charset="0"/>
              <a:buNone/>
            </a:pPr>
            <a:endParaRPr lang="sv-SE" altLang="sv-SE" sz="5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be-BY" altLang="sv-SE" sz="5400" b="1" i="1" smtClean="0">
                <a:solidFill>
                  <a:srgbClr val="FF0000"/>
                </a:solidFill>
              </a:rPr>
              <a:t>   </a:t>
            </a:r>
            <a:endParaRPr lang="sv-SE" altLang="sv-SE" sz="5400" b="1" i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930053"/>
      </p:ext>
    </p:extLst>
  </p:cSld>
  <p:clrMapOvr>
    <a:masterClrMapping/>
  </p:clrMapOvr>
  <p:transition spd="slow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9219" name="Platshållare för innehåll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sv-SE" altLang="sv-SE" sz="12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5400" b="1" i="1" smtClean="0"/>
              <a:t>Прижимать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5400" b="1" i="1" smtClean="0"/>
              <a:t>Невинность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5400" b="1" i="1" smtClean="0"/>
              <a:t>Прелести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5400" b="1" i="1" smtClean="0"/>
              <a:t>Искушение, искуситель Страсть; страстный</a:t>
            </a:r>
            <a:endParaRPr lang="sv-SE" altLang="sv-SE" sz="8800" b="1" i="1" smtClean="0"/>
          </a:p>
        </p:txBody>
      </p:sp>
    </p:spTree>
    <p:extLst>
      <p:ext uri="{BB962C8B-B14F-4D97-AF65-F5344CB8AC3E}">
        <p14:creationId xmlns:p14="http://schemas.microsoft.com/office/powerpoint/2010/main" val="3455499950"/>
      </p:ext>
    </p:extLst>
  </p:cSld>
  <p:clrMapOvr>
    <a:masterClrMapping/>
  </p:clrMapOvr>
  <p:transition spd="slow"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10243" name="Platshållare för innehåll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</a:pPr>
            <a:endParaRPr lang="sv-SE" altLang="sv-SE" sz="11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4400" b="1" i="1" smtClean="0">
                <a:solidFill>
                  <a:srgbClr val="FF0000"/>
                </a:solidFill>
              </a:rPr>
              <a:t>Прытуляць, прыціскаць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4400" b="1" i="1" smtClean="0">
                <a:solidFill>
                  <a:srgbClr val="FF0000"/>
                </a:solidFill>
              </a:rPr>
              <a:t>Цнота, цнатлівасць, нявіннасць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4400" b="1" i="1" smtClean="0">
                <a:solidFill>
                  <a:srgbClr val="FF0000"/>
                </a:solidFill>
              </a:rPr>
              <a:t>Вабноты</a:t>
            </a:r>
            <a:r>
              <a:rPr lang="be-BY" altLang="sv-SE" sz="4400" b="1" i="1" smtClean="0">
                <a:solidFill>
                  <a:srgbClr val="FF0000"/>
                </a:solidFill>
              </a:rPr>
              <a:t>, хараство</a:t>
            </a:r>
            <a:endParaRPr lang="ru-RU" altLang="sv-SE" sz="4400" b="1" i="1" smtClean="0">
              <a:solidFill>
                <a:srgbClr val="FF0000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ru-RU" altLang="sv-SE" sz="4400" b="1" i="1" smtClean="0">
                <a:solidFill>
                  <a:srgbClr val="FF0000"/>
                </a:solidFill>
              </a:rPr>
              <a:t>Спакуса, спакуснік</a:t>
            </a:r>
          </a:p>
          <a:p>
            <a:pPr marL="0" indent="0" algn="ctr">
              <a:buFont typeface="Arial" charset="0"/>
              <a:buNone/>
            </a:pPr>
            <a:r>
              <a:rPr lang="ru-RU" altLang="sv-SE" sz="4400" b="1" i="1" smtClean="0">
                <a:solidFill>
                  <a:srgbClr val="FF0000"/>
                </a:solidFill>
              </a:rPr>
              <a:t>Жарсць, пал, палкасць; палкі, жарсны, гарачы, заўзяты</a:t>
            </a:r>
          </a:p>
          <a:p>
            <a:pPr marL="0" indent="0" algn="ctr">
              <a:buFont typeface="Arial" charset="0"/>
              <a:buNone/>
            </a:pPr>
            <a:r>
              <a:rPr lang="be-BY" altLang="sv-SE" sz="8800" b="1" i="1" smtClean="0">
                <a:solidFill>
                  <a:srgbClr val="FF0000"/>
                </a:solidFill>
              </a:rPr>
              <a:t>   </a:t>
            </a:r>
            <a:endParaRPr lang="sv-SE" altLang="sv-SE" sz="8800" b="1" i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368377"/>
      </p:ext>
    </p:extLst>
  </p:cSld>
  <p:clrMapOvr>
    <a:masterClrMapping/>
  </p:clrMapOvr>
  <p:transition spd="slow">
    <p:wheel spokes="8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Экран (4:3)</PresentationFormat>
  <Paragraphs>156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Maxim</dc:creator>
  <cp:lastModifiedBy>Maxim</cp:lastModifiedBy>
  <cp:revision>1</cp:revision>
  <dcterms:created xsi:type="dcterms:W3CDTF">2018-03-06T18:16:25Z</dcterms:created>
  <dcterms:modified xsi:type="dcterms:W3CDTF">2018-03-06T18:18:24Z</dcterms:modified>
</cp:coreProperties>
</file>