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69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2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DB03-037D-43F0-A177-AA536B0D69E9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7018-323A-4D6F-9F3F-275EC803D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520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DB03-037D-43F0-A177-AA536B0D69E9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7018-323A-4D6F-9F3F-275EC803D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185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DB03-037D-43F0-A177-AA536B0D69E9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7018-323A-4D6F-9F3F-275EC803D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807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DB03-037D-43F0-A177-AA536B0D69E9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7018-323A-4D6F-9F3F-275EC803D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657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DB03-037D-43F0-A177-AA536B0D69E9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7018-323A-4D6F-9F3F-275EC803D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416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DB03-037D-43F0-A177-AA536B0D69E9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7018-323A-4D6F-9F3F-275EC803D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784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DB03-037D-43F0-A177-AA536B0D69E9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7018-323A-4D6F-9F3F-275EC803D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517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DB03-037D-43F0-A177-AA536B0D69E9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7018-323A-4D6F-9F3F-275EC803D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020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DB03-037D-43F0-A177-AA536B0D69E9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7018-323A-4D6F-9F3F-275EC803D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553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DB03-037D-43F0-A177-AA536B0D69E9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7018-323A-4D6F-9F3F-275EC803D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764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DB03-037D-43F0-A177-AA536B0D69E9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7018-323A-4D6F-9F3F-275EC803D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492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1DB03-037D-43F0-A177-AA536B0D69E9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47018-323A-4D6F-9F3F-275EC803D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534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373" y="-143177"/>
            <a:ext cx="9135159" cy="7001177"/>
          </a:xfrm>
          <a:prstGeom prst="rect">
            <a:avLst/>
          </a:prstGeom>
        </p:spPr>
      </p:pic>
      <p:sp>
        <p:nvSpPr>
          <p:cNvPr id="5" name="Знак запрета 4"/>
          <p:cNvSpPr/>
          <p:nvPr/>
        </p:nvSpPr>
        <p:spPr>
          <a:xfrm>
            <a:off x="3591696" y="314685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5355" y="5827437"/>
            <a:ext cx="22406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300" b="1" dirty="0" smtClean="0"/>
              <a:t>1991</a:t>
            </a:r>
            <a:endParaRPr lang="ru-RU" sz="2300" b="1" dirty="0"/>
          </a:p>
        </p:txBody>
      </p:sp>
      <p:sp>
        <p:nvSpPr>
          <p:cNvPr id="8" name="Знак запрета 7"/>
          <p:cNvSpPr/>
          <p:nvPr/>
        </p:nvSpPr>
        <p:spPr>
          <a:xfrm>
            <a:off x="9408296" y="3208635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Знак запрета 8"/>
          <p:cNvSpPr/>
          <p:nvPr/>
        </p:nvSpPr>
        <p:spPr>
          <a:xfrm>
            <a:off x="4199672" y="423795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нак запрета 9"/>
          <p:cNvSpPr/>
          <p:nvPr/>
        </p:nvSpPr>
        <p:spPr>
          <a:xfrm>
            <a:off x="3124199" y="4949305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Знак запрета 10"/>
          <p:cNvSpPr/>
          <p:nvPr/>
        </p:nvSpPr>
        <p:spPr>
          <a:xfrm>
            <a:off x="2639196" y="482960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Знак запрета 11"/>
          <p:cNvSpPr/>
          <p:nvPr/>
        </p:nvSpPr>
        <p:spPr>
          <a:xfrm>
            <a:off x="3058296" y="350996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Знак запрета 13"/>
          <p:cNvSpPr/>
          <p:nvPr/>
        </p:nvSpPr>
        <p:spPr>
          <a:xfrm>
            <a:off x="5630046" y="3291351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Знак запрета 14"/>
          <p:cNvSpPr/>
          <p:nvPr/>
        </p:nvSpPr>
        <p:spPr>
          <a:xfrm>
            <a:off x="8093846" y="3587702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Знак запрета 15"/>
          <p:cNvSpPr/>
          <p:nvPr/>
        </p:nvSpPr>
        <p:spPr>
          <a:xfrm>
            <a:off x="2573292" y="5348336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Знак запрета 16"/>
          <p:cNvSpPr/>
          <p:nvPr/>
        </p:nvSpPr>
        <p:spPr>
          <a:xfrm>
            <a:off x="7962039" y="1060582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Знак запрета 17"/>
          <p:cNvSpPr/>
          <p:nvPr/>
        </p:nvSpPr>
        <p:spPr>
          <a:xfrm>
            <a:off x="8995546" y="511355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Знак запрета 18"/>
          <p:cNvSpPr/>
          <p:nvPr/>
        </p:nvSpPr>
        <p:spPr>
          <a:xfrm>
            <a:off x="5007746" y="141330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Знак запрета 19"/>
          <p:cNvSpPr/>
          <p:nvPr/>
        </p:nvSpPr>
        <p:spPr>
          <a:xfrm>
            <a:off x="2779756" y="3917269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Знак запрета 20"/>
          <p:cNvSpPr/>
          <p:nvPr/>
        </p:nvSpPr>
        <p:spPr>
          <a:xfrm>
            <a:off x="7134996" y="4186501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Знак запрета 21"/>
          <p:cNvSpPr/>
          <p:nvPr/>
        </p:nvSpPr>
        <p:spPr>
          <a:xfrm>
            <a:off x="8225653" y="219736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Знак запрета 22"/>
          <p:cNvSpPr/>
          <p:nvPr/>
        </p:nvSpPr>
        <p:spPr>
          <a:xfrm>
            <a:off x="5695949" y="68940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Знак запрета 23"/>
          <p:cNvSpPr/>
          <p:nvPr/>
        </p:nvSpPr>
        <p:spPr>
          <a:xfrm>
            <a:off x="7200899" y="546684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8" name="Group 18224"/>
          <p:cNvGrpSpPr>
            <a:grpSpLocks/>
          </p:cNvGrpSpPr>
          <p:nvPr/>
        </p:nvGrpSpPr>
        <p:grpSpPr bwMode="auto">
          <a:xfrm>
            <a:off x="5695949" y="2374426"/>
            <a:ext cx="676275" cy="638175"/>
            <a:chOff x="0" y="0"/>
            <a:chExt cx="71" cy="67"/>
          </a:xfrm>
        </p:grpSpPr>
        <p:sp>
          <p:nvSpPr>
            <p:cNvPr id="29" name="Line 967"/>
            <p:cNvSpPr>
              <a:spLocks noChangeShapeType="1"/>
            </p:cNvSpPr>
            <p:nvPr/>
          </p:nvSpPr>
          <p:spPr bwMode="auto">
            <a:xfrm>
              <a:off x="0" y="1"/>
              <a:ext cx="1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Rectangle 968"/>
            <p:cNvSpPr>
              <a:spLocks noChangeArrowheads="1"/>
            </p:cNvSpPr>
            <p:nvPr/>
          </p:nvSpPr>
          <p:spPr bwMode="auto">
            <a:xfrm>
              <a:off x="0" y="0"/>
              <a:ext cx="71" cy="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Rectangle 969"/>
            <p:cNvSpPr>
              <a:spLocks noChangeArrowheads="1"/>
            </p:cNvSpPr>
            <p:nvPr/>
          </p:nvSpPr>
          <p:spPr bwMode="auto">
            <a:xfrm>
              <a:off x="0" y="8"/>
              <a:ext cx="71" cy="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Rectangle 970"/>
            <p:cNvSpPr>
              <a:spLocks noChangeArrowheads="1"/>
            </p:cNvSpPr>
            <p:nvPr/>
          </p:nvSpPr>
          <p:spPr bwMode="auto">
            <a:xfrm>
              <a:off x="0" y="29"/>
              <a:ext cx="71" cy="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Rectangle 972"/>
            <p:cNvSpPr>
              <a:spLocks noChangeArrowheads="1"/>
            </p:cNvSpPr>
            <p:nvPr/>
          </p:nvSpPr>
          <p:spPr bwMode="auto">
            <a:xfrm>
              <a:off x="2" y="9"/>
              <a:ext cx="66" cy="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</a:t>
              </a:r>
              <a:r>
                <a:rPr lang="ru-RU" sz="800" b="0" i="0" u="none" strike="noStrike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Ас. А СПА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3611344" y="2500741"/>
            <a:ext cx="581025" cy="600075"/>
            <a:chOff x="5795961" y="3309937"/>
            <a:chExt cx="581025" cy="600075"/>
          </a:xfrm>
        </p:grpSpPr>
        <p:sp>
          <p:nvSpPr>
            <p:cNvPr id="48" name="Line 982"/>
            <p:cNvSpPr>
              <a:spLocks noChangeShapeType="1"/>
            </p:cNvSpPr>
            <p:nvPr/>
          </p:nvSpPr>
          <p:spPr bwMode="auto">
            <a:xfrm>
              <a:off x="5805487" y="3309937"/>
              <a:ext cx="0" cy="6000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Line 983"/>
            <p:cNvSpPr>
              <a:spLocks noChangeShapeType="1"/>
            </p:cNvSpPr>
            <p:nvPr/>
          </p:nvSpPr>
          <p:spPr bwMode="auto">
            <a:xfrm>
              <a:off x="5795961" y="3312111"/>
              <a:ext cx="5810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Line 984"/>
            <p:cNvSpPr>
              <a:spLocks noChangeShapeType="1"/>
            </p:cNvSpPr>
            <p:nvPr/>
          </p:nvSpPr>
          <p:spPr bwMode="auto">
            <a:xfrm flipV="1">
              <a:off x="5805487" y="3548062"/>
              <a:ext cx="56197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Line 985"/>
            <p:cNvSpPr>
              <a:spLocks noChangeShapeType="1"/>
            </p:cNvSpPr>
            <p:nvPr/>
          </p:nvSpPr>
          <p:spPr bwMode="auto">
            <a:xfrm flipH="1">
              <a:off x="6291262" y="3319462"/>
              <a:ext cx="76200" cy="1047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Line 986"/>
            <p:cNvSpPr>
              <a:spLocks noChangeShapeType="1"/>
            </p:cNvSpPr>
            <p:nvPr/>
          </p:nvSpPr>
          <p:spPr bwMode="auto">
            <a:xfrm>
              <a:off x="6291262" y="3424237"/>
              <a:ext cx="762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Rectangle 987"/>
            <p:cNvSpPr>
              <a:spLocks noChangeArrowheads="1"/>
            </p:cNvSpPr>
            <p:nvPr/>
          </p:nvSpPr>
          <p:spPr bwMode="auto">
            <a:xfrm>
              <a:off x="5824537" y="3357562"/>
              <a:ext cx="457200" cy="142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ru-RU" sz="800" b="0" i="0" u="none" strike="noStrike" baseline="0" dirty="0">
                  <a:solidFill>
                    <a:srgbClr val="000000"/>
                  </a:solidFill>
                  <a:latin typeface="Arial Cyr"/>
                  <a:cs typeface="Arial Cyr"/>
                </a:rPr>
                <a:t>1 </a:t>
              </a:r>
              <a:r>
                <a:rPr lang="ru-RU" sz="800" b="0" i="0" u="none" strike="noStrike" baseline="0" dirty="0" err="1" smtClean="0">
                  <a:solidFill>
                    <a:srgbClr val="000000"/>
                  </a:solidFill>
                  <a:latin typeface="Arial Cyr"/>
                  <a:cs typeface="Arial Cyr"/>
                </a:rPr>
                <a:t>бад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69" name="Group 18224"/>
          <p:cNvGrpSpPr>
            <a:grpSpLocks/>
          </p:cNvGrpSpPr>
          <p:nvPr/>
        </p:nvGrpSpPr>
        <p:grpSpPr bwMode="auto">
          <a:xfrm>
            <a:off x="9569268" y="1020446"/>
            <a:ext cx="676275" cy="638175"/>
            <a:chOff x="0" y="0"/>
            <a:chExt cx="71" cy="67"/>
          </a:xfrm>
        </p:grpSpPr>
        <p:sp>
          <p:nvSpPr>
            <p:cNvPr id="70" name="Line 967"/>
            <p:cNvSpPr>
              <a:spLocks noChangeShapeType="1"/>
            </p:cNvSpPr>
            <p:nvPr/>
          </p:nvSpPr>
          <p:spPr bwMode="auto">
            <a:xfrm>
              <a:off x="0" y="1"/>
              <a:ext cx="1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Rectangle 968"/>
            <p:cNvSpPr>
              <a:spLocks noChangeArrowheads="1"/>
            </p:cNvSpPr>
            <p:nvPr/>
          </p:nvSpPr>
          <p:spPr bwMode="auto">
            <a:xfrm>
              <a:off x="0" y="0"/>
              <a:ext cx="71" cy="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Rectangle 969"/>
            <p:cNvSpPr>
              <a:spLocks noChangeArrowheads="1"/>
            </p:cNvSpPr>
            <p:nvPr/>
          </p:nvSpPr>
          <p:spPr bwMode="auto">
            <a:xfrm>
              <a:off x="0" y="8"/>
              <a:ext cx="71" cy="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Rectangle 970"/>
            <p:cNvSpPr>
              <a:spLocks noChangeArrowheads="1"/>
            </p:cNvSpPr>
            <p:nvPr/>
          </p:nvSpPr>
          <p:spPr bwMode="auto">
            <a:xfrm>
              <a:off x="0" y="29"/>
              <a:ext cx="71" cy="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Rectangle 972"/>
            <p:cNvSpPr>
              <a:spLocks noChangeArrowheads="1"/>
            </p:cNvSpPr>
            <p:nvPr/>
          </p:nvSpPr>
          <p:spPr bwMode="auto">
            <a:xfrm>
              <a:off x="1" y="9"/>
              <a:ext cx="65" cy="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1000"/>
              </a:pPr>
              <a:r>
                <a:rPr lang="ru-RU" sz="800" dirty="0"/>
                <a:t>46 </a:t>
              </a:r>
              <a:r>
                <a:rPr lang="ru-RU" sz="800" dirty="0" smtClean="0"/>
                <a:t>ПА </a:t>
              </a:r>
              <a:r>
                <a:rPr lang="ru-RU" sz="800" dirty="0"/>
                <a:t>ВГК СН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76" name="Group 18224"/>
          <p:cNvGrpSpPr>
            <a:grpSpLocks/>
          </p:cNvGrpSpPr>
          <p:nvPr/>
        </p:nvGrpSpPr>
        <p:grpSpPr bwMode="auto">
          <a:xfrm>
            <a:off x="5685061" y="1960288"/>
            <a:ext cx="676275" cy="638175"/>
            <a:chOff x="0" y="0"/>
            <a:chExt cx="71" cy="67"/>
          </a:xfrm>
        </p:grpSpPr>
        <p:sp>
          <p:nvSpPr>
            <p:cNvPr id="77" name="Line 967"/>
            <p:cNvSpPr>
              <a:spLocks noChangeShapeType="1"/>
            </p:cNvSpPr>
            <p:nvPr/>
          </p:nvSpPr>
          <p:spPr bwMode="auto">
            <a:xfrm>
              <a:off x="0" y="1"/>
              <a:ext cx="1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Rectangle 968"/>
            <p:cNvSpPr>
              <a:spLocks noChangeArrowheads="1"/>
            </p:cNvSpPr>
            <p:nvPr/>
          </p:nvSpPr>
          <p:spPr bwMode="auto">
            <a:xfrm>
              <a:off x="0" y="0"/>
              <a:ext cx="71" cy="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Rectangle 969"/>
            <p:cNvSpPr>
              <a:spLocks noChangeArrowheads="1"/>
            </p:cNvSpPr>
            <p:nvPr/>
          </p:nvSpPr>
          <p:spPr bwMode="auto">
            <a:xfrm>
              <a:off x="0" y="8"/>
              <a:ext cx="71" cy="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Rectangle 970"/>
            <p:cNvSpPr>
              <a:spLocks noChangeArrowheads="1"/>
            </p:cNvSpPr>
            <p:nvPr/>
          </p:nvSpPr>
          <p:spPr bwMode="auto">
            <a:xfrm>
              <a:off x="0" y="29"/>
              <a:ext cx="71" cy="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Rectangle 972"/>
            <p:cNvSpPr>
              <a:spLocks noChangeArrowheads="1"/>
            </p:cNvSpPr>
            <p:nvPr/>
          </p:nvSpPr>
          <p:spPr bwMode="auto">
            <a:xfrm>
              <a:off x="2" y="9"/>
              <a:ext cx="67" cy="1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1000"/>
              </a:pPr>
              <a:r>
                <a:rPr lang="ru-RU" sz="800" dirty="0">
                  <a:solidFill>
                    <a:srgbClr val="000000"/>
                  </a:solidFill>
                  <a:latin typeface="Arial Cyr"/>
                  <a:cs typeface="Arial Cyr"/>
                </a:rPr>
                <a:t>26 ПА БВА</a:t>
              </a: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10006012" y="2357362"/>
            <a:ext cx="733425" cy="666750"/>
            <a:chOff x="5724525" y="3176587"/>
            <a:chExt cx="733425" cy="666750"/>
          </a:xfrm>
        </p:grpSpPr>
        <p:sp>
          <p:nvSpPr>
            <p:cNvPr id="92" name="Line 4822"/>
            <p:cNvSpPr>
              <a:spLocks noChangeShapeType="1"/>
            </p:cNvSpPr>
            <p:nvPr/>
          </p:nvSpPr>
          <p:spPr bwMode="auto">
            <a:xfrm>
              <a:off x="5724525" y="3195637"/>
              <a:ext cx="0" cy="6477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Rectangle 4823"/>
            <p:cNvSpPr>
              <a:spLocks noChangeArrowheads="1"/>
            </p:cNvSpPr>
            <p:nvPr/>
          </p:nvSpPr>
          <p:spPr bwMode="auto">
            <a:xfrm>
              <a:off x="5734050" y="3325833"/>
              <a:ext cx="600551" cy="2784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0" i="0" u="none" strike="noStrike" baseline="0" dirty="0" err="1" smtClean="0">
                  <a:solidFill>
                    <a:srgbClr val="000000"/>
                  </a:solidFill>
                  <a:latin typeface="Arial Cyr"/>
                  <a:cs typeface="Arial Cyr"/>
                </a:rPr>
                <a:t>Маскоўская</a:t>
              </a:r>
              <a:r>
                <a:rPr lang="ru-RU" sz="800" b="0" i="0" u="none" strike="noStrike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</a:t>
              </a:r>
              <a:r>
                <a:rPr lang="ru-RU" sz="800" b="0" i="0" u="none" strike="noStrike" dirty="0" err="1" smtClean="0">
                  <a:solidFill>
                    <a:srgbClr val="000000"/>
                  </a:solidFill>
                  <a:latin typeface="Arial Cyr"/>
                  <a:cs typeface="Arial Cyr"/>
                </a:rPr>
                <a:t>акруга</a:t>
              </a:r>
              <a:r>
                <a:rPr lang="ru-RU" sz="800" b="0" i="0" u="none" strike="noStrike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СПА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  <p:sp>
          <p:nvSpPr>
            <p:cNvPr id="94" name="Freeform 4824"/>
            <p:cNvSpPr>
              <a:spLocks/>
            </p:cNvSpPr>
            <p:nvPr/>
          </p:nvSpPr>
          <p:spPr bwMode="auto">
            <a:xfrm>
              <a:off x="5734050" y="3595687"/>
              <a:ext cx="714375" cy="85725"/>
            </a:xfrm>
            <a:custGeom>
              <a:avLst/>
              <a:gdLst>
                <a:gd name="T0" fmla="*/ 0 w 75"/>
                <a:gd name="T1" fmla="*/ 6 h 9"/>
                <a:gd name="T2" fmla="*/ 5 w 75"/>
                <a:gd name="T3" fmla="*/ 4 h 9"/>
                <a:gd name="T4" fmla="*/ 19 w 75"/>
                <a:gd name="T5" fmla="*/ 1 h 9"/>
                <a:gd name="T6" fmla="*/ 35 w 75"/>
                <a:gd name="T7" fmla="*/ 8 h 9"/>
                <a:gd name="T8" fmla="*/ 47 w 75"/>
                <a:gd name="T9" fmla="*/ 3 h 9"/>
                <a:gd name="T10" fmla="*/ 59 w 75"/>
                <a:gd name="T11" fmla="*/ 7 h 9"/>
                <a:gd name="T12" fmla="*/ 68 w 75"/>
                <a:gd name="T13" fmla="*/ 4 h 9"/>
                <a:gd name="T14" fmla="*/ 74 w 75"/>
                <a:gd name="T15" fmla="*/ 9 h 9"/>
                <a:gd name="T16" fmla="*/ 74 w 75"/>
                <a:gd name="T17" fmla="*/ 7 h 9"/>
                <a:gd name="T18" fmla="*/ 73 w 75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9">
                  <a:moveTo>
                    <a:pt x="0" y="6"/>
                  </a:moveTo>
                  <a:cubicBezTo>
                    <a:pt x="1" y="5"/>
                    <a:pt x="2" y="5"/>
                    <a:pt x="5" y="4"/>
                  </a:cubicBezTo>
                  <a:cubicBezTo>
                    <a:pt x="8" y="3"/>
                    <a:pt x="14" y="0"/>
                    <a:pt x="19" y="1"/>
                  </a:cubicBezTo>
                  <a:cubicBezTo>
                    <a:pt x="24" y="2"/>
                    <a:pt x="30" y="8"/>
                    <a:pt x="35" y="8"/>
                  </a:cubicBezTo>
                  <a:cubicBezTo>
                    <a:pt x="40" y="8"/>
                    <a:pt x="43" y="3"/>
                    <a:pt x="47" y="3"/>
                  </a:cubicBezTo>
                  <a:cubicBezTo>
                    <a:pt x="51" y="3"/>
                    <a:pt x="56" y="7"/>
                    <a:pt x="59" y="7"/>
                  </a:cubicBezTo>
                  <a:cubicBezTo>
                    <a:pt x="62" y="7"/>
                    <a:pt x="66" y="4"/>
                    <a:pt x="68" y="4"/>
                  </a:cubicBezTo>
                  <a:cubicBezTo>
                    <a:pt x="70" y="4"/>
                    <a:pt x="73" y="9"/>
                    <a:pt x="74" y="9"/>
                  </a:cubicBezTo>
                  <a:cubicBezTo>
                    <a:pt x="75" y="9"/>
                    <a:pt x="74" y="7"/>
                    <a:pt x="74" y="7"/>
                  </a:cubicBezTo>
                  <a:cubicBezTo>
                    <a:pt x="74" y="7"/>
                    <a:pt x="73" y="8"/>
                    <a:pt x="73" y="8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4825"/>
            <p:cNvSpPr>
              <a:spLocks/>
            </p:cNvSpPr>
            <p:nvPr/>
          </p:nvSpPr>
          <p:spPr bwMode="auto">
            <a:xfrm>
              <a:off x="5734050" y="3176587"/>
              <a:ext cx="723900" cy="495300"/>
            </a:xfrm>
            <a:custGeom>
              <a:avLst/>
              <a:gdLst>
                <a:gd name="T0" fmla="*/ 0 w 76"/>
                <a:gd name="T1" fmla="*/ 5 h 52"/>
                <a:gd name="T2" fmla="*/ 5 w 76"/>
                <a:gd name="T3" fmla="*/ 2 h 52"/>
                <a:gd name="T4" fmla="*/ 21 w 76"/>
                <a:gd name="T5" fmla="*/ 1 h 52"/>
                <a:gd name="T6" fmla="*/ 37 w 76"/>
                <a:gd name="T7" fmla="*/ 9 h 52"/>
                <a:gd name="T8" fmla="*/ 42 w 76"/>
                <a:gd name="T9" fmla="*/ 19 h 52"/>
                <a:gd name="T10" fmla="*/ 54 w 76"/>
                <a:gd name="T11" fmla="*/ 19 h 52"/>
                <a:gd name="T12" fmla="*/ 59 w 76"/>
                <a:gd name="T13" fmla="*/ 28 h 52"/>
                <a:gd name="T14" fmla="*/ 67 w 76"/>
                <a:gd name="T15" fmla="*/ 31 h 52"/>
                <a:gd name="T16" fmla="*/ 76 w 76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52">
                  <a:moveTo>
                    <a:pt x="0" y="5"/>
                  </a:moveTo>
                  <a:cubicBezTo>
                    <a:pt x="1" y="4"/>
                    <a:pt x="2" y="3"/>
                    <a:pt x="5" y="2"/>
                  </a:cubicBezTo>
                  <a:cubicBezTo>
                    <a:pt x="8" y="1"/>
                    <a:pt x="16" y="0"/>
                    <a:pt x="21" y="1"/>
                  </a:cubicBezTo>
                  <a:cubicBezTo>
                    <a:pt x="26" y="2"/>
                    <a:pt x="33" y="6"/>
                    <a:pt x="37" y="9"/>
                  </a:cubicBezTo>
                  <a:cubicBezTo>
                    <a:pt x="41" y="12"/>
                    <a:pt x="39" y="17"/>
                    <a:pt x="42" y="19"/>
                  </a:cubicBezTo>
                  <a:cubicBezTo>
                    <a:pt x="45" y="21"/>
                    <a:pt x="51" y="18"/>
                    <a:pt x="54" y="19"/>
                  </a:cubicBezTo>
                  <a:cubicBezTo>
                    <a:pt x="57" y="20"/>
                    <a:pt x="57" y="26"/>
                    <a:pt x="59" y="28"/>
                  </a:cubicBezTo>
                  <a:cubicBezTo>
                    <a:pt x="61" y="30"/>
                    <a:pt x="64" y="27"/>
                    <a:pt x="67" y="31"/>
                  </a:cubicBezTo>
                  <a:cubicBezTo>
                    <a:pt x="70" y="35"/>
                    <a:pt x="74" y="48"/>
                    <a:pt x="76" y="52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7200899" y="3567964"/>
            <a:ext cx="581025" cy="600075"/>
            <a:chOff x="5795961" y="3309937"/>
            <a:chExt cx="581025" cy="600075"/>
          </a:xfrm>
        </p:grpSpPr>
        <p:sp>
          <p:nvSpPr>
            <p:cNvPr id="102" name="Line 982"/>
            <p:cNvSpPr>
              <a:spLocks noChangeShapeType="1"/>
            </p:cNvSpPr>
            <p:nvPr/>
          </p:nvSpPr>
          <p:spPr bwMode="auto">
            <a:xfrm>
              <a:off x="5805487" y="3309937"/>
              <a:ext cx="0" cy="6000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Line 983"/>
            <p:cNvSpPr>
              <a:spLocks noChangeShapeType="1"/>
            </p:cNvSpPr>
            <p:nvPr/>
          </p:nvSpPr>
          <p:spPr bwMode="auto">
            <a:xfrm>
              <a:off x="5795961" y="3312111"/>
              <a:ext cx="5810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Line 984"/>
            <p:cNvSpPr>
              <a:spLocks noChangeShapeType="1"/>
            </p:cNvSpPr>
            <p:nvPr/>
          </p:nvSpPr>
          <p:spPr bwMode="auto">
            <a:xfrm flipV="1">
              <a:off x="5805487" y="3548062"/>
              <a:ext cx="56197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Line 985"/>
            <p:cNvSpPr>
              <a:spLocks noChangeShapeType="1"/>
            </p:cNvSpPr>
            <p:nvPr/>
          </p:nvSpPr>
          <p:spPr bwMode="auto">
            <a:xfrm flipH="1">
              <a:off x="6291262" y="3319462"/>
              <a:ext cx="76200" cy="1047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Line 986"/>
            <p:cNvSpPr>
              <a:spLocks noChangeShapeType="1"/>
            </p:cNvSpPr>
            <p:nvPr/>
          </p:nvSpPr>
          <p:spPr bwMode="auto">
            <a:xfrm>
              <a:off x="6291262" y="3424237"/>
              <a:ext cx="762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Rectangle 987"/>
            <p:cNvSpPr>
              <a:spLocks noChangeArrowheads="1"/>
            </p:cNvSpPr>
            <p:nvPr/>
          </p:nvSpPr>
          <p:spPr bwMode="auto">
            <a:xfrm>
              <a:off x="5824537" y="3357562"/>
              <a:ext cx="457200" cy="142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ru-RU" sz="8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22 </a:t>
              </a:r>
              <a:r>
                <a:rPr lang="ru-RU" sz="800" b="0" i="0" u="none" strike="noStrike" baseline="0" dirty="0" err="1" smtClean="0">
                  <a:solidFill>
                    <a:srgbClr val="000000"/>
                  </a:solidFill>
                  <a:latin typeface="Arial Cyr"/>
                  <a:cs typeface="Arial Cyr"/>
                </a:rPr>
                <a:t>цбад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5093554" y="2997381"/>
            <a:ext cx="581025" cy="238124"/>
            <a:chOff x="5795961" y="3309938"/>
            <a:chExt cx="581025" cy="238124"/>
          </a:xfrm>
        </p:grpSpPr>
        <p:sp>
          <p:nvSpPr>
            <p:cNvPr id="109" name="Line 982"/>
            <p:cNvSpPr>
              <a:spLocks noChangeShapeType="1"/>
            </p:cNvSpPr>
            <p:nvPr/>
          </p:nvSpPr>
          <p:spPr bwMode="auto">
            <a:xfrm>
              <a:off x="5805487" y="3309938"/>
              <a:ext cx="0" cy="22859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Line 983"/>
            <p:cNvSpPr>
              <a:spLocks noChangeShapeType="1"/>
            </p:cNvSpPr>
            <p:nvPr/>
          </p:nvSpPr>
          <p:spPr bwMode="auto">
            <a:xfrm>
              <a:off x="5795961" y="3312111"/>
              <a:ext cx="5810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Line 984"/>
            <p:cNvSpPr>
              <a:spLocks noChangeShapeType="1"/>
            </p:cNvSpPr>
            <p:nvPr/>
          </p:nvSpPr>
          <p:spPr bwMode="auto">
            <a:xfrm flipV="1">
              <a:off x="5805487" y="3548062"/>
              <a:ext cx="56197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Line 985"/>
            <p:cNvSpPr>
              <a:spLocks noChangeShapeType="1"/>
            </p:cNvSpPr>
            <p:nvPr/>
          </p:nvSpPr>
          <p:spPr bwMode="auto">
            <a:xfrm flipH="1">
              <a:off x="6291262" y="3319462"/>
              <a:ext cx="76200" cy="1047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Line 986"/>
            <p:cNvSpPr>
              <a:spLocks noChangeShapeType="1"/>
            </p:cNvSpPr>
            <p:nvPr/>
          </p:nvSpPr>
          <p:spPr bwMode="auto">
            <a:xfrm>
              <a:off x="6291262" y="3424237"/>
              <a:ext cx="762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Rectangle 987"/>
            <p:cNvSpPr>
              <a:spLocks noChangeArrowheads="1"/>
            </p:cNvSpPr>
            <p:nvPr/>
          </p:nvSpPr>
          <p:spPr bwMode="auto">
            <a:xfrm>
              <a:off x="5824537" y="3357562"/>
              <a:ext cx="457200" cy="142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ru-RU" sz="8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15 </a:t>
              </a:r>
              <a:r>
                <a:rPr lang="ru-RU" sz="800" b="0" i="0" u="none" strike="noStrike" baseline="0" dirty="0" err="1" smtClean="0">
                  <a:solidFill>
                    <a:srgbClr val="000000"/>
                  </a:solidFill>
                  <a:latin typeface="Arial Cyr"/>
                  <a:cs typeface="Arial Cyr"/>
                </a:rPr>
                <a:t>цбад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115" name="Line 982"/>
          <p:cNvSpPr>
            <a:spLocks noChangeShapeType="1"/>
          </p:cNvSpPr>
          <p:nvPr/>
        </p:nvSpPr>
        <p:spPr bwMode="auto">
          <a:xfrm flipH="1">
            <a:off x="8034774" y="805937"/>
            <a:ext cx="1891629" cy="25414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58" name="Group 18227"/>
          <p:cNvGrpSpPr>
            <a:grpSpLocks/>
          </p:cNvGrpSpPr>
          <p:nvPr/>
        </p:nvGrpSpPr>
        <p:grpSpPr bwMode="auto">
          <a:xfrm>
            <a:off x="9061449" y="4871670"/>
            <a:ext cx="951684" cy="225933"/>
            <a:chOff x="0" y="0"/>
            <a:chExt cx="93" cy="55"/>
          </a:xfrm>
        </p:grpSpPr>
        <p:sp>
          <p:nvSpPr>
            <p:cNvPr id="159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162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91" cy="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290 адвап/47 ЦПЛС</a:t>
              </a:r>
            </a:p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Ту-22Р,</a:t>
              </a:r>
              <a:r>
                <a:rPr lang="be-BY" sz="600" b="0" i="0" u="none" strike="noStrike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Ту-16Р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63" name="Group 18227"/>
          <p:cNvGrpSpPr>
            <a:grpSpLocks/>
          </p:cNvGrpSpPr>
          <p:nvPr/>
        </p:nvGrpSpPr>
        <p:grpSpPr bwMode="auto">
          <a:xfrm>
            <a:off x="7210425" y="3808156"/>
            <a:ext cx="997136" cy="254225"/>
            <a:chOff x="0" y="0"/>
            <a:chExt cx="178" cy="55"/>
          </a:xfrm>
        </p:grpSpPr>
        <p:sp>
          <p:nvSpPr>
            <p:cNvPr id="164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166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176" cy="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200 цбап </a:t>
              </a:r>
              <a:r>
                <a:rPr lang="be-BY" sz="600" dirty="0" smtClean="0">
                  <a:latin typeface="Arial Cyr"/>
                  <a:cs typeface="Arial Cyr"/>
                </a:rPr>
                <a:t>Ту-22М3, Ту-16К</a:t>
              </a:r>
              <a:endParaRPr lang="be-BY" sz="600" b="0" i="0" u="none" strike="noStrike" baseline="0" dirty="0" smtClean="0">
                <a:latin typeface="Arial Cyr"/>
                <a:cs typeface="Arial Cyr"/>
              </a:endParaRPr>
            </a:p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67" name="Group 18227"/>
          <p:cNvGrpSpPr>
            <a:grpSpLocks/>
          </p:cNvGrpSpPr>
          <p:nvPr/>
        </p:nvGrpSpPr>
        <p:grpSpPr bwMode="auto">
          <a:xfrm>
            <a:off x="8291556" y="1971431"/>
            <a:ext cx="435165" cy="225933"/>
            <a:chOff x="0" y="0"/>
            <a:chExt cx="97" cy="55"/>
          </a:xfrm>
        </p:grpSpPr>
        <p:sp>
          <p:nvSpPr>
            <p:cNvPr id="168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170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402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цбап</a:t>
              </a:r>
            </a:p>
            <a:p>
              <a:pPr algn="ctr" rtl="0">
                <a:defRPr sz="1000"/>
              </a:pPr>
              <a:r>
                <a:rPr lang="be-BY" sz="600" dirty="0" smtClean="0">
                  <a:latin typeface="Arial Cyr"/>
                  <a:cs typeface="Arial Cyr"/>
                </a:rPr>
                <a:t>Ту-22М3, Ту-16К</a:t>
              </a:r>
              <a:r>
                <a:rPr lang="be-BY" sz="600" b="0" i="0" u="none" strike="noStrike" baseline="0" dirty="0" smtClean="0">
                  <a:latin typeface="Arial Cyr"/>
                  <a:cs typeface="Arial Cyr"/>
                </a:rPr>
                <a:t> </a:t>
              </a:r>
              <a:endParaRPr lang="ru-RU" sz="600" b="0" i="0" u="none" strike="noStrike" baseline="0" dirty="0">
                <a:latin typeface="Arial Cyr"/>
                <a:cs typeface="Arial Cyr"/>
              </a:endParaRPr>
            </a:p>
          </p:txBody>
        </p:sp>
      </p:grpSp>
      <p:grpSp>
        <p:nvGrpSpPr>
          <p:cNvPr id="171" name="Group 18227"/>
          <p:cNvGrpSpPr>
            <a:grpSpLocks/>
          </p:cNvGrpSpPr>
          <p:nvPr/>
        </p:nvGrpSpPr>
        <p:grpSpPr bwMode="auto">
          <a:xfrm>
            <a:off x="5103079" y="3248984"/>
            <a:ext cx="699681" cy="108507"/>
            <a:chOff x="0" y="0"/>
            <a:chExt cx="97" cy="26"/>
          </a:xfrm>
        </p:grpSpPr>
        <p:sp>
          <p:nvSpPr>
            <p:cNvPr id="173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174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95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121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цбап </a:t>
              </a:r>
              <a:r>
                <a:rPr lang="be-BY" sz="600" b="0" i="0" u="none" strike="noStrike" baseline="0" dirty="0" smtClean="0">
                  <a:latin typeface="Arial Cyr"/>
                  <a:cs typeface="Arial Cyr"/>
                </a:rPr>
                <a:t>Ту-22К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75" name="Group 18227"/>
          <p:cNvGrpSpPr>
            <a:grpSpLocks/>
          </p:cNvGrpSpPr>
          <p:nvPr/>
        </p:nvGrpSpPr>
        <p:grpSpPr bwMode="auto">
          <a:xfrm>
            <a:off x="4265575" y="4012021"/>
            <a:ext cx="717798" cy="225933"/>
            <a:chOff x="0" y="0"/>
            <a:chExt cx="160" cy="55"/>
          </a:xfrm>
        </p:grpSpPr>
        <p:sp>
          <p:nvSpPr>
            <p:cNvPr id="176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178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157" cy="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000"/>
              </a:pPr>
              <a:r>
                <a:rPr lang="be-BY" sz="600" dirty="0">
                  <a:solidFill>
                    <a:srgbClr val="000000"/>
                  </a:solidFill>
                  <a:latin typeface="Arial Cyr"/>
                  <a:cs typeface="Arial Cyr"/>
                </a:rPr>
                <a:t>203 </a:t>
              </a: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цбап Ту-22К</a:t>
              </a:r>
              <a:endParaRPr lang="ru-RU" sz="60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79" name="Group 18227"/>
          <p:cNvGrpSpPr>
            <a:grpSpLocks/>
          </p:cNvGrpSpPr>
          <p:nvPr/>
        </p:nvGrpSpPr>
        <p:grpSpPr bwMode="auto">
          <a:xfrm>
            <a:off x="3630397" y="2741901"/>
            <a:ext cx="569752" cy="225933"/>
            <a:chOff x="0" y="0"/>
            <a:chExt cx="127" cy="55"/>
          </a:xfrm>
        </p:grpSpPr>
        <p:sp>
          <p:nvSpPr>
            <p:cNvPr id="180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182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124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497 бап Су-24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83" name="Group 18227"/>
          <p:cNvGrpSpPr>
            <a:grpSpLocks/>
          </p:cNvGrpSpPr>
          <p:nvPr/>
        </p:nvGrpSpPr>
        <p:grpSpPr bwMode="auto">
          <a:xfrm>
            <a:off x="2838470" y="3696311"/>
            <a:ext cx="547321" cy="225933"/>
            <a:chOff x="0" y="0"/>
            <a:chExt cx="122" cy="55"/>
          </a:xfrm>
        </p:grpSpPr>
        <p:sp>
          <p:nvSpPr>
            <p:cNvPr id="184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186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119" cy="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116 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бап Су-24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87" name="Group 18227"/>
          <p:cNvGrpSpPr>
            <a:grpSpLocks/>
          </p:cNvGrpSpPr>
          <p:nvPr/>
        </p:nvGrpSpPr>
        <p:grpSpPr bwMode="auto">
          <a:xfrm>
            <a:off x="3128275" y="3044664"/>
            <a:ext cx="632270" cy="488838"/>
            <a:chOff x="0" y="-26"/>
            <a:chExt cx="79" cy="119"/>
          </a:xfrm>
        </p:grpSpPr>
        <p:sp>
          <p:nvSpPr>
            <p:cNvPr id="188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Rectangle 990"/>
            <p:cNvSpPr>
              <a:spLocks noChangeArrowheads="1"/>
            </p:cNvSpPr>
            <p:nvPr/>
          </p:nvSpPr>
          <p:spPr bwMode="auto">
            <a:xfrm>
              <a:off x="0" y="-26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190" name="Text Box 17036"/>
            <p:cNvSpPr txBox="1">
              <a:spLocks noChangeArrowheads="1"/>
            </p:cNvSpPr>
            <p:nvPr/>
          </p:nvSpPr>
          <p:spPr bwMode="auto">
            <a:xfrm>
              <a:off x="0" y="-24"/>
              <a:ext cx="79" cy="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10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авап МіГ-21Р МіГ-25РБ </a:t>
              </a:r>
            </a:p>
            <a:p>
              <a:pPr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Су-24МР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91" name="Group 18227"/>
          <p:cNvGrpSpPr>
            <a:grpSpLocks/>
          </p:cNvGrpSpPr>
          <p:nvPr/>
        </p:nvGrpSpPr>
        <p:grpSpPr bwMode="auto">
          <a:xfrm>
            <a:off x="2702083" y="4597892"/>
            <a:ext cx="821174" cy="225933"/>
            <a:chOff x="0" y="0"/>
            <a:chExt cx="98" cy="55"/>
          </a:xfrm>
        </p:grpSpPr>
        <p:sp>
          <p:nvSpPr>
            <p:cNvPr id="192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194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206 ашап Су-25 Л-39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196" name="Line 989"/>
          <p:cNvSpPr>
            <a:spLocks noChangeShapeType="1"/>
          </p:cNvSpPr>
          <p:nvPr/>
        </p:nvSpPr>
        <p:spPr bwMode="auto">
          <a:xfrm>
            <a:off x="2654704" y="5182470"/>
            <a:ext cx="0" cy="221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99" name="Group 18227"/>
          <p:cNvGrpSpPr>
            <a:grpSpLocks/>
          </p:cNvGrpSpPr>
          <p:nvPr/>
        </p:nvGrpSpPr>
        <p:grpSpPr bwMode="auto">
          <a:xfrm>
            <a:off x="5072685" y="1199963"/>
            <a:ext cx="631425" cy="225933"/>
            <a:chOff x="0" y="0"/>
            <a:chExt cx="98" cy="55"/>
          </a:xfrm>
        </p:grpSpPr>
        <p:sp>
          <p:nvSpPr>
            <p:cNvPr id="200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02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378</a:t>
              </a:r>
              <a:r>
                <a:rPr lang="be-BY" sz="600" b="0" i="0" u="none" strike="noStrike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ашап</a:t>
              </a:r>
              <a:r>
                <a:rPr lang="be-BY" sz="600" b="0" i="0" u="none" strike="noStrike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Су-25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03" name="Group 18227"/>
          <p:cNvGrpSpPr>
            <a:grpSpLocks/>
          </p:cNvGrpSpPr>
          <p:nvPr/>
        </p:nvGrpSpPr>
        <p:grpSpPr bwMode="auto">
          <a:xfrm>
            <a:off x="3190746" y="4716204"/>
            <a:ext cx="653201" cy="225933"/>
            <a:chOff x="0" y="0"/>
            <a:chExt cx="98" cy="55"/>
          </a:xfrm>
        </p:grpSpPr>
        <p:sp>
          <p:nvSpPr>
            <p:cNvPr id="204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06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927 аз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ап МіГ-29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07" name="Group 18227"/>
          <p:cNvGrpSpPr>
            <a:grpSpLocks/>
          </p:cNvGrpSpPr>
          <p:nvPr/>
        </p:nvGrpSpPr>
        <p:grpSpPr bwMode="auto">
          <a:xfrm>
            <a:off x="3128816" y="3344229"/>
            <a:ext cx="502100" cy="122297"/>
            <a:chOff x="0" y="0"/>
            <a:chExt cx="98" cy="26"/>
          </a:xfrm>
        </p:grpSpPr>
        <p:sp>
          <p:nvSpPr>
            <p:cNvPr id="209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10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000"/>
              </a:pPr>
              <a:r>
                <a:rPr lang="be-BY" sz="600" dirty="0">
                  <a:solidFill>
                    <a:srgbClr val="000000"/>
                  </a:solidFill>
                  <a:latin typeface="Arial Cyr"/>
                  <a:cs typeface="Arial Cyr"/>
                </a:rPr>
                <a:t>151 аап </a:t>
              </a: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РЭБ МіГ-25БМ Як-28ПП</a:t>
              </a:r>
              <a:endParaRPr lang="ru-RU" sz="60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16" name="Group 18227"/>
          <p:cNvGrpSpPr>
            <a:grpSpLocks/>
          </p:cNvGrpSpPr>
          <p:nvPr/>
        </p:nvGrpSpPr>
        <p:grpSpPr bwMode="auto">
          <a:xfrm>
            <a:off x="5075878" y="1061259"/>
            <a:ext cx="554168" cy="225933"/>
            <a:chOff x="0" y="0"/>
            <a:chExt cx="98" cy="55"/>
          </a:xfrm>
        </p:grpSpPr>
        <p:sp>
          <p:nvSpPr>
            <p:cNvPr id="217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8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19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000"/>
              </a:pPr>
              <a:r>
                <a:rPr lang="be-BY" sz="600" dirty="0">
                  <a:solidFill>
                    <a:srgbClr val="000000"/>
                  </a:solidFill>
                  <a:latin typeface="Arial Cyr"/>
                  <a:cs typeface="Arial Cyr"/>
                </a:rPr>
                <a:t>305 </a:t>
              </a: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бап Су-24 </a:t>
              </a:r>
              <a:endParaRPr lang="ru-RU" sz="60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20" name="Group 18227"/>
          <p:cNvGrpSpPr>
            <a:grpSpLocks/>
          </p:cNvGrpSpPr>
          <p:nvPr/>
        </p:nvGrpSpPr>
        <p:grpSpPr bwMode="auto">
          <a:xfrm>
            <a:off x="4265575" y="3861558"/>
            <a:ext cx="873978" cy="225933"/>
            <a:chOff x="0" y="0"/>
            <a:chExt cx="98" cy="55"/>
          </a:xfrm>
        </p:grpSpPr>
        <p:sp>
          <p:nvSpPr>
            <p:cNvPr id="221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2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23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61 зап Су-27 МіГ-25ПД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24" name="Group 18227"/>
          <p:cNvGrpSpPr>
            <a:grpSpLocks/>
          </p:cNvGrpSpPr>
          <p:nvPr/>
        </p:nvGrpSpPr>
        <p:grpSpPr bwMode="auto">
          <a:xfrm>
            <a:off x="5103080" y="3408469"/>
            <a:ext cx="596136" cy="106805"/>
            <a:chOff x="0" y="0"/>
            <a:chExt cx="97" cy="26"/>
          </a:xfrm>
        </p:grpSpPr>
        <p:sp>
          <p:nvSpPr>
            <p:cNvPr id="225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26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95" cy="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201 зап  МіГ-23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227" name="Text Box 17036"/>
          <p:cNvSpPr txBox="1">
            <a:spLocks noChangeArrowheads="1"/>
          </p:cNvSpPr>
          <p:nvPr/>
        </p:nvSpPr>
        <p:spPr bwMode="auto">
          <a:xfrm>
            <a:off x="5106693" y="3544217"/>
            <a:ext cx="515549" cy="842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25 азаэ Ан-8</a:t>
            </a:r>
            <a:endParaRPr lang="ru-RU" sz="6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grpSp>
        <p:nvGrpSpPr>
          <p:cNvPr id="228" name="Group 18227"/>
          <p:cNvGrpSpPr>
            <a:grpSpLocks/>
          </p:cNvGrpSpPr>
          <p:nvPr/>
        </p:nvGrpSpPr>
        <p:grpSpPr bwMode="auto">
          <a:xfrm>
            <a:off x="8139877" y="3290063"/>
            <a:ext cx="865820" cy="320414"/>
            <a:chOff x="0" y="0"/>
            <a:chExt cx="107" cy="78"/>
          </a:xfrm>
        </p:grpSpPr>
        <p:sp>
          <p:nvSpPr>
            <p:cNvPr id="229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0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31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105" cy="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170 мрап Ту-22М2/М3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32" name="Group 18227"/>
          <p:cNvGrpSpPr>
            <a:grpSpLocks/>
          </p:cNvGrpSpPr>
          <p:nvPr/>
        </p:nvGrpSpPr>
        <p:grpSpPr bwMode="auto">
          <a:xfrm>
            <a:off x="8139877" y="3411332"/>
            <a:ext cx="435165" cy="225933"/>
            <a:chOff x="0" y="0"/>
            <a:chExt cx="97" cy="55"/>
          </a:xfrm>
        </p:grpSpPr>
        <p:sp>
          <p:nvSpPr>
            <p:cNvPr id="233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4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35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240 мрап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36" name="Group 18227"/>
          <p:cNvGrpSpPr>
            <a:grpSpLocks/>
          </p:cNvGrpSpPr>
          <p:nvPr/>
        </p:nvGrpSpPr>
        <p:grpSpPr bwMode="auto">
          <a:xfrm>
            <a:off x="7273828" y="5235918"/>
            <a:ext cx="435165" cy="225933"/>
            <a:chOff x="0" y="0"/>
            <a:chExt cx="97" cy="55"/>
          </a:xfrm>
        </p:grpSpPr>
        <p:sp>
          <p:nvSpPr>
            <p:cNvPr id="237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8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39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953 бап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40" name="Group 18227"/>
          <p:cNvGrpSpPr>
            <a:grpSpLocks/>
          </p:cNvGrpSpPr>
          <p:nvPr/>
        </p:nvGrpSpPr>
        <p:grpSpPr bwMode="auto">
          <a:xfrm>
            <a:off x="8034954" y="832595"/>
            <a:ext cx="435165" cy="225933"/>
            <a:chOff x="0" y="0"/>
            <a:chExt cx="97" cy="55"/>
          </a:xfrm>
        </p:grpSpPr>
        <p:sp>
          <p:nvSpPr>
            <p:cNvPr id="241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2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43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339 авта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п Іл-76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44" name="Group 18227"/>
          <p:cNvGrpSpPr>
            <a:grpSpLocks/>
          </p:cNvGrpSpPr>
          <p:nvPr/>
        </p:nvGrpSpPr>
        <p:grpSpPr bwMode="auto">
          <a:xfrm>
            <a:off x="9474199" y="2973410"/>
            <a:ext cx="531813" cy="225933"/>
            <a:chOff x="0" y="0"/>
            <a:chExt cx="97" cy="55"/>
          </a:xfrm>
        </p:grpSpPr>
        <p:sp>
          <p:nvSpPr>
            <p:cNvPr id="245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47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28 з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ап МіГ-25 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48" name="Группа 247"/>
          <p:cNvGrpSpPr/>
          <p:nvPr/>
        </p:nvGrpSpPr>
        <p:grpSpPr>
          <a:xfrm>
            <a:off x="8118019" y="3047950"/>
            <a:ext cx="581025" cy="527300"/>
            <a:chOff x="5795961" y="3309938"/>
            <a:chExt cx="581025" cy="527300"/>
          </a:xfrm>
        </p:grpSpPr>
        <p:sp>
          <p:nvSpPr>
            <p:cNvPr id="249" name="Line 982"/>
            <p:cNvSpPr>
              <a:spLocks noChangeShapeType="1"/>
            </p:cNvSpPr>
            <p:nvPr/>
          </p:nvSpPr>
          <p:spPr bwMode="auto">
            <a:xfrm>
              <a:off x="5805486" y="3309938"/>
              <a:ext cx="10079" cy="527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0" name="Line 983"/>
            <p:cNvSpPr>
              <a:spLocks noChangeShapeType="1"/>
            </p:cNvSpPr>
            <p:nvPr/>
          </p:nvSpPr>
          <p:spPr bwMode="auto">
            <a:xfrm>
              <a:off x="5795961" y="3312111"/>
              <a:ext cx="5810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1" name="Line 984"/>
            <p:cNvSpPr>
              <a:spLocks noChangeShapeType="1"/>
            </p:cNvSpPr>
            <p:nvPr/>
          </p:nvSpPr>
          <p:spPr bwMode="auto">
            <a:xfrm flipV="1">
              <a:off x="5805487" y="3548062"/>
              <a:ext cx="56197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2" name="Line 985"/>
            <p:cNvSpPr>
              <a:spLocks noChangeShapeType="1"/>
            </p:cNvSpPr>
            <p:nvPr/>
          </p:nvSpPr>
          <p:spPr bwMode="auto">
            <a:xfrm flipH="1">
              <a:off x="6291262" y="3319462"/>
              <a:ext cx="76200" cy="1047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3" name="Line 986"/>
            <p:cNvSpPr>
              <a:spLocks noChangeShapeType="1"/>
            </p:cNvSpPr>
            <p:nvPr/>
          </p:nvSpPr>
          <p:spPr bwMode="auto">
            <a:xfrm>
              <a:off x="6291262" y="3424237"/>
              <a:ext cx="762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5" name="TextBox 254"/>
          <p:cNvSpPr txBox="1"/>
          <p:nvPr/>
        </p:nvSpPr>
        <p:spPr>
          <a:xfrm>
            <a:off x="8027970" y="299642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900" dirty="0" smtClean="0"/>
              <a:t>57 мрад </a:t>
            </a:r>
          </a:p>
          <a:p>
            <a:r>
              <a:rPr lang="be-BY" sz="900" dirty="0" smtClean="0"/>
              <a:t>Балт. флота</a:t>
            </a:r>
            <a:endParaRPr lang="ru-RU" sz="900" dirty="0"/>
          </a:p>
        </p:txBody>
      </p:sp>
      <p:grpSp>
        <p:nvGrpSpPr>
          <p:cNvPr id="256" name="Группа 255"/>
          <p:cNvGrpSpPr/>
          <p:nvPr/>
        </p:nvGrpSpPr>
        <p:grpSpPr>
          <a:xfrm>
            <a:off x="8025338" y="587745"/>
            <a:ext cx="581025" cy="470784"/>
            <a:chOff x="5795961" y="3309938"/>
            <a:chExt cx="581025" cy="470784"/>
          </a:xfrm>
        </p:grpSpPr>
        <p:sp>
          <p:nvSpPr>
            <p:cNvPr id="257" name="Line 982"/>
            <p:cNvSpPr>
              <a:spLocks noChangeShapeType="1"/>
            </p:cNvSpPr>
            <p:nvPr/>
          </p:nvSpPr>
          <p:spPr bwMode="auto">
            <a:xfrm>
              <a:off x="5805487" y="3309938"/>
              <a:ext cx="0" cy="4707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8" name="Line 983"/>
            <p:cNvSpPr>
              <a:spLocks noChangeShapeType="1"/>
            </p:cNvSpPr>
            <p:nvPr/>
          </p:nvSpPr>
          <p:spPr bwMode="auto">
            <a:xfrm>
              <a:off x="5795961" y="3312111"/>
              <a:ext cx="5810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9" name="Line 984"/>
            <p:cNvSpPr>
              <a:spLocks noChangeShapeType="1"/>
            </p:cNvSpPr>
            <p:nvPr/>
          </p:nvSpPr>
          <p:spPr bwMode="auto">
            <a:xfrm flipV="1">
              <a:off x="5805487" y="3548062"/>
              <a:ext cx="56197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0" name="Line 985"/>
            <p:cNvSpPr>
              <a:spLocks noChangeShapeType="1"/>
            </p:cNvSpPr>
            <p:nvPr/>
          </p:nvSpPr>
          <p:spPr bwMode="auto">
            <a:xfrm flipH="1">
              <a:off x="6291262" y="3319462"/>
              <a:ext cx="76200" cy="1047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1" name="Line 986"/>
            <p:cNvSpPr>
              <a:spLocks noChangeShapeType="1"/>
            </p:cNvSpPr>
            <p:nvPr/>
          </p:nvSpPr>
          <p:spPr bwMode="auto">
            <a:xfrm>
              <a:off x="6291262" y="3424237"/>
              <a:ext cx="762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2" name="Rectangle 987"/>
            <p:cNvSpPr>
              <a:spLocks noChangeArrowheads="1"/>
            </p:cNvSpPr>
            <p:nvPr/>
          </p:nvSpPr>
          <p:spPr bwMode="auto">
            <a:xfrm>
              <a:off x="5805398" y="3357562"/>
              <a:ext cx="485864" cy="142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ru-RU" sz="8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3 ад</a:t>
              </a:r>
              <a:r>
                <a:rPr lang="ru-RU" sz="800" b="0" i="0" u="none" strike="noStrike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ВТА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268" name="Line 982"/>
          <p:cNvSpPr>
            <a:spLocks noChangeShapeType="1"/>
          </p:cNvSpPr>
          <p:nvPr/>
        </p:nvSpPr>
        <p:spPr bwMode="auto">
          <a:xfrm flipH="1">
            <a:off x="9450258" y="3030868"/>
            <a:ext cx="561974" cy="19511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63" name="Группа 262"/>
          <p:cNvGrpSpPr/>
          <p:nvPr/>
        </p:nvGrpSpPr>
        <p:grpSpPr>
          <a:xfrm>
            <a:off x="5682255" y="1449146"/>
            <a:ext cx="733425" cy="666750"/>
            <a:chOff x="5724525" y="3176587"/>
            <a:chExt cx="733425" cy="666750"/>
          </a:xfrm>
        </p:grpSpPr>
        <p:sp>
          <p:nvSpPr>
            <p:cNvPr id="264" name="Line 4822"/>
            <p:cNvSpPr>
              <a:spLocks noChangeShapeType="1"/>
            </p:cNvSpPr>
            <p:nvPr/>
          </p:nvSpPr>
          <p:spPr bwMode="auto">
            <a:xfrm>
              <a:off x="5724525" y="3195637"/>
              <a:ext cx="0" cy="6477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5" name="Rectangle 4823"/>
            <p:cNvSpPr>
              <a:spLocks noChangeArrowheads="1"/>
            </p:cNvSpPr>
            <p:nvPr/>
          </p:nvSpPr>
          <p:spPr bwMode="auto">
            <a:xfrm>
              <a:off x="5800725" y="3367087"/>
              <a:ext cx="304800" cy="142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БВА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  <p:sp>
          <p:nvSpPr>
            <p:cNvPr id="266" name="Freeform 4824"/>
            <p:cNvSpPr>
              <a:spLocks/>
            </p:cNvSpPr>
            <p:nvPr/>
          </p:nvSpPr>
          <p:spPr bwMode="auto">
            <a:xfrm>
              <a:off x="5734050" y="3595687"/>
              <a:ext cx="714375" cy="85725"/>
            </a:xfrm>
            <a:custGeom>
              <a:avLst/>
              <a:gdLst>
                <a:gd name="T0" fmla="*/ 0 w 75"/>
                <a:gd name="T1" fmla="*/ 6 h 9"/>
                <a:gd name="T2" fmla="*/ 5 w 75"/>
                <a:gd name="T3" fmla="*/ 4 h 9"/>
                <a:gd name="T4" fmla="*/ 19 w 75"/>
                <a:gd name="T5" fmla="*/ 1 h 9"/>
                <a:gd name="T6" fmla="*/ 35 w 75"/>
                <a:gd name="T7" fmla="*/ 8 h 9"/>
                <a:gd name="T8" fmla="*/ 47 w 75"/>
                <a:gd name="T9" fmla="*/ 3 h 9"/>
                <a:gd name="T10" fmla="*/ 59 w 75"/>
                <a:gd name="T11" fmla="*/ 7 h 9"/>
                <a:gd name="T12" fmla="*/ 68 w 75"/>
                <a:gd name="T13" fmla="*/ 4 h 9"/>
                <a:gd name="T14" fmla="*/ 74 w 75"/>
                <a:gd name="T15" fmla="*/ 9 h 9"/>
                <a:gd name="T16" fmla="*/ 74 w 75"/>
                <a:gd name="T17" fmla="*/ 7 h 9"/>
                <a:gd name="T18" fmla="*/ 73 w 75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9">
                  <a:moveTo>
                    <a:pt x="0" y="6"/>
                  </a:moveTo>
                  <a:cubicBezTo>
                    <a:pt x="1" y="5"/>
                    <a:pt x="2" y="5"/>
                    <a:pt x="5" y="4"/>
                  </a:cubicBezTo>
                  <a:cubicBezTo>
                    <a:pt x="8" y="3"/>
                    <a:pt x="14" y="0"/>
                    <a:pt x="19" y="1"/>
                  </a:cubicBezTo>
                  <a:cubicBezTo>
                    <a:pt x="24" y="2"/>
                    <a:pt x="30" y="8"/>
                    <a:pt x="35" y="8"/>
                  </a:cubicBezTo>
                  <a:cubicBezTo>
                    <a:pt x="40" y="8"/>
                    <a:pt x="43" y="3"/>
                    <a:pt x="47" y="3"/>
                  </a:cubicBezTo>
                  <a:cubicBezTo>
                    <a:pt x="51" y="3"/>
                    <a:pt x="56" y="7"/>
                    <a:pt x="59" y="7"/>
                  </a:cubicBezTo>
                  <a:cubicBezTo>
                    <a:pt x="62" y="7"/>
                    <a:pt x="66" y="4"/>
                    <a:pt x="68" y="4"/>
                  </a:cubicBezTo>
                  <a:cubicBezTo>
                    <a:pt x="70" y="4"/>
                    <a:pt x="73" y="9"/>
                    <a:pt x="74" y="9"/>
                  </a:cubicBezTo>
                  <a:cubicBezTo>
                    <a:pt x="75" y="9"/>
                    <a:pt x="74" y="7"/>
                    <a:pt x="74" y="7"/>
                  </a:cubicBezTo>
                  <a:cubicBezTo>
                    <a:pt x="74" y="7"/>
                    <a:pt x="73" y="8"/>
                    <a:pt x="73" y="8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" name="Freeform 4825"/>
            <p:cNvSpPr>
              <a:spLocks/>
            </p:cNvSpPr>
            <p:nvPr/>
          </p:nvSpPr>
          <p:spPr bwMode="auto">
            <a:xfrm>
              <a:off x="5734050" y="3176587"/>
              <a:ext cx="723900" cy="495300"/>
            </a:xfrm>
            <a:custGeom>
              <a:avLst/>
              <a:gdLst>
                <a:gd name="T0" fmla="*/ 0 w 76"/>
                <a:gd name="T1" fmla="*/ 5 h 52"/>
                <a:gd name="T2" fmla="*/ 5 w 76"/>
                <a:gd name="T3" fmla="*/ 2 h 52"/>
                <a:gd name="T4" fmla="*/ 21 w 76"/>
                <a:gd name="T5" fmla="*/ 1 h 52"/>
                <a:gd name="T6" fmla="*/ 37 w 76"/>
                <a:gd name="T7" fmla="*/ 9 h 52"/>
                <a:gd name="T8" fmla="*/ 42 w 76"/>
                <a:gd name="T9" fmla="*/ 19 h 52"/>
                <a:gd name="T10" fmla="*/ 54 w 76"/>
                <a:gd name="T11" fmla="*/ 19 h 52"/>
                <a:gd name="T12" fmla="*/ 59 w 76"/>
                <a:gd name="T13" fmla="*/ 28 h 52"/>
                <a:gd name="T14" fmla="*/ 67 w 76"/>
                <a:gd name="T15" fmla="*/ 31 h 52"/>
                <a:gd name="T16" fmla="*/ 76 w 76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52">
                  <a:moveTo>
                    <a:pt x="0" y="5"/>
                  </a:moveTo>
                  <a:cubicBezTo>
                    <a:pt x="1" y="4"/>
                    <a:pt x="2" y="3"/>
                    <a:pt x="5" y="2"/>
                  </a:cubicBezTo>
                  <a:cubicBezTo>
                    <a:pt x="8" y="1"/>
                    <a:pt x="16" y="0"/>
                    <a:pt x="21" y="1"/>
                  </a:cubicBezTo>
                  <a:cubicBezTo>
                    <a:pt x="26" y="2"/>
                    <a:pt x="33" y="6"/>
                    <a:pt x="37" y="9"/>
                  </a:cubicBezTo>
                  <a:cubicBezTo>
                    <a:pt x="41" y="12"/>
                    <a:pt x="39" y="17"/>
                    <a:pt x="42" y="19"/>
                  </a:cubicBezTo>
                  <a:cubicBezTo>
                    <a:pt x="45" y="21"/>
                    <a:pt x="51" y="18"/>
                    <a:pt x="54" y="19"/>
                  </a:cubicBezTo>
                  <a:cubicBezTo>
                    <a:pt x="57" y="20"/>
                    <a:pt x="57" y="26"/>
                    <a:pt x="59" y="28"/>
                  </a:cubicBezTo>
                  <a:cubicBezTo>
                    <a:pt x="61" y="30"/>
                    <a:pt x="64" y="27"/>
                    <a:pt x="67" y="31"/>
                  </a:cubicBezTo>
                  <a:cubicBezTo>
                    <a:pt x="70" y="35"/>
                    <a:pt x="74" y="48"/>
                    <a:pt x="76" y="52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9" name="Group 18224"/>
          <p:cNvGrpSpPr>
            <a:grpSpLocks/>
          </p:cNvGrpSpPr>
          <p:nvPr/>
        </p:nvGrpSpPr>
        <p:grpSpPr bwMode="auto">
          <a:xfrm>
            <a:off x="9909364" y="163452"/>
            <a:ext cx="676275" cy="638175"/>
            <a:chOff x="0" y="0"/>
            <a:chExt cx="71" cy="67"/>
          </a:xfrm>
        </p:grpSpPr>
        <p:sp>
          <p:nvSpPr>
            <p:cNvPr id="270" name="Line 967"/>
            <p:cNvSpPr>
              <a:spLocks noChangeShapeType="1"/>
            </p:cNvSpPr>
            <p:nvPr/>
          </p:nvSpPr>
          <p:spPr bwMode="auto">
            <a:xfrm>
              <a:off x="0" y="1"/>
              <a:ext cx="1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1" name="Rectangle 968"/>
            <p:cNvSpPr>
              <a:spLocks noChangeArrowheads="1"/>
            </p:cNvSpPr>
            <p:nvPr/>
          </p:nvSpPr>
          <p:spPr bwMode="auto">
            <a:xfrm>
              <a:off x="0" y="0"/>
              <a:ext cx="71" cy="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2" name="Rectangle 969"/>
            <p:cNvSpPr>
              <a:spLocks noChangeArrowheads="1"/>
            </p:cNvSpPr>
            <p:nvPr/>
          </p:nvSpPr>
          <p:spPr bwMode="auto">
            <a:xfrm>
              <a:off x="0" y="8"/>
              <a:ext cx="71" cy="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3" name="Rectangle 970"/>
            <p:cNvSpPr>
              <a:spLocks noChangeArrowheads="1"/>
            </p:cNvSpPr>
            <p:nvPr/>
          </p:nvSpPr>
          <p:spPr bwMode="auto">
            <a:xfrm>
              <a:off x="0" y="29"/>
              <a:ext cx="71" cy="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4" name="Rectangle 972"/>
            <p:cNvSpPr>
              <a:spLocks noChangeArrowheads="1"/>
            </p:cNvSpPr>
            <p:nvPr/>
          </p:nvSpPr>
          <p:spPr bwMode="auto">
            <a:xfrm>
              <a:off x="2" y="9"/>
              <a:ext cx="66" cy="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61 ПА ВТА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281" name="Rectangle 4823"/>
          <p:cNvSpPr>
            <a:spLocks noChangeArrowheads="1"/>
          </p:cNvSpPr>
          <p:nvPr/>
        </p:nvSpPr>
        <p:spPr bwMode="auto">
          <a:xfrm>
            <a:off x="9926404" y="598094"/>
            <a:ext cx="554458" cy="14826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800" b="0" i="0" u="none" strike="noStrike" baseline="0" dirty="0" err="1" smtClean="0">
                <a:solidFill>
                  <a:srgbClr val="000000"/>
                </a:solidFill>
                <a:latin typeface="Arial Cyr"/>
                <a:cs typeface="Arial Cyr"/>
              </a:rPr>
              <a:t>Масква</a:t>
            </a:r>
            <a:endParaRPr lang="ru-RU" sz="8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grpSp>
        <p:nvGrpSpPr>
          <p:cNvPr id="286" name="Group 18227"/>
          <p:cNvGrpSpPr>
            <a:grpSpLocks/>
          </p:cNvGrpSpPr>
          <p:nvPr/>
        </p:nvGrpSpPr>
        <p:grpSpPr bwMode="auto">
          <a:xfrm>
            <a:off x="2654704" y="4972111"/>
            <a:ext cx="651870" cy="225933"/>
            <a:chOff x="0" y="0"/>
            <a:chExt cx="98" cy="55"/>
          </a:xfrm>
        </p:grpSpPr>
        <p:sp>
          <p:nvSpPr>
            <p:cNvPr id="287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89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000"/>
              </a:pPr>
              <a:r>
                <a:rPr lang="be-BY" sz="600" dirty="0">
                  <a:solidFill>
                    <a:srgbClr val="000000"/>
                  </a:solidFill>
                  <a:latin typeface="Arial Cyr"/>
                  <a:cs typeface="Arial Cyr"/>
                </a:rPr>
                <a:t>397 </a:t>
              </a: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ашап Су-25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351" name="Line 6100"/>
          <p:cNvSpPr>
            <a:spLocks noChangeShapeType="1"/>
          </p:cNvSpPr>
          <p:nvPr/>
        </p:nvSpPr>
        <p:spPr bwMode="auto">
          <a:xfrm flipV="1">
            <a:off x="3720552" y="1538975"/>
            <a:ext cx="1381125" cy="16954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2" name="Line 6101"/>
          <p:cNvSpPr>
            <a:spLocks noChangeShapeType="1"/>
          </p:cNvSpPr>
          <p:nvPr/>
        </p:nvSpPr>
        <p:spPr bwMode="auto">
          <a:xfrm flipV="1">
            <a:off x="7166040" y="2234663"/>
            <a:ext cx="1082058" cy="196458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63" name="Line 6101"/>
          <p:cNvSpPr>
            <a:spLocks noChangeShapeType="1"/>
          </p:cNvSpPr>
          <p:nvPr/>
        </p:nvSpPr>
        <p:spPr bwMode="auto">
          <a:xfrm flipV="1">
            <a:off x="7271803" y="2265429"/>
            <a:ext cx="1082058" cy="196458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4" name="Line 6100"/>
          <p:cNvSpPr>
            <a:spLocks noChangeShapeType="1"/>
          </p:cNvSpPr>
          <p:nvPr/>
        </p:nvSpPr>
        <p:spPr bwMode="auto">
          <a:xfrm flipV="1">
            <a:off x="3630108" y="1425037"/>
            <a:ext cx="1407914" cy="173053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5" name="Line 6100"/>
          <p:cNvSpPr>
            <a:spLocks noChangeShapeType="1"/>
          </p:cNvSpPr>
          <p:nvPr/>
        </p:nvSpPr>
        <p:spPr bwMode="auto">
          <a:xfrm flipV="1">
            <a:off x="2889151" y="3247650"/>
            <a:ext cx="805062" cy="78246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6" name="Line 6100"/>
          <p:cNvSpPr>
            <a:spLocks noChangeShapeType="1"/>
          </p:cNvSpPr>
          <p:nvPr/>
        </p:nvSpPr>
        <p:spPr bwMode="auto">
          <a:xfrm flipV="1">
            <a:off x="2800344" y="3181008"/>
            <a:ext cx="805062" cy="78246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7" name="Line 6100"/>
          <p:cNvSpPr>
            <a:spLocks noChangeShapeType="1"/>
          </p:cNvSpPr>
          <p:nvPr/>
        </p:nvSpPr>
        <p:spPr bwMode="auto">
          <a:xfrm flipV="1">
            <a:off x="4300435" y="3400013"/>
            <a:ext cx="1435615" cy="953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" name="Line 6100"/>
          <p:cNvSpPr>
            <a:spLocks noChangeShapeType="1"/>
          </p:cNvSpPr>
          <p:nvPr/>
        </p:nvSpPr>
        <p:spPr bwMode="auto">
          <a:xfrm flipV="1">
            <a:off x="4242200" y="3301828"/>
            <a:ext cx="1435615" cy="953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5" name="Группа 64"/>
          <p:cNvGrpSpPr/>
          <p:nvPr/>
        </p:nvGrpSpPr>
        <p:grpSpPr>
          <a:xfrm>
            <a:off x="4258319" y="3568118"/>
            <a:ext cx="623612" cy="657561"/>
            <a:chOff x="5260188" y="4118651"/>
            <a:chExt cx="623612" cy="657561"/>
          </a:xfrm>
        </p:grpSpPr>
        <p:sp>
          <p:nvSpPr>
            <p:cNvPr id="290" name="Line 967"/>
            <p:cNvSpPr>
              <a:spLocks noChangeShapeType="1"/>
            </p:cNvSpPr>
            <p:nvPr/>
          </p:nvSpPr>
          <p:spPr bwMode="auto">
            <a:xfrm>
              <a:off x="5268433" y="4125140"/>
              <a:ext cx="7495" cy="6510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" name="Line 967"/>
            <p:cNvSpPr>
              <a:spLocks noChangeShapeType="1"/>
            </p:cNvSpPr>
            <p:nvPr/>
          </p:nvSpPr>
          <p:spPr bwMode="auto">
            <a:xfrm flipH="1">
              <a:off x="5266689" y="4122959"/>
              <a:ext cx="610611" cy="13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" name="Line 967"/>
            <p:cNvSpPr>
              <a:spLocks noChangeShapeType="1"/>
            </p:cNvSpPr>
            <p:nvPr/>
          </p:nvSpPr>
          <p:spPr bwMode="auto">
            <a:xfrm flipH="1" flipV="1">
              <a:off x="5260188" y="4404939"/>
              <a:ext cx="623612" cy="21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0" name="Line 967"/>
            <p:cNvSpPr>
              <a:spLocks noChangeShapeType="1"/>
            </p:cNvSpPr>
            <p:nvPr/>
          </p:nvSpPr>
          <p:spPr bwMode="auto">
            <a:xfrm>
              <a:off x="5874468" y="4122959"/>
              <a:ext cx="2831" cy="2790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1" name="Line 967"/>
            <p:cNvSpPr>
              <a:spLocks noChangeShapeType="1"/>
            </p:cNvSpPr>
            <p:nvPr/>
          </p:nvSpPr>
          <p:spPr bwMode="auto">
            <a:xfrm>
              <a:off x="5792869" y="4122959"/>
              <a:ext cx="2831" cy="2790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2" name="Line 967"/>
            <p:cNvSpPr>
              <a:spLocks noChangeShapeType="1"/>
            </p:cNvSpPr>
            <p:nvPr/>
          </p:nvSpPr>
          <p:spPr bwMode="auto">
            <a:xfrm>
              <a:off x="5359966" y="4118651"/>
              <a:ext cx="2831" cy="2790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4266544" y="3586069"/>
            <a:ext cx="7357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900" dirty="0" smtClean="0"/>
              <a:t>11 К СПА</a:t>
            </a:r>
            <a:endParaRPr lang="ru-RU" sz="900" dirty="0"/>
          </a:p>
        </p:txBody>
      </p:sp>
      <p:sp>
        <p:nvSpPr>
          <p:cNvPr id="334" name="Знак запрета 333"/>
          <p:cNvSpPr/>
          <p:nvPr/>
        </p:nvSpPr>
        <p:spPr>
          <a:xfrm>
            <a:off x="4850631" y="5333601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54" name="Группа 253"/>
          <p:cNvGrpSpPr/>
          <p:nvPr/>
        </p:nvGrpSpPr>
        <p:grpSpPr>
          <a:xfrm>
            <a:off x="8134997" y="3296129"/>
            <a:ext cx="412102" cy="295710"/>
            <a:chOff x="4920786" y="5058015"/>
            <a:chExt cx="412102" cy="295710"/>
          </a:xfrm>
        </p:grpSpPr>
        <p:grpSp>
          <p:nvGrpSpPr>
            <p:cNvPr id="275" name="Group 16165"/>
            <p:cNvGrpSpPr>
              <a:grpSpLocks/>
            </p:cNvGrpSpPr>
            <p:nvPr/>
          </p:nvGrpSpPr>
          <p:grpSpPr bwMode="auto">
            <a:xfrm>
              <a:off x="4920786" y="5058015"/>
              <a:ext cx="412102" cy="295710"/>
              <a:chOff x="82" y="-1"/>
              <a:chExt cx="73" cy="64"/>
            </a:xfrm>
          </p:grpSpPr>
          <p:sp>
            <p:nvSpPr>
              <p:cNvPr id="277" name="Line 4887"/>
              <p:cNvSpPr>
                <a:spLocks noChangeShapeType="1"/>
              </p:cNvSpPr>
              <p:nvPr/>
            </p:nvSpPr>
            <p:spPr bwMode="auto">
              <a:xfrm>
                <a:off x="82" y="0"/>
                <a:ext cx="0" cy="6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78" name="Group 16164"/>
              <p:cNvGrpSpPr>
                <a:grpSpLocks/>
              </p:cNvGrpSpPr>
              <p:nvPr/>
            </p:nvGrpSpPr>
            <p:grpSpPr bwMode="auto">
              <a:xfrm>
                <a:off x="82" y="-1"/>
                <a:ext cx="73" cy="25"/>
                <a:chOff x="82" y="-1"/>
                <a:chExt cx="73" cy="25"/>
              </a:xfrm>
            </p:grpSpPr>
            <p:sp>
              <p:nvSpPr>
                <p:cNvPr id="280" name="Line 4888"/>
                <p:cNvSpPr>
                  <a:spLocks noChangeShapeType="1"/>
                </p:cNvSpPr>
                <p:nvPr/>
              </p:nvSpPr>
              <p:spPr bwMode="auto">
                <a:xfrm>
                  <a:off x="82" y="0"/>
                  <a:ext cx="6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2" name="Line 4889"/>
                <p:cNvSpPr>
                  <a:spLocks noChangeShapeType="1"/>
                </p:cNvSpPr>
                <p:nvPr/>
              </p:nvSpPr>
              <p:spPr bwMode="auto">
                <a:xfrm flipV="1">
                  <a:off x="83" y="24"/>
                  <a:ext cx="59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5" name="Line 4890"/>
                <p:cNvSpPr>
                  <a:spLocks noChangeShapeType="1"/>
                </p:cNvSpPr>
                <p:nvPr/>
              </p:nvSpPr>
              <p:spPr bwMode="auto">
                <a:xfrm flipH="1">
                  <a:off x="134" y="0"/>
                  <a:ext cx="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6" name="Line 4891"/>
                <p:cNvSpPr>
                  <a:spLocks noChangeShapeType="1"/>
                </p:cNvSpPr>
                <p:nvPr/>
              </p:nvSpPr>
              <p:spPr bwMode="auto">
                <a:xfrm>
                  <a:off x="134" y="11"/>
                  <a:ext cx="8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" name="Rectangle 4892"/>
                <p:cNvSpPr>
                  <a:spLocks noChangeArrowheads="1"/>
                </p:cNvSpPr>
                <p:nvPr/>
              </p:nvSpPr>
              <p:spPr bwMode="auto">
                <a:xfrm>
                  <a:off x="82" y="-1"/>
                  <a:ext cx="60" cy="2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square" lIns="27432" tIns="22860" rIns="27432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>
                    <a:defRPr sz="1000"/>
                  </a:pPr>
                  <a:r>
                    <a:rPr lang="ru-RU" sz="700" b="1" i="0" u="none" strike="noStrike" baseline="0" dirty="0" err="1" smtClean="0">
                      <a:solidFill>
                        <a:srgbClr val="000000"/>
                      </a:solidFill>
                      <a:latin typeface="Arial Cyr"/>
                      <a:cs typeface="Arial Cyr"/>
                    </a:rPr>
                    <a:t>бзуат</a:t>
                  </a:r>
                  <a:endParaRPr lang="ru-RU" sz="700" b="1" i="0" u="none" strike="noStrike" baseline="0" dirty="0">
                    <a:solidFill>
                      <a:srgbClr val="000000"/>
                    </a:solidFill>
                    <a:latin typeface="Arial Cyr"/>
                    <a:cs typeface="Arial Cyr"/>
                  </a:endParaRPr>
                </a:p>
              </p:txBody>
            </p:sp>
            <p:sp>
              <p:nvSpPr>
                <p:cNvPr id="333" name="Rectangle 4893"/>
                <p:cNvSpPr>
                  <a:spLocks noChangeArrowheads="1"/>
                </p:cNvSpPr>
                <p:nvPr/>
              </p:nvSpPr>
              <p:spPr bwMode="auto">
                <a:xfrm>
                  <a:off x="137" y="2"/>
                  <a:ext cx="18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xmlns:mc="http://schemas.openxmlformats.org/markup-compatibility/2006" val="FFFFFF" mc:Ignorable="a14" a14:legacySpreadsheetColorIndex="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xmlns:mc="http://schemas.openxmlformats.org/markup-compatibility/2006" val="FFFFFF" mc:Ignorable="a14" a14:legacySpreadsheetColorIndex="9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27432" tIns="22860" rIns="0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ru-RU" sz="800" b="0" i="0" u="none" strike="noStrike" baseline="0" dirty="0">
                    <a:solidFill>
                      <a:srgbClr val="000000"/>
                    </a:solidFill>
                    <a:latin typeface="Arial Cyr"/>
                    <a:cs typeface="Arial Cyr"/>
                  </a:endParaRPr>
                </a:p>
              </p:txBody>
            </p:sp>
            <p:sp>
              <p:nvSpPr>
                <p:cNvPr id="335" name="Line 4895"/>
                <p:cNvSpPr>
                  <a:spLocks noChangeShapeType="1"/>
                </p:cNvSpPr>
                <p:nvPr/>
              </p:nvSpPr>
              <p:spPr bwMode="auto">
                <a:xfrm>
                  <a:off x="144" y="0"/>
                  <a:ext cx="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76" name="Line 4895"/>
            <p:cNvSpPr>
              <a:spLocks noChangeShapeType="1"/>
            </p:cNvSpPr>
            <p:nvPr/>
          </p:nvSpPr>
          <p:spPr bwMode="auto">
            <a:xfrm flipH="1">
              <a:off x="5265934" y="5113460"/>
              <a:ext cx="50017" cy="554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450863" y="31876"/>
            <a:ext cx="262874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e-BY" dirty="0"/>
              <a:t>Да часу абвяшчэння незалежнасці Беларусі, на яе тэрыторыі дыслакавалася </a:t>
            </a:r>
            <a:r>
              <a:rPr lang="be-BY" b="1" dirty="0"/>
              <a:t>каля 700 вайсковых самалётаў</a:t>
            </a:r>
            <a:r>
              <a:rPr lang="be-BY" dirty="0"/>
              <a:t> розных тыпаў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612290" y="1079566"/>
            <a:ext cx="929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Віцебск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571556" y="1409196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Паставы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628657" y="306336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Ліда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176446" y="3374327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Шчучын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2292753" y="3933972"/>
            <a:ext cx="62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Рось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1679275" y="4786454"/>
            <a:ext cx="1096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Пружаны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186355" y="5375324"/>
            <a:ext cx="95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Кобрын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2953508" y="4994559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Бяроза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648429" y="4235612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Баранавічы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6662576" y="4198705"/>
            <a:ext cx="1096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Бабруйск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8126210" y="3594145"/>
            <a:ext cx="774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Быхаў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7781221" y="2229630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Балбасава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9094330" y="3269862"/>
            <a:ext cx="907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Крычаў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8521324" y="5125082"/>
            <a:ext cx="1076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Зябраўка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6667732" y="5500515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Бабровічы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4437156" y="5365277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Лунінец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545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15" grpId="0" animBg="1"/>
      <p:bldP spid="196" grpId="0" animBg="1"/>
      <p:bldP spid="227" grpId="0" animBg="1"/>
      <p:bldP spid="255" grpId="0"/>
      <p:bldP spid="255" grpId="1" uiExpand="1" build="allAtOnce"/>
      <p:bldP spid="268" grpId="0" animBg="1"/>
      <p:bldP spid="281" grpId="0" animBg="1"/>
      <p:bldP spid="35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373" y="-459313"/>
            <a:ext cx="9547654" cy="7317313"/>
          </a:xfrm>
          <a:prstGeom prst="rect">
            <a:avLst/>
          </a:prstGeom>
        </p:spPr>
      </p:pic>
      <p:sp>
        <p:nvSpPr>
          <p:cNvPr id="5" name="Знак запрета 4"/>
          <p:cNvSpPr/>
          <p:nvPr/>
        </p:nvSpPr>
        <p:spPr>
          <a:xfrm>
            <a:off x="3591696" y="314685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Знак запрета 7"/>
          <p:cNvSpPr/>
          <p:nvPr/>
        </p:nvSpPr>
        <p:spPr>
          <a:xfrm>
            <a:off x="9408296" y="3208635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Знак запрета 8"/>
          <p:cNvSpPr/>
          <p:nvPr/>
        </p:nvSpPr>
        <p:spPr>
          <a:xfrm>
            <a:off x="4199672" y="423795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нак запрета 9"/>
          <p:cNvSpPr/>
          <p:nvPr/>
        </p:nvSpPr>
        <p:spPr>
          <a:xfrm>
            <a:off x="3124199" y="4949305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Знак запрета 10"/>
          <p:cNvSpPr/>
          <p:nvPr/>
        </p:nvSpPr>
        <p:spPr>
          <a:xfrm>
            <a:off x="2639196" y="482960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Знак запрета 11"/>
          <p:cNvSpPr/>
          <p:nvPr/>
        </p:nvSpPr>
        <p:spPr>
          <a:xfrm>
            <a:off x="3058296" y="350996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Знак запрета 12"/>
          <p:cNvSpPr/>
          <p:nvPr/>
        </p:nvSpPr>
        <p:spPr>
          <a:xfrm>
            <a:off x="5838393" y="308507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Знак запрета 13"/>
          <p:cNvSpPr/>
          <p:nvPr/>
        </p:nvSpPr>
        <p:spPr>
          <a:xfrm>
            <a:off x="5630046" y="3291351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Знак запрета 14"/>
          <p:cNvSpPr/>
          <p:nvPr/>
        </p:nvSpPr>
        <p:spPr>
          <a:xfrm>
            <a:off x="8093846" y="3587702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Знак запрета 15"/>
          <p:cNvSpPr/>
          <p:nvPr/>
        </p:nvSpPr>
        <p:spPr>
          <a:xfrm>
            <a:off x="2573292" y="5348336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Знак запрета 16"/>
          <p:cNvSpPr/>
          <p:nvPr/>
        </p:nvSpPr>
        <p:spPr>
          <a:xfrm>
            <a:off x="7962039" y="1060582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Знак запрета 17"/>
          <p:cNvSpPr/>
          <p:nvPr/>
        </p:nvSpPr>
        <p:spPr>
          <a:xfrm>
            <a:off x="8995546" y="511355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Знак запрета 18"/>
          <p:cNvSpPr/>
          <p:nvPr/>
        </p:nvSpPr>
        <p:spPr>
          <a:xfrm>
            <a:off x="5007746" y="141330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Знак запрета 19"/>
          <p:cNvSpPr/>
          <p:nvPr/>
        </p:nvSpPr>
        <p:spPr>
          <a:xfrm>
            <a:off x="2779756" y="3917269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Знак запрета 20"/>
          <p:cNvSpPr/>
          <p:nvPr/>
        </p:nvSpPr>
        <p:spPr>
          <a:xfrm>
            <a:off x="7134996" y="4186501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Знак запрета 21"/>
          <p:cNvSpPr/>
          <p:nvPr/>
        </p:nvSpPr>
        <p:spPr>
          <a:xfrm>
            <a:off x="8225653" y="219736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Знак запрета 22"/>
          <p:cNvSpPr/>
          <p:nvPr/>
        </p:nvSpPr>
        <p:spPr>
          <a:xfrm>
            <a:off x="5695949" y="68940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Знак запрета 23"/>
          <p:cNvSpPr/>
          <p:nvPr/>
        </p:nvSpPr>
        <p:spPr>
          <a:xfrm>
            <a:off x="7200899" y="546684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Знак запрета 25"/>
          <p:cNvSpPr/>
          <p:nvPr/>
        </p:nvSpPr>
        <p:spPr>
          <a:xfrm>
            <a:off x="2220876" y="3386401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7" name="Знак запрета 26"/>
          <p:cNvSpPr/>
          <p:nvPr/>
        </p:nvSpPr>
        <p:spPr>
          <a:xfrm>
            <a:off x="7003189" y="4189741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1" name="Знак запрета 60"/>
          <p:cNvSpPr/>
          <p:nvPr/>
        </p:nvSpPr>
        <p:spPr>
          <a:xfrm>
            <a:off x="6546555" y="640762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2" name="Знак запрета 61"/>
          <p:cNvSpPr/>
          <p:nvPr/>
        </p:nvSpPr>
        <p:spPr>
          <a:xfrm>
            <a:off x="6775155" y="1826959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grpSp>
        <p:nvGrpSpPr>
          <p:cNvPr id="263" name="Группа 262"/>
          <p:cNvGrpSpPr/>
          <p:nvPr/>
        </p:nvGrpSpPr>
        <p:grpSpPr>
          <a:xfrm>
            <a:off x="5682255" y="1449146"/>
            <a:ext cx="733425" cy="666750"/>
            <a:chOff x="5724525" y="3176587"/>
            <a:chExt cx="733425" cy="666750"/>
          </a:xfrm>
        </p:grpSpPr>
        <p:sp>
          <p:nvSpPr>
            <p:cNvPr id="264" name="Line 4822"/>
            <p:cNvSpPr>
              <a:spLocks noChangeShapeType="1"/>
            </p:cNvSpPr>
            <p:nvPr/>
          </p:nvSpPr>
          <p:spPr bwMode="auto">
            <a:xfrm>
              <a:off x="5724525" y="3195637"/>
              <a:ext cx="0" cy="6477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" name="Freeform 4824"/>
            <p:cNvSpPr>
              <a:spLocks/>
            </p:cNvSpPr>
            <p:nvPr/>
          </p:nvSpPr>
          <p:spPr bwMode="auto">
            <a:xfrm>
              <a:off x="5734050" y="3595687"/>
              <a:ext cx="714375" cy="85725"/>
            </a:xfrm>
            <a:custGeom>
              <a:avLst/>
              <a:gdLst>
                <a:gd name="T0" fmla="*/ 0 w 75"/>
                <a:gd name="T1" fmla="*/ 6 h 9"/>
                <a:gd name="T2" fmla="*/ 5 w 75"/>
                <a:gd name="T3" fmla="*/ 4 h 9"/>
                <a:gd name="T4" fmla="*/ 19 w 75"/>
                <a:gd name="T5" fmla="*/ 1 h 9"/>
                <a:gd name="T6" fmla="*/ 35 w 75"/>
                <a:gd name="T7" fmla="*/ 8 h 9"/>
                <a:gd name="T8" fmla="*/ 47 w 75"/>
                <a:gd name="T9" fmla="*/ 3 h 9"/>
                <a:gd name="T10" fmla="*/ 59 w 75"/>
                <a:gd name="T11" fmla="*/ 7 h 9"/>
                <a:gd name="T12" fmla="*/ 68 w 75"/>
                <a:gd name="T13" fmla="*/ 4 h 9"/>
                <a:gd name="T14" fmla="*/ 74 w 75"/>
                <a:gd name="T15" fmla="*/ 9 h 9"/>
                <a:gd name="T16" fmla="*/ 74 w 75"/>
                <a:gd name="T17" fmla="*/ 7 h 9"/>
                <a:gd name="T18" fmla="*/ 73 w 75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9">
                  <a:moveTo>
                    <a:pt x="0" y="6"/>
                  </a:moveTo>
                  <a:cubicBezTo>
                    <a:pt x="1" y="5"/>
                    <a:pt x="2" y="5"/>
                    <a:pt x="5" y="4"/>
                  </a:cubicBezTo>
                  <a:cubicBezTo>
                    <a:pt x="8" y="3"/>
                    <a:pt x="14" y="0"/>
                    <a:pt x="19" y="1"/>
                  </a:cubicBezTo>
                  <a:cubicBezTo>
                    <a:pt x="24" y="2"/>
                    <a:pt x="30" y="8"/>
                    <a:pt x="35" y="8"/>
                  </a:cubicBezTo>
                  <a:cubicBezTo>
                    <a:pt x="40" y="8"/>
                    <a:pt x="43" y="3"/>
                    <a:pt x="47" y="3"/>
                  </a:cubicBezTo>
                  <a:cubicBezTo>
                    <a:pt x="51" y="3"/>
                    <a:pt x="56" y="7"/>
                    <a:pt x="59" y="7"/>
                  </a:cubicBezTo>
                  <a:cubicBezTo>
                    <a:pt x="62" y="7"/>
                    <a:pt x="66" y="4"/>
                    <a:pt x="68" y="4"/>
                  </a:cubicBezTo>
                  <a:cubicBezTo>
                    <a:pt x="70" y="4"/>
                    <a:pt x="73" y="9"/>
                    <a:pt x="74" y="9"/>
                  </a:cubicBezTo>
                  <a:cubicBezTo>
                    <a:pt x="75" y="9"/>
                    <a:pt x="74" y="7"/>
                    <a:pt x="74" y="7"/>
                  </a:cubicBezTo>
                  <a:cubicBezTo>
                    <a:pt x="74" y="7"/>
                    <a:pt x="73" y="8"/>
                    <a:pt x="73" y="8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" name="Freeform 4825"/>
            <p:cNvSpPr>
              <a:spLocks/>
            </p:cNvSpPr>
            <p:nvPr/>
          </p:nvSpPr>
          <p:spPr bwMode="auto">
            <a:xfrm>
              <a:off x="5734050" y="3176587"/>
              <a:ext cx="723900" cy="495300"/>
            </a:xfrm>
            <a:custGeom>
              <a:avLst/>
              <a:gdLst>
                <a:gd name="T0" fmla="*/ 0 w 76"/>
                <a:gd name="T1" fmla="*/ 5 h 52"/>
                <a:gd name="T2" fmla="*/ 5 w 76"/>
                <a:gd name="T3" fmla="*/ 2 h 52"/>
                <a:gd name="T4" fmla="*/ 21 w 76"/>
                <a:gd name="T5" fmla="*/ 1 h 52"/>
                <a:gd name="T6" fmla="*/ 37 w 76"/>
                <a:gd name="T7" fmla="*/ 9 h 52"/>
                <a:gd name="T8" fmla="*/ 42 w 76"/>
                <a:gd name="T9" fmla="*/ 19 h 52"/>
                <a:gd name="T10" fmla="*/ 54 w 76"/>
                <a:gd name="T11" fmla="*/ 19 h 52"/>
                <a:gd name="T12" fmla="*/ 59 w 76"/>
                <a:gd name="T13" fmla="*/ 28 h 52"/>
                <a:gd name="T14" fmla="*/ 67 w 76"/>
                <a:gd name="T15" fmla="*/ 31 h 52"/>
                <a:gd name="T16" fmla="*/ 76 w 76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52">
                  <a:moveTo>
                    <a:pt x="0" y="5"/>
                  </a:moveTo>
                  <a:cubicBezTo>
                    <a:pt x="1" y="4"/>
                    <a:pt x="2" y="3"/>
                    <a:pt x="5" y="2"/>
                  </a:cubicBezTo>
                  <a:cubicBezTo>
                    <a:pt x="8" y="1"/>
                    <a:pt x="16" y="0"/>
                    <a:pt x="21" y="1"/>
                  </a:cubicBezTo>
                  <a:cubicBezTo>
                    <a:pt x="26" y="2"/>
                    <a:pt x="33" y="6"/>
                    <a:pt x="37" y="9"/>
                  </a:cubicBezTo>
                  <a:cubicBezTo>
                    <a:pt x="41" y="12"/>
                    <a:pt x="39" y="17"/>
                    <a:pt x="42" y="19"/>
                  </a:cubicBezTo>
                  <a:cubicBezTo>
                    <a:pt x="45" y="21"/>
                    <a:pt x="51" y="18"/>
                    <a:pt x="54" y="19"/>
                  </a:cubicBezTo>
                  <a:cubicBezTo>
                    <a:pt x="57" y="20"/>
                    <a:pt x="57" y="26"/>
                    <a:pt x="59" y="28"/>
                  </a:cubicBezTo>
                  <a:cubicBezTo>
                    <a:pt x="61" y="30"/>
                    <a:pt x="64" y="27"/>
                    <a:pt x="67" y="31"/>
                  </a:cubicBezTo>
                  <a:cubicBezTo>
                    <a:pt x="70" y="35"/>
                    <a:pt x="74" y="48"/>
                    <a:pt x="76" y="52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9" name="Знак запрета 278"/>
          <p:cNvSpPr/>
          <p:nvPr/>
        </p:nvSpPr>
        <p:spPr>
          <a:xfrm>
            <a:off x="5078042" y="1303442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54" name="Line 4811"/>
          <p:cNvSpPr>
            <a:spLocks noChangeShapeType="1"/>
          </p:cNvSpPr>
          <p:nvPr/>
        </p:nvSpPr>
        <p:spPr bwMode="auto">
          <a:xfrm>
            <a:off x="5761853" y="1468196"/>
            <a:ext cx="0" cy="4381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5" name="Rectangle 4823"/>
          <p:cNvSpPr>
            <a:spLocks noChangeArrowheads="1"/>
          </p:cNvSpPr>
          <p:nvPr/>
        </p:nvSpPr>
        <p:spPr bwMode="auto">
          <a:xfrm>
            <a:off x="5811818" y="1655683"/>
            <a:ext cx="360001" cy="1428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800" b="0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УС РБ</a:t>
            </a:r>
            <a:endParaRPr lang="ru-RU" sz="8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76" name="Line 4811"/>
          <p:cNvSpPr>
            <a:spLocks noChangeShapeType="1"/>
          </p:cNvSpPr>
          <p:nvPr/>
        </p:nvSpPr>
        <p:spPr bwMode="auto">
          <a:xfrm>
            <a:off x="5694221" y="1472302"/>
            <a:ext cx="0" cy="4381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" name="Line 4822"/>
          <p:cNvSpPr>
            <a:spLocks noChangeShapeType="1"/>
          </p:cNvSpPr>
          <p:nvPr/>
        </p:nvSpPr>
        <p:spPr bwMode="auto">
          <a:xfrm>
            <a:off x="5682384" y="1976866"/>
            <a:ext cx="0" cy="54156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8" name="Rectangle 4823"/>
          <p:cNvSpPr>
            <a:spLocks noChangeArrowheads="1"/>
          </p:cNvSpPr>
          <p:nvPr/>
        </p:nvSpPr>
        <p:spPr bwMode="auto">
          <a:xfrm>
            <a:off x="5758583" y="2065595"/>
            <a:ext cx="358759" cy="11416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be-BY" sz="800" b="0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К ВПС</a:t>
            </a:r>
            <a:endParaRPr lang="ru-RU" sz="8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80" name="Freeform 4824"/>
          <p:cNvSpPr>
            <a:spLocks/>
          </p:cNvSpPr>
          <p:nvPr/>
        </p:nvSpPr>
        <p:spPr bwMode="auto">
          <a:xfrm>
            <a:off x="5691909" y="2284829"/>
            <a:ext cx="612263" cy="71678"/>
          </a:xfrm>
          <a:custGeom>
            <a:avLst/>
            <a:gdLst>
              <a:gd name="T0" fmla="*/ 0 w 75"/>
              <a:gd name="T1" fmla="*/ 6 h 9"/>
              <a:gd name="T2" fmla="*/ 5 w 75"/>
              <a:gd name="T3" fmla="*/ 4 h 9"/>
              <a:gd name="T4" fmla="*/ 19 w 75"/>
              <a:gd name="T5" fmla="*/ 1 h 9"/>
              <a:gd name="T6" fmla="*/ 35 w 75"/>
              <a:gd name="T7" fmla="*/ 8 h 9"/>
              <a:gd name="T8" fmla="*/ 47 w 75"/>
              <a:gd name="T9" fmla="*/ 3 h 9"/>
              <a:gd name="T10" fmla="*/ 59 w 75"/>
              <a:gd name="T11" fmla="*/ 7 h 9"/>
              <a:gd name="T12" fmla="*/ 68 w 75"/>
              <a:gd name="T13" fmla="*/ 4 h 9"/>
              <a:gd name="T14" fmla="*/ 74 w 75"/>
              <a:gd name="T15" fmla="*/ 9 h 9"/>
              <a:gd name="T16" fmla="*/ 74 w 75"/>
              <a:gd name="T17" fmla="*/ 7 h 9"/>
              <a:gd name="T18" fmla="*/ 73 w 75"/>
              <a:gd name="T19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" h="9">
                <a:moveTo>
                  <a:pt x="0" y="6"/>
                </a:moveTo>
                <a:cubicBezTo>
                  <a:pt x="1" y="5"/>
                  <a:pt x="2" y="5"/>
                  <a:pt x="5" y="4"/>
                </a:cubicBezTo>
                <a:cubicBezTo>
                  <a:pt x="8" y="3"/>
                  <a:pt x="14" y="0"/>
                  <a:pt x="19" y="1"/>
                </a:cubicBezTo>
                <a:cubicBezTo>
                  <a:pt x="24" y="2"/>
                  <a:pt x="30" y="8"/>
                  <a:pt x="35" y="8"/>
                </a:cubicBezTo>
                <a:cubicBezTo>
                  <a:pt x="40" y="8"/>
                  <a:pt x="43" y="3"/>
                  <a:pt x="47" y="3"/>
                </a:cubicBezTo>
                <a:cubicBezTo>
                  <a:pt x="51" y="3"/>
                  <a:pt x="56" y="7"/>
                  <a:pt x="59" y="7"/>
                </a:cubicBezTo>
                <a:cubicBezTo>
                  <a:pt x="62" y="7"/>
                  <a:pt x="66" y="4"/>
                  <a:pt x="68" y="4"/>
                </a:cubicBezTo>
                <a:cubicBezTo>
                  <a:pt x="70" y="4"/>
                  <a:pt x="73" y="9"/>
                  <a:pt x="74" y="9"/>
                </a:cubicBezTo>
                <a:cubicBezTo>
                  <a:pt x="75" y="9"/>
                  <a:pt x="74" y="7"/>
                  <a:pt x="74" y="7"/>
                </a:cubicBezTo>
                <a:cubicBezTo>
                  <a:pt x="74" y="7"/>
                  <a:pt x="73" y="8"/>
                  <a:pt x="73" y="8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0" name="Freeform 4825"/>
          <p:cNvSpPr>
            <a:spLocks/>
          </p:cNvSpPr>
          <p:nvPr/>
        </p:nvSpPr>
        <p:spPr bwMode="auto">
          <a:xfrm>
            <a:off x="5691909" y="1932842"/>
            <a:ext cx="620426" cy="414139"/>
          </a:xfrm>
          <a:custGeom>
            <a:avLst/>
            <a:gdLst>
              <a:gd name="T0" fmla="*/ 0 w 76"/>
              <a:gd name="T1" fmla="*/ 5 h 52"/>
              <a:gd name="T2" fmla="*/ 5 w 76"/>
              <a:gd name="T3" fmla="*/ 2 h 52"/>
              <a:gd name="T4" fmla="*/ 21 w 76"/>
              <a:gd name="T5" fmla="*/ 1 h 52"/>
              <a:gd name="T6" fmla="*/ 37 w 76"/>
              <a:gd name="T7" fmla="*/ 9 h 52"/>
              <a:gd name="T8" fmla="*/ 42 w 76"/>
              <a:gd name="T9" fmla="*/ 19 h 52"/>
              <a:gd name="T10" fmla="*/ 54 w 76"/>
              <a:gd name="T11" fmla="*/ 19 h 52"/>
              <a:gd name="T12" fmla="*/ 59 w 76"/>
              <a:gd name="T13" fmla="*/ 28 h 52"/>
              <a:gd name="T14" fmla="*/ 67 w 76"/>
              <a:gd name="T15" fmla="*/ 31 h 52"/>
              <a:gd name="T16" fmla="*/ 76 w 76"/>
              <a:gd name="T17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" h="52">
                <a:moveTo>
                  <a:pt x="0" y="5"/>
                </a:moveTo>
                <a:cubicBezTo>
                  <a:pt x="1" y="4"/>
                  <a:pt x="2" y="3"/>
                  <a:pt x="5" y="2"/>
                </a:cubicBezTo>
                <a:cubicBezTo>
                  <a:pt x="8" y="1"/>
                  <a:pt x="16" y="0"/>
                  <a:pt x="21" y="1"/>
                </a:cubicBezTo>
                <a:cubicBezTo>
                  <a:pt x="26" y="2"/>
                  <a:pt x="33" y="6"/>
                  <a:pt x="37" y="9"/>
                </a:cubicBezTo>
                <a:cubicBezTo>
                  <a:pt x="41" y="12"/>
                  <a:pt x="39" y="17"/>
                  <a:pt x="42" y="19"/>
                </a:cubicBezTo>
                <a:cubicBezTo>
                  <a:pt x="45" y="21"/>
                  <a:pt x="51" y="18"/>
                  <a:pt x="54" y="19"/>
                </a:cubicBezTo>
                <a:cubicBezTo>
                  <a:pt x="57" y="20"/>
                  <a:pt x="57" y="26"/>
                  <a:pt x="59" y="28"/>
                </a:cubicBezTo>
                <a:cubicBezTo>
                  <a:pt x="61" y="30"/>
                  <a:pt x="64" y="27"/>
                  <a:pt x="67" y="31"/>
                </a:cubicBezTo>
                <a:cubicBezTo>
                  <a:pt x="70" y="35"/>
                  <a:pt x="74" y="48"/>
                  <a:pt x="76" y="52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5" name="Знак запрета 334"/>
          <p:cNvSpPr/>
          <p:nvPr/>
        </p:nvSpPr>
        <p:spPr>
          <a:xfrm>
            <a:off x="4875939" y="5361642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46" name="Группа 345"/>
          <p:cNvGrpSpPr/>
          <p:nvPr/>
        </p:nvGrpSpPr>
        <p:grpSpPr>
          <a:xfrm>
            <a:off x="5685938" y="2335141"/>
            <a:ext cx="618234" cy="548609"/>
            <a:chOff x="0" y="0"/>
            <a:chExt cx="726098" cy="688731"/>
          </a:xfrm>
        </p:grpSpPr>
        <p:sp>
          <p:nvSpPr>
            <p:cNvPr id="348" name="Line 4822"/>
            <p:cNvSpPr>
              <a:spLocks noChangeShapeType="1"/>
            </p:cNvSpPr>
            <p:nvPr/>
          </p:nvSpPr>
          <p:spPr bwMode="auto">
            <a:xfrm>
              <a:off x="0" y="41031"/>
              <a:ext cx="0" cy="6477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" name="Rectangle 4823"/>
            <p:cNvSpPr>
              <a:spLocks noChangeArrowheads="1"/>
            </p:cNvSpPr>
            <p:nvPr/>
          </p:nvSpPr>
          <p:spPr bwMode="auto">
            <a:xfrm>
              <a:off x="96706" y="245072"/>
              <a:ext cx="450120" cy="142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К СПА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  <p:sp>
          <p:nvSpPr>
            <p:cNvPr id="350" name="Freeform 4824"/>
            <p:cNvSpPr>
              <a:spLocks/>
            </p:cNvSpPr>
            <p:nvPr/>
          </p:nvSpPr>
          <p:spPr bwMode="auto">
            <a:xfrm>
              <a:off x="9525" y="441081"/>
              <a:ext cx="714375" cy="85725"/>
            </a:xfrm>
            <a:custGeom>
              <a:avLst/>
              <a:gdLst>
                <a:gd name="T0" fmla="*/ 0 w 75"/>
                <a:gd name="T1" fmla="*/ 6 h 9"/>
                <a:gd name="T2" fmla="*/ 5 w 75"/>
                <a:gd name="T3" fmla="*/ 4 h 9"/>
                <a:gd name="T4" fmla="*/ 19 w 75"/>
                <a:gd name="T5" fmla="*/ 1 h 9"/>
                <a:gd name="T6" fmla="*/ 35 w 75"/>
                <a:gd name="T7" fmla="*/ 8 h 9"/>
                <a:gd name="T8" fmla="*/ 47 w 75"/>
                <a:gd name="T9" fmla="*/ 3 h 9"/>
                <a:gd name="T10" fmla="*/ 59 w 75"/>
                <a:gd name="T11" fmla="*/ 7 h 9"/>
                <a:gd name="T12" fmla="*/ 68 w 75"/>
                <a:gd name="T13" fmla="*/ 4 h 9"/>
                <a:gd name="T14" fmla="*/ 74 w 75"/>
                <a:gd name="T15" fmla="*/ 9 h 9"/>
                <a:gd name="T16" fmla="*/ 74 w 75"/>
                <a:gd name="T17" fmla="*/ 7 h 9"/>
                <a:gd name="T18" fmla="*/ 73 w 75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9">
                  <a:moveTo>
                    <a:pt x="0" y="6"/>
                  </a:moveTo>
                  <a:cubicBezTo>
                    <a:pt x="1" y="5"/>
                    <a:pt x="2" y="5"/>
                    <a:pt x="5" y="4"/>
                  </a:cubicBezTo>
                  <a:cubicBezTo>
                    <a:pt x="8" y="3"/>
                    <a:pt x="14" y="0"/>
                    <a:pt x="19" y="1"/>
                  </a:cubicBezTo>
                  <a:cubicBezTo>
                    <a:pt x="24" y="2"/>
                    <a:pt x="30" y="8"/>
                    <a:pt x="35" y="8"/>
                  </a:cubicBezTo>
                  <a:cubicBezTo>
                    <a:pt x="40" y="8"/>
                    <a:pt x="43" y="3"/>
                    <a:pt x="47" y="3"/>
                  </a:cubicBezTo>
                  <a:cubicBezTo>
                    <a:pt x="51" y="3"/>
                    <a:pt x="56" y="7"/>
                    <a:pt x="59" y="7"/>
                  </a:cubicBezTo>
                  <a:cubicBezTo>
                    <a:pt x="62" y="7"/>
                    <a:pt x="66" y="4"/>
                    <a:pt x="68" y="4"/>
                  </a:cubicBezTo>
                  <a:cubicBezTo>
                    <a:pt x="70" y="4"/>
                    <a:pt x="73" y="9"/>
                    <a:pt x="74" y="9"/>
                  </a:cubicBezTo>
                  <a:cubicBezTo>
                    <a:pt x="75" y="9"/>
                    <a:pt x="74" y="7"/>
                    <a:pt x="74" y="7"/>
                  </a:cubicBezTo>
                  <a:cubicBezTo>
                    <a:pt x="74" y="7"/>
                    <a:pt x="73" y="8"/>
                    <a:pt x="73" y="8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2" name="Freeform 4825"/>
            <p:cNvSpPr>
              <a:spLocks/>
            </p:cNvSpPr>
            <p:nvPr/>
          </p:nvSpPr>
          <p:spPr bwMode="auto">
            <a:xfrm>
              <a:off x="2197" y="0"/>
              <a:ext cx="723901" cy="495300"/>
            </a:xfrm>
            <a:custGeom>
              <a:avLst/>
              <a:gdLst>
                <a:gd name="T0" fmla="*/ 0 w 76"/>
                <a:gd name="T1" fmla="*/ 5 h 52"/>
                <a:gd name="T2" fmla="*/ 5 w 76"/>
                <a:gd name="T3" fmla="*/ 2 h 52"/>
                <a:gd name="T4" fmla="*/ 21 w 76"/>
                <a:gd name="T5" fmla="*/ 1 h 52"/>
                <a:gd name="T6" fmla="*/ 37 w 76"/>
                <a:gd name="T7" fmla="*/ 9 h 52"/>
                <a:gd name="T8" fmla="*/ 42 w 76"/>
                <a:gd name="T9" fmla="*/ 19 h 52"/>
                <a:gd name="T10" fmla="*/ 54 w 76"/>
                <a:gd name="T11" fmla="*/ 19 h 52"/>
                <a:gd name="T12" fmla="*/ 59 w 76"/>
                <a:gd name="T13" fmla="*/ 28 h 52"/>
                <a:gd name="T14" fmla="*/ 67 w 76"/>
                <a:gd name="T15" fmla="*/ 31 h 52"/>
                <a:gd name="T16" fmla="*/ 76 w 76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52">
                  <a:moveTo>
                    <a:pt x="0" y="5"/>
                  </a:moveTo>
                  <a:cubicBezTo>
                    <a:pt x="1" y="4"/>
                    <a:pt x="2" y="3"/>
                    <a:pt x="5" y="2"/>
                  </a:cubicBezTo>
                  <a:cubicBezTo>
                    <a:pt x="8" y="1"/>
                    <a:pt x="16" y="0"/>
                    <a:pt x="21" y="1"/>
                  </a:cubicBezTo>
                  <a:cubicBezTo>
                    <a:pt x="26" y="2"/>
                    <a:pt x="33" y="6"/>
                    <a:pt x="37" y="9"/>
                  </a:cubicBezTo>
                  <a:cubicBezTo>
                    <a:pt x="41" y="12"/>
                    <a:pt x="39" y="17"/>
                    <a:pt x="42" y="19"/>
                  </a:cubicBezTo>
                  <a:cubicBezTo>
                    <a:pt x="45" y="21"/>
                    <a:pt x="51" y="18"/>
                    <a:pt x="54" y="19"/>
                  </a:cubicBezTo>
                  <a:cubicBezTo>
                    <a:pt x="57" y="20"/>
                    <a:pt x="57" y="26"/>
                    <a:pt x="59" y="28"/>
                  </a:cubicBezTo>
                  <a:cubicBezTo>
                    <a:pt x="61" y="30"/>
                    <a:pt x="64" y="27"/>
                    <a:pt x="67" y="31"/>
                  </a:cubicBezTo>
                  <a:cubicBezTo>
                    <a:pt x="70" y="35"/>
                    <a:pt x="74" y="48"/>
                    <a:pt x="76" y="52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1" name="Group 16442"/>
          <p:cNvGrpSpPr>
            <a:grpSpLocks/>
          </p:cNvGrpSpPr>
          <p:nvPr/>
        </p:nvGrpSpPr>
        <p:grpSpPr bwMode="auto">
          <a:xfrm>
            <a:off x="2792095" y="3645477"/>
            <a:ext cx="443703" cy="310912"/>
            <a:chOff x="0" y="3"/>
            <a:chExt cx="66" cy="58"/>
          </a:xfrm>
        </p:grpSpPr>
        <p:sp>
          <p:nvSpPr>
            <p:cNvPr id="213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4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8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9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116 БАБ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30" name="Group 16442"/>
          <p:cNvGrpSpPr>
            <a:grpSpLocks/>
          </p:cNvGrpSpPr>
          <p:nvPr/>
        </p:nvGrpSpPr>
        <p:grpSpPr bwMode="auto">
          <a:xfrm>
            <a:off x="3626345" y="2820501"/>
            <a:ext cx="443703" cy="310912"/>
            <a:chOff x="0" y="3"/>
            <a:chExt cx="66" cy="58"/>
          </a:xfrm>
        </p:grpSpPr>
        <p:sp>
          <p:nvSpPr>
            <p:cNvPr id="231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2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3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4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206 ШАБ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302" name="Group 16442"/>
          <p:cNvGrpSpPr>
            <a:grpSpLocks/>
          </p:cNvGrpSpPr>
          <p:nvPr/>
        </p:nvGrpSpPr>
        <p:grpSpPr bwMode="auto">
          <a:xfrm>
            <a:off x="4270742" y="3931459"/>
            <a:ext cx="443703" cy="310912"/>
            <a:chOff x="0" y="3"/>
            <a:chExt cx="66" cy="58"/>
          </a:xfrm>
        </p:grpSpPr>
        <p:sp>
          <p:nvSpPr>
            <p:cNvPr id="307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61 ЗАБ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315" name="Group 16442"/>
          <p:cNvGrpSpPr>
            <a:grpSpLocks/>
          </p:cNvGrpSpPr>
          <p:nvPr/>
        </p:nvGrpSpPr>
        <p:grpSpPr bwMode="auto">
          <a:xfrm>
            <a:off x="2675916" y="4538719"/>
            <a:ext cx="443703" cy="310912"/>
            <a:chOff x="0" y="3"/>
            <a:chExt cx="66" cy="58"/>
          </a:xfrm>
        </p:grpSpPr>
        <p:sp>
          <p:nvSpPr>
            <p:cNvPr id="316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181 БВБ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255" name="Text Box 17036"/>
          <p:cNvSpPr txBox="1">
            <a:spLocks noChangeArrowheads="1"/>
          </p:cNvSpPr>
          <p:nvPr/>
        </p:nvSpPr>
        <p:spPr bwMode="auto">
          <a:xfrm>
            <a:off x="5908537" y="2923463"/>
            <a:ext cx="516629" cy="11260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248 авэ АП</a:t>
            </a:r>
            <a:endParaRPr lang="ru-RU" sz="60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grpSp>
        <p:nvGrpSpPr>
          <p:cNvPr id="360" name="Группа 359"/>
          <p:cNvGrpSpPr/>
          <p:nvPr/>
        </p:nvGrpSpPr>
        <p:grpSpPr>
          <a:xfrm>
            <a:off x="4920786" y="5062635"/>
            <a:ext cx="412102" cy="291089"/>
            <a:chOff x="4920786" y="5062635"/>
            <a:chExt cx="412102" cy="291089"/>
          </a:xfrm>
        </p:grpSpPr>
        <p:grpSp>
          <p:nvGrpSpPr>
            <p:cNvPr id="361" name="Group 16165"/>
            <p:cNvGrpSpPr>
              <a:grpSpLocks/>
            </p:cNvGrpSpPr>
            <p:nvPr/>
          </p:nvGrpSpPr>
          <p:grpSpPr bwMode="auto">
            <a:xfrm>
              <a:off x="4920786" y="5062635"/>
              <a:ext cx="412102" cy="291089"/>
              <a:chOff x="82" y="0"/>
              <a:chExt cx="73" cy="63"/>
            </a:xfrm>
          </p:grpSpPr>
          <p:sp>
            <p:nvSpPr>
              <p:cNvPr id="363" name="Line 4887"/>
              <p:cNvSpPr>
                <a:spLocks noChangeShapeType="1"/>
              </p:cNvSpPr>
              <p:nvPr/>
            </p:nvSpPr>
            <p:spPr bwMode="auto">
              <a:xfrm>
                <a:off x="82" y="0"/>
                <a:ext cx="0" cy="6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64" name="Group 16164"/>
              <p:cNvGrpSpPr>
                <a:grpSpLocks/>
              </p:cNvGrpSpPr>
              <p:nvPr/>
            </p:nvGrpSpPr>
            <p:grpSpPr bwMode="auto">
              <a:xfrm>
                <a:off x="82" y="0"/>
                <a:ext cx="73" cy="24"/>
                <a:chOff x="82" y="0"/>
                <a:chExt cx="73" cy="24"/>
              </a:xfrm>
            </p:grpSpPr>
            <p:sp>
              <p:nvSpPr>
                <p:cNvPr id="365" name="Line 4888"/>
                <p:cNvSpPr>
                  <a:spLocks noChangeShapeType="1"/>
                </p:cNvSpPr>
                <p:nvPr/>
              </p:nvSpPr>
              <p:spPr bwMode="auto">
                <a:xfrm>
                  <a:off x="82" y="0"/>
                  <a:ext cx="6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6" name="Line 4889"/>
                <p:cNvSpPr>
                  <a:spLocks noChangeShapeType="1"/>
                </p:cNvSpPr>
                <p:nvPr/>
              </p:nvSpPr>
              <p:spPr bwMode="auto">
                <a:xfrm flipV="1">
                  <a:off x="83" y="24"/>
                  <a:ext cx="59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7" name="Line 4890"/>
                <p:cNvSpPr>
                  <a:spLocks noChangeShapeType="1"/>
                </p:cNvSpPr>
                <p:nvPr/>
              </p:nvSpPr>
              <p:spPr bwMode="auto">
                <a:xfrm flipH="1">
                  <a:off x="134" y="0"/>
                  <a:ext cx="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8" name="Line 4891"/>
                <p:cNvSpPr>
                  <a:spLocks noChangeShapeType="1"/>
                </p:cNvSpPr>
                <p:nvPr/>
              </p:nvSpPr>
              <p:spPr bwMode="auto">
                <a:xfrm>
                  <a:off x="134" y="11"/>
                  <a:ext cx="8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9" name="Rectangle 4892"/>
                <p:cNvSpPr>
                  <a:spLocks noChangeArrowheads="1"/>
                </p:cNvSpPr>
                <p:nvPr/>
              </p:nvSpPr>
              <p:spPr bwMode="auto">
                <a:xfrm>
                  <a:off x="83" y="4"/>
                  <a:ext cx="52" cy="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square" lIns="27432" tIns="22860" rIns="27432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rtl="0">
                    <a:defRPr sz="1000"/>
                  </a:pPr>
                  <a:r>
                    <a:rPr lang="ru-RU" sz="500" b="0" i="0" u="none" strike="noStrike" baseline="0" dirty="0" smtClean="0">
                      <a:solidFill>
                        <a:srgbClr val="000000"/>
                      </a:solidFill>
                      <a:latin typeface="Arial Cyr"/>
                      <a:cs typeface="Arial Cyr"/>
                    </a:rPr>
                    <a:t>1169</a:t>
                  </a:r>
                  <a:r>
                    <a:rPr lang="ru-RU" sz="500" b="0" i="0" u="none" strike="noStrike" dirty="0" smtClean="0">
                      <a:solidFill>
                        <a:srgbClr val="000000"/>
                      </a:solidFill>
                      <a:latin typeface="Arial Cyr"/>
                      <a:cs typeface="Arial Cyr"/>
                    </a:rPr>
                    <a:t> БЗ</a:t>
                  </a:r>
                  <a:endParaRPr lang="ru-RU" sz="500" b="0" i="0" u="none" strike="noStrike" baseline="0" dirty="0">
                    <a:solidFill>
                      <a:srgbClr val="000000"/>
                    </a:solidFill>
                    <a:latin typeface="Arial Cyr"/>
                    <a:cs typeface="Arial Cyr"/>
                  </a:endParaRPr>
                </a:p>
              </p:txBody>
            </p:sp>
            <p:sp>
              <p:nvSpPr>
                <p:cNvPr id="370" name="Rectangle 4893"/>
                <p:cNvSpPr>
                  <a:spLocks noChangeArrowheads="1"/>
                </p:cNvSpPr>
                <p:nvPr/>
              </p:nvSpPr>
              <p:spPr bwMode="auto">
                <a:xfrm>
                  <a:off x="137" y="2"/>
                  <a:ext cx="18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xmlns:mc="http://schemas.openxmlformats.org/markup-compatibility/2006" val="FFFFFF" mc:Ignorable="a14" a14:legacySpreadsheetColorIndex="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xmlns:mc="http://schemas.openxmlformats.org/markup-compatibility/2006" val="FFFFFF" mc:Ignorable="a14" a14:legacySpreadsheetColorIndex="9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27432" tIns="22860" rIns="0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ru-RU" sz="800" b="0" i="0" u="none" strike="noStrike" baseline="0" dirty="0">
                    <a:solidFill>
                      <a:srgbClr val="000000"/>
                    </a:solidFill>
                    <a:latin typeface="Arial Cyr"/>
                    <a:cs typeface="Arial Cyr"/>
                  </a:endParaRPr>
                </a:p>
              </p:txBody>
            </p:sp>
            <p:sp>
              <p:nvSpPr>
                <p:cNvPr id="371" name="Line 4895"/>
                <p:cNvSpPr>
                  <a:spLocks noChangeShapeType="1"/>
                </p:cNvSpPr>
                <p:nvPr/>
              </p:nvSpPr>
              <p:spPr bwMode="auto">
                <a:xfrm>
                  <a:off x="144" y="0"/>
                  <a:ext cx="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62" name="Line 4895"/>
            <p:cNvSpPr>
              <a:spLocks noChangeShapeType="1"/>
            </p:cNvSpPr>
            <p:nvPr/>
          </p:nvSpPr>
          <p:spPr bwMode="auto">
            <a:xfrm flipH="1">
              <a:off x="5265934" y="5113460"/>
              <a:ext cx="50017" cy="554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2" name="Группа 371"/>
          <p:cNvGrpSpPr/>
          <p:nvPr/>
        </p:nvGrpSpPr>
        <p:grpSpPr>
          <a:xfrm>
            <a:off x="4270128" y="4136100"/>
            <a:ext cx="412102" cy="110891"/>
            <a:chOff x="4920786" y="5062635"/>
            <a:chExt cx="412102" cy="110891"/>
          </a:xfrm>
        </p:grpSpPr>
        <p:grpSp>
          <p:nvGrpSpPr>
            <p:cNvPr id="373" name="Group 16164"/>
            <p:cNvGrpSpPr>
              <a:grpSpLocks/>
            </p:cNvGrpSpPr>
            <p:nvPr/>
          </p:nvGrpSpPr>
          <p:grpSpPr bwMode="auto">
            <a:xfrm>
              <a:off x="4920786" y="5062635"/>
              <a:ext cx="412102" cy="110891"/>
              <a:chOff x="82" y="0"/>
              <a:chExt cx="73" cy="24"/>
            </a:xfrm>
          </p:grpSpPr>
          <p:sp>
            <p:nvSpPr>
              <p:cNvPr id="375" name="Line 4888"/>
              <p:cNvSpPr>
                <a:spLocks noChangeShapeType="1"/>
              </p:cNvSpPr>
              <p:nvPr/>
            </p:nvSpPr>
            <p:spPr bwMode="auto">
              <a:xfrm>
                <a:off x="82" y="0"/>
                <a:ext cx="6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6" name="Line 4889"/>
              <p:cNvSpPr>
                <a:spLocks noChangeShapeType="1"/>
              </p:cNvSpPr>
              <p:nvPr/>
            </p:nvSpPr>
            <p:spPr bwMode="auto">
              <a:xfrm flipV="1">
                <a:off x="83" y="24"/>
                <a:ext cx="59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7" name="Line 4890"/>
              <p:cNvSpPr>
                <a:spLocks noChangeShapeType="1"/>
              </p:cNvSpPr>
              <p:nvPr/>
            </p:nvSpPr>
            <p:spPr bwMode="auto">
              <a:xfrm flipH="1">
                <a:off x="134" y="0"/>
                <a:ext cx="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" name="Line 4891"/>
              <p:cNvSpPr>
                <a:spLocks noChangeShapeType="1"/>
              </p:cNvSpPr>
              <p:nvPr/>
            </p:nvSpPr>
            <p:spPr bwMode="auto">
              <a:xfrm>
                <a:off x="134" y="11"/>
                <a:ext cx="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" name="Rectangle 4892"/>
              <p:cNvSpPr>
                <a:spLocks noChangeArrowheads="1"/>
              </p:cNvSpPr>
              <p:nvPr/>
            </p:nvSpPr>
            <p:spPr bwMode="auto">
              <a:xfrm>
                <a:off x="83" y="4"/>
                <a:ext cx="52" cy="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27432" tIns="22860" rIns="27432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>
                  <a:defRPr sz="1000"/>
                </a:pPr>
                <a:r>
                  <a:rPr lang="ru-RU" sz="500" b="0" i="0" u="none" strike="noStrike" baseline="0" dirty="0" smtClean="0">
                    <a:solidFill>
                      <a:srgbClr val="000000"/>
                    </a:solidFill>
                    <a:latin typeface="Arial Cyr"/>
                    <a:cs typeface="Arial Cyr"/>
                  </a:rPr>
                  <a:t>558</a:t>
                </a:r>
                <a:r>
                  <a:rPr lang="ru-RU" sz="500" b="0" i="0" u="none" strike="noStrike" dirty="0" smtClean="0">
                    <a:solidFill>
                      <a:srgbClr val="000000"/>
                    </a:solidFill>
                    <a:latin typeface="Arial Cyr"/>
                    <a:cs typeface="Arial Cyr"/>
                  </a:rPr>
                  <a:t> БЗ</a:t>
                </a:r>
                <a:endParaRPr lang="ru-RU" sz="500" b="0" i="0" u="none" strike="noStrike" baseline="0" dirty="0">
                  <a:solidFill>
                    <a:srgbClr val="000000"/>
                  </a:solidFill>
                  <a:latin typeface="Arial Cyr"/>
                  <a:cs typeface="Arial Cyr"/>
                </a:endParaRPr>
              </a:p>
            </p:txBody>
          </p:sp>
          <p:sp>
            <p:nvSpPr>
              <p:cNvPr id="380" name="Rectangle 4893"/>
              <p:cNvSpPr>
                <a:spLocks noChangeArrowheads="1"/>
              </p:cNvSpPr>
              <p:nvPr/>
            </p:nvSpPr>
            <p:spPr bwMode="auto">
              <a:xfrm>
                <a:off x="137" y="2"/>
                <a:ext cx="1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xmlns:mc="http://schemas.openxmlformats.org/markup-compatibility/2006" val="FFFFFF" mc:Ignorable="a14" a14:legacySpreadsheetColorIndex="9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xmlns:mc="http://schemas.openxmlformats.org/markup-compatibility/2006" val="FFFFFF" mc:Ignorable="a14" a14:legacySpreadsheetColorIndex="9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432" tIns="22860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ru-RU" sz="800" b="0" i="0" u="none" strike="noStrike" baseline="0" dirty="0">
                  <a:solidFill>
                    <a:srgbClr val="000000"/>
                  </a:solidFill>
                  <a:latin typeface="Arial Cyr"/>
                  <a:cs typeface="Arial Cyr"/>
                </a:endParaRPr>
              </a:p>
            </p:txBody>
          </p:sp>
          <p:sp>
            <p:nvSpPr>
              <p:cNvPr id="381" name="Line 4895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4" name="Line 4895"/>
            <p:cNvSpPr>
              <a:spLocks noChangeShapeType="1"/>
            </p:cNvSpPr>
            <p:nvPr/>
          </p:nvSpPr>
          <p:spPr bwMode="auto">
            <a:xfrm flipH="1">
              <a:off x="5265934" y="5113460"/>
              <a:ext cx="50017" cy="554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2" name="TextBox 381"/>
          <p:cNvSpPr txBox="1"/>
          <p:nvPr/>
        </p:nvSpPr>
        <p:spPr>
          <a:xfrm>
            <a:off x="2535355" y="5827437"/>
            <a:ext cx="22406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300" b="1" dirty="0" smtClean="0"/>
              <a:t>1999</a:t>
            </a:r>
            <a:endParaRPr lang="ru-RU" sz="2300" b="1" dirty="0"/>
          </a:p>
        </p:txBody>
      </p:sp>
      <p:grpSp>
        <p:nvGrpSpPr>
          <p:cNvPr id="176" name="Group 16442"/>
          <p:cNvGrpSpPr>
            <a:grpSpLocks/>
          </p:cNvGrpSpPr>
          <p:nvPr/>
        </p:nvGrpSpPr>
        <p:grpSpPr bwMode="auto">
          <a:xfrm>
            <a:off x="6559486" y="428068"/>
            <a:ext cx="443703" cy="225143"/>
            <a:chOff x="0" y="3"/>
            <a:chExt cx="66" cy="42"/>
          </a:xfrm>
        </p:grpSpPr>
        <p:sp>
          <p:nvSpPr>
            <p:cNvPr id="177" name="Line 4843"/>
            <p:cNvSpPr>
              <a:spLocks noChangeShapeType="1"/>
            </p:cNvSpPr>
            <p:nvPr/>
          </p:nvSpPr>
          <p:spPr bwMode="auto">
            <a:xfrm flipH="1">
              <a:off x="0" y="3"/>
              <a:ext cx="0" cy="4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276 БВБ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82" name="Group 16442"/>
          <p:cNvGrpSpPr>
            <a:grpSpLocks/>
          </p:cNvGrpSpPr>
          <p:nvPr/>
        </p:nvGrpSpPr>
        <p:grpSpPr bwMode="auto">
          <a:xfrm>
            <a:off x="2630859" y="5047599"/>
            <a:ext cx="443703" cy="310912"/>
            <a:chOff x="0" y="3"/>
            <a:chExt cx="66" cy="58"/>
          </a:xfrm>
        </p:grpSpPr>
        <p:sp>
          <p:nvSpPr>
            <p:cNvPr id="183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Rectangle 4847"/>
            <p:cNvSpPr>
              <a:spLocks noChangeArrowheads="1"/>
            </p:cNvSpPr>
            <p:nvPr/>
          </p:nvSpPr>
          <p:spPr bwMode="auto">
            <a:xfrm>
              <a:off x="2" y="4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65 ТБВБ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92" name="Group 16442"/>
          <p:cNvGrpSpPr>
            <a:grpSpLocks/>
          </p:cNvGrpSpPr>
          <p:nvPr/>
        </p:nvGrpSpPr>
        <p:grpSpPr bwMode="auto">
          <a:xfrm>
            <a:off x="3186952" y="4698260"/>
            <a:ext cx="443703" cy="310912"/>
            <a:chOff x="0" y="3"/>
            <a:chExt cx="66" cy="58"/>
          </a:xfrm>
        </p:grpSpPr>
        <p:sp>
          <p:nvSpPr>
            <p:cNvPr id="193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9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0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2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927 ЗАБ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18" name="Group 16442"/>
          <p:cNvGrpSpPr>
            <a:grpSpLocks/>
          </p:cNvGrpSpPr>
          <p:nvPr/>
        </p:nvGrpSpPr>
        <p:grpSpPr bwMode="auto">
          <a:xfrm>
            <a:off x="5443028" y="3114979"/>
            <a:ext cx="443703" cy="219783"/>
            <a:chOff x="0" y="3"/>
            <a:chExt cx="66" cy="41"/>
          </a:xfrm>
        </p:grpSpPr>
        <p:sp>
          <p:nvSpPr>
            <p:cNvPr id="119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4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50 ТАБ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124" name="Text Box 17036"/>
          <p:cNvSpPr txBox="1">
            <a:spLocks noChangeArrowheads="1"/>
          </p:cNvSpPr>
          <p:nvPr/>
        </p:nvSpPr>
        <p:spPr bwMode="auto">
          <a:xfrm>
            <a:off x="6811402" y="4039604"/>
            <a:ext cx="383574" cy="11497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13 авэ бк</a:t>
            </a:r>
            <a:endParaRPr lang="ru-RU" sz="6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5" name="Text Box 17036"/>
          <p:cNvSpPr txBox="1">
            <a:spLocks noChangeArrowheads="1"/>
          </p:cNvSpPr>
          <p:nvPr/>
        </p:nvSpPr>
        <p:spPr bwMode="auto">
          <a:xfrm>
            <a:off x="5193398" y="1313544"/>
            <a:ext cx="474737" cy="117089"/>
          </a:xfrm>
          <a:prstGeom prst="rect">
            <a:avLst/>
          </a:prstGeom>
          <a:solidFill>
            <a:schemeClr val="accent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be-BY" sz="800" dirty="0" smtClean="0">
                <a:solidFill>
                  <a:srgbClr val="000000"/>
                </a:solidFill>
                <a:latin typeface="Arial Cyr"/>
                <a:cs typeface="Arial Cyr"/>
              </a:rPr>
              <a:t>1 авэ ПВ </a:t>
            </a:r>
            <a:endParaRPr lang="ru-RU" sz="8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8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373" y="-459313"/>
            <a:ext cx="9547654" cy="7317313"/>
          </a:xfrm>
          <a:prstGeom prst="rect">
            <a:avLst/>
          </a:prstGeom>
        </p:spPr>
      </p:pic>
      <p:sp>
        <p:nvSpPr>
          <p:cNvPr id="5" name="Знак запрета 4"/>
          <p:cNvSpPr/>
          <p:nvPr/>
        </p:nvSpPr>
        <p:spPr>
          <a:xfrm>
            <a:off x="3591696" y="314685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Знак запрета 7"/>
          <p:cNvSpPr/>
          <p:nvPr/>
        </p:nvSpPr>
        <p:spPr>
          <a:xfrm>
            <a:off x="9408296" y="3208635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Знак запрета 8"/>
          <p:cNvSpPr/>
          <p:nvPr/>
        </p:nvSpPr>
        <p:spPr>
          <a:xfrm>
            <a:off x="4199672" y="423795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нак запрета 9"/>
          <p:cNvSpPr/>
          <p:nvPr/>
        </p:nvSpPr>
        <p:spPr>
          <a:xfrm>
            <a:off x="3124199" y="4949305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Знак запрета 10"/>
          <p:cNvSpPr/>
          <p:nvPr/>
        </p:nvSpPr>
        <p:spPr>
          <a:xfrm>
            <a:off x="2639196" y="482960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Знак запрета 11"/>
          <p:cNvSpPr/>
          <p:nvPr/>
        </p:nvSpPr>
        <p:spPr>
          <a:xfrm>
            <a:off x="3058296" y="350996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Знак запрета 12"/>
          <p:cNvSpPr/>
          <p:nvPr/>
        </p:nvSpPr>
        <p:spPr>
          <a:xfrm>
            <a:off x="5838393" y="308507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Знак запрета 13"/>
          <p:cNvSpPr/>
          <p:nvPr/>
        </p:nvSpPr>
        <p:spPr>
          <a:xfrm>
            <a:off x="5630046" y="3291351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Знак запрета 14"/>
          <p:cNvSpPr/>
          <p:nvPr/>
        </p:nvSpPr>
        <p:spPr>
          <a:xfrm>
            <a:off x="8093846" y="3587702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Знак запрета 15"/>
          <p:cNvSpPr/>
          <p:nvPr/>
        </p:nvSpPr>
        <p:spPr>
          <a:xfrm>
            <a:off x="2573292" y="5348336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Знак запрета 16"/>
          <p:cNvSpPr/>
          <p:nvPr/>
        </p:nvSpPr>
        <p:spPr>
          <a:xfrm>
            <a:off x="7962039" y="1060582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Знак запрета 17"/>
          <p:cNvSpPr/>
          <p:nvPr/>
        </p:nvSpPr>
        <p:spPr>
          <a:xfrm>
            <a:off x="8995546" y="511355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Знак запрета 18"/>
          <p:cNvSpPr/>
          <p:nvPr/>
        </p:nvSpPr>
        <p:spPr>
          <a:xfrm>
            <a:off x="5007746" y="141330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Знак запрета 19"/>
          <p:cNvSpPr/>
          <p:nvPr/>
        </p:nvSpPr>
        <p:spPr>
          <a:xfrm>
            <a:off x="2779756" y="3917269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Знак запрета 20"/>
          <p:cNvSpPr/>
          <p:nvPr/>
        </p:nvSpPr>
        <p:spPr>
          <a:xfrm>
            <a:off x="7134996" y="4186501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Знак запрета 21"/>
          <p:cNvSpPr/>
          <p:nvPr/>
        </p:nvSpPr>
        <p:spPr>
          <a:xfrm>
            <a:off x="8225653" y="219736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Знак запрета 22"/>
          <p:cNvSpPr/>
          <p:nvPr/>
        </p:nvSpPr>
        <p:spPr>
          <a:xfrm>
            <a:off x="5695949" y="68940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Знак запрета 23"/>
          <p:cNvSpPr/>
          <p:nvPr/>
        </p:nvSpPr>
        <p:spPr>
          <a:xfrm>
            <a:off x="7200899" y="546684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Знак запрета 25"/>
          <p:cNvSpPr/>
          <p:nvPr/>
        </p:nvSpPr>
        <p:spPr>
          <a:xfrm>
            <a:off x="2220876" y="3386401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7" name="Знак запрета 26"/>
          <p:cNvSpPr/>
          <p:nvPr/>
        </p:nvSpPr>
        <p:spPr>
          <a:xfrm>
            <a:off x="7003189" y="4189741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1" name="Знак запрета 60"/>
          <p:cNvSpPr/>
          <p:nvPr/>
        </p:nvSpPr>
        <p:spPr>
          <a:xfrm>
            <a:off x="6546555" y="640762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2" name="Знак запрета 61"/>
          <p:cNvSpPr/>
          <p:nvPr/>
        </p:nvSpPr>
        <p:spPr>
          <a:xfrm>
            <a:off x="6775155" y="1826959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grpSp>
        <p:nvGrpSpPr>
          <p:cNvPr id="263" name="Группа 262"/>
          <p:cNvGrpSpPr/>
          <p:nvPr/>
        </p:nvGrpSpPr>
        <p:grpSpPr>
          <a:xfrm>
            <a:off x="5682255" y="1449146"/>
            <a:ext cx="733425" cy="666750"/>
            <a:chOff x="5724525" y="3176587"/>
            <a:chExt cx="733425" cy="666750"/>
          </a:xfrm>
        </p:grpSpPr>
        <p:sp>
          <p:nvSpPr>
            <p:cNvPr id="264" name="Line 4822"/>
            <p:cNvSpPr>
              <a:spLocks noChangeShapeType="1"/>
            </p:cNvSpPr>
            <p:nvPr/>
          </p:nvSpPr>
          <p:spPr bwMode="auto">
            <a:xfrm>
              <a:off x="5724525" y="3195637"/>
              <a:ext cx="0" cy="6477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" name="Freeform 4824"/>
            <p:cNvSpPr>
              <a:spLocks/>
            </p:cNvSpPr>
            <p:nvPr/>
          </p:nvSpPr>
          <p:spPr bwMode="auto">
            <a:xfrm>
              <a:off x="5734050" y="3595687"/>
              <a:ext cx="714375" cy="85725"/>
            </a:xfrm>
            <a:custGeom>
              <a:avLst/>
              <a:gdLst>
                <a:gd name="T0" fmla="*/ 0 w 75"/>
                <a:gd name="T1" fmla="*/ 6 h 9"/>
                <a:gd name="T2" fmla="*/ 5 w 75"/>
                <a:gd name="T3" fmla="*/ 4 h 9"/>
                <a:gd name="T4" fmla="*/ 19 w 75"/>
                <a:gd name="T5" fmla="*/ 1 h 9"/>
                <a:gd name="T6" fmla="*/ 35 w 75"/>
                <a:gd name="T7" fmla="*/ 8 h 9"/>
                <a:gd name="T8" fmla="*/ 47 w 75"/>
                <a:gd name="T9" fmla="*/ 3 h 9"/>
                <a:gd name="T10" fmla="*/ 59 w 75"/>
                <a:gd name="T11" fmla="*/ 7 h 9"/>
                <a:gd name="T12" fmla="*/ 68 w 75"/>
                <a:gd name="T13" fmla="*/ 4 h 9"/>
                <a:gd name="T14" fmla="*/ 74 w 75"/>
                <a:gd name="T15" fmla="*/ 9 h 9"/>
                <a:gd name="T16" fmla="*/ 74 w 75"/>
                <a:gd name="T17" fmla="*/ 7 h 9"/>
                <a:gd name="T18" fmla="*/ 73 w 75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9">
                  <a:moveTo>
                    <a:pt x="0" y="6"/>
                  </a:moveTo>
                  <a:cubicBezTo>
                    <a:pt x="1" y="5"/>
                    <a:pt x="2" y="5"/>
                    <a:pt x="5" y="4"/>
                  </a:cubicBezTo>
                  <a:cubicBezTo>
                    <a:pt x="8" y="3"/>
                    <a:pt x="14" y="0"/>
                    <a:pt x="19" y="1"/>
                  </a:cubicBezTo>
                  <a:cubicBezTo>
                    <a:pt x="24" y="2"/>
                    <a:pt x="30" y="8"/>
                    <a:pt x="35" y="8"/>
                  </a:cubicBezTo>
                  <a:cubicBezTo>
                    <a:pt x="40" y="8"/>
                    <a:pt x="43" y="3"/>
                    <a:pt x="47" y="3"/>
                  </a:cubicBezTo>
                  <a:cubicBezTo>
                    <a:pt x="51" y="3"/>
                    <a:pt x="56" y="7"/>
                    <a:pt x="59" y="7"/>
                  </a:cubicBezTo>
                  <a:cubicBezTo>
                    <a:pt x="62" y="7"/>
                    <a:pt x="66" y="4"/>
                    <a:pt x="68" y="4"/>
                  </a:cubicBezTo>
                  <a:cubicBezTo>
                    <a:pt x="70" y="4"/>
                    <a:pt x="73" y="9"/>
                    <a:pt x="74" y="9"/>
                  </a:cubicBezTo>
                  <a:cubicBezTo>
                    <a:pt x="75" y="9"/>
                    <a:pt x="74" y="7"/>
                    <a:pt x="74" y="7"/>
                  </a:cubicBezTo>
                  <a:cubicBezTo>
                    <a:pt x="74" y="7"/>
                    <a:pt x="73" y="8"/>
                    <a:pt x="73" y="8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" name="Freeform 4825"/>
            <p:cNvSpPr>
              <a:spLocks/>
            </p:cNvSpPr>
            <p:nvPr/>
          </p:nvSpPr>
          <p:spPr bwMode="auto">
            <a:xfrm>
              <a:off x="5734050" y="3176587"/>
              <a:ext cx="723900" cy="495300"/>
            </a:xfrm>
            <a:custGeom>
              <a:avLst/>
              <a:gdLst>
                <a:gd name="T0" fmla="*/ 0 w 76"/>
                <a:gd name="T1" fmla="*/ 5 h 52"/>
                <a:gd name="T2" fmla="*/ 5 w 76"/>
                <a:gd name="T3" fmla="*/ 2 h 52"/>
                <a:gd name="T4" fmla="*/ 21 w 76"/>
                <a:gd name="T5" fmla="*/ 1 h 52"/>
                <a:gd name="T6" fmla="*/ 37 w 76"/>
                <a:gd name="T7" fmla="*/ 9 h 52"/>
                <a:gd name="T8" fmla="*/ 42 w 76"/>
                <a:gd name="T9" fmla="*/ 19 h 52"/>
                <a:gd name="T10" fmla="*/ 54 w 76"/>
                <a:gd name="T11" fmla="*/ 19 h 52"/>
                <a:gd name="T12" fmla="*/ 59 w 76"/>
                <a:gd name="T13" fmla="*/ 28 h 52"/>
                <a:gd name="T14" fmla="*/ 67 w 76"/>
                <a:gd name="T15" fmla="*/ 31 h 52"/>
                <a:gd name="T16" fmla="*/ 76 w 76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52">
                  <a:moveTo>
                    <a:pt x="0" y="5"/>
                  </a:moveTo>
                  <a:cubicBezTo>
                    <a:pt x="1" y="4"/>
                    <a:pt x="2" y="3"/>
                    <a:pt x="5" y="2"/>
                  </a:cubicBezTo>
                  <a:cubicBezTo>
                    <a:pt x="8" y="1"/>
                    <a:pt x="16" y="0"/>
                    <a:pt x="21" y="1"/>
                  </a:cubicBezTo>
                  <a:cubicBezTo>
                    <a:pt x="26" y="2"/>
                    <a:pt x="33" y="6"/>
                    <a:pt x="37" y="9"/>
                  </a:cubicBezTo>
                  <a:cubicBezTo>
                    <a:pt x="41" y="12"/>
                    <a:pt x="39" y="17"/>
                    <a:pt x="42" y="19"/>
                  </a:cubicBezTo>
                  <a:cubicBezTo>
                    <a:pt x="45" y="21"/>
                    <a:pt x="51" y="18"/>
                    <a:pt x="54" y="19"/>
                  </a:cubicBezTo>
                  <a:cubicBezTo>
                    <a:pt x="57" y="20"/>
                    <a:pt x="57" y="26"/>
                    <a:pt x="59" y="28"/>
                  </a:cubicBezTo>
                  <a:cubicBezTo>
                    <a:pt x="61" y="30"/>
                    <a:pt x="64" y="27"/>
                    <a:pt x="67" y="31"/>
                  </a:cubicBezTo>
                  <a:cubicBezTo>
                    <a:pt x="70" y="35"/>
                    <a:pt x="74" y="48"/>
                    <a:pt x="76" y="52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9" name="Знак запрета 278"/>
          <p:cNvSpPr/>
          <p:nvPr/>
        </p:nvSpPr>
        <p:spPr>
          <a:xfrm>
            <a:off x="5078042" y="1303442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54" name="Line 4811"/>
          <p:cNvSpPr>
            <a:spLocks noChangeShapeType="1"/>
          </p:cNvSpPr>
          <p:nvPr/>
        </p:nvSpPr>
        <p:spPr bwMode="auto">
          <a:xfrm>
            <a:off x="5761853" y="1468196"/>
            <a:ext cx="0" cy="4381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5" name="Rectangle 4823"/>
          <p:cNvSpPr>
            <a:spLocks noChangeArrowheads="1"/>
          </p:cNvSpPr>
          <p:nvPr/>
        </p:nvSpPr>
        <p:spPr bwMode="auto">
          <a:xfrm>
            <a:off x="5811818" y="1655683"/>
            <a:ext cx="360001" cy="1428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800" b="0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УС РБ</a:t>
            </a:r>
            <a:endParaRPr lang="ru-RU" sz="8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76" name="Line 4811"/>
          <p:cNvSpPr>
            <a:spLocks noChangeShapeType="1"/>
          </p:cNvSpPr>
          <p:nvPr/>
        </p:nvSpPr>
        <p:spPr bwMode="auto">
          <a:xfrm>
            <a:off x="5694221" y="1472302"/>
            <a:ext cx="0" cy="4381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" name="Line 4822"/>
          <p:cNvSpPr>
            <a:spLocks noChangeShapeType="1"/>
          </p:cNvSpPr>
          <p:nvPr/>
        </p:nvSpPr>
        <p:spPr bwMode="auto">
          <a:xfrm>
            <a:off x="5682384" y="1976866"/>
            <a:ext cx="0" cy="54156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8" name="Rectangle 4823"/>
          <p:cNvSpPr>
            <a:spLocks noChangeArrowheads="1"/>
          </p:cNvSpPr>
          <p:nvPr/>
        </p:nvSpPr>
        <p:spPr bwMode="auto">
          <a:xfrm>
            <a:off x="5758583" y="2065595"/>
            <a:ext cx="358759" cy="11416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be-BY" sz="800" b="0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К ВПС</a:t>
            </a:r>
            <a:endParaRPr lang="ru-RU" sz="8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80" name="Freeform 4824"/>
          <p:cNvSpPr>
            <a:spLocks/>
          </p:cNvSpPr>
          <p:nvPr/>
        </p:nvSpPr>
        <p:spPr bwMode="auto">
          <a:xfrm>
            <a:off x="5691909" y="2284829"/>
            <a:ext cx="612263" cy="71678"/>
          </a:xfrm>
          <a:custGeom>
            <a:avLst/>
            <a:gdLst>
              <a:gd name="T0" fmla="*/ 0 w 75"/>
              <a:gd name="T1" fmla="*/ 6 h 9"/>
              <a:gd name="T2" fmla="*/ 5 w 75"/>
              <a:gd name="T3" fmla="*/ 4 h 9"/>
              <a:gd name="T4" fmla="*/ 19 w 75"/>
              <a:gd name="T5" fmla="*/ 1 h 9"/>
              <a:gd name="T6" fmla="*/ 35 w 75"/>
              <a:gd name="T7" fmla="*/ 8 h 9"/>
              <a:gd name="T8" fmla="*/ 47 w 75"/>
              <a:gd name="T9" fmla="*/ 3 h 9"/>
              <a:gd name="T10" fmla="*/ 59 w 75"/>
              <a:gd name="T11" fmla="*/ 7 h 9"/>
              <a:gd name="T12" fmla="*/ 68 w 75"/>
              <a:gd name="T13" fmla="*/ 4 h 9"/>
              <a:gd name="T14" fmla="*/ 74 w 75"/>
              <a:gd name="T15" fmla="*/ 9 h 9"/>
              <a:gd name="T16" fmla="*/ 74 w 75"/>
              <a:gd name="T17" fmla="*/ 7 h 9"/>
              <a:gd name="T18" fmla="*/ 73 w 75"/>
              <a:gd name="T19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" h="9">
                <a:moveTo>
                  <a:pt x="0" y="6"/>
                </a:moveTo>
                <a:cubicBezTo>
                  <a:pt x="1" y="5"/>
                  <a:pt x="2" y="5"/>
                  <a:pt x="5" y="4"/>
                </a:cubicBezTo>
                <a:cubicBezTo>
                  <a:pt x="8" y="3"/>
                  <a:pt x="14" y="0"/>
                  <a:pt x="19" y="1"/>
                </a:cubicBezTo>
                <a:cubicBezTo>
                  <a:pt x="24" y="2"/>
                  <a:pt x="30" y="8"/>
                  <a:pt x="35" y="8"/>
                </a:cubicBezTo>
                <a:cubicBezTo>
                  <a:pt x="40" y="8"/>
                  <a:pt x="43" y="3"/>
                  <a:pt x="47" y="3"/>
                </a:cubicBezTo>
                <a:cubicBezTo>
                  <a:pt x="51" y="3"/>
                  <a:pt x="56" y="7"/>
                  <a:pt x="59" y="7"/>
                </a:cubicBezTo>
                <a:cubicBezTo>
                  <a:pt x="62" y="7"/>
                  <a:pt x="66" y="4"/>
                  <a:pt x="68" y="4"/>
                </a:cubicBezTo>
                <a:cubicBezTo>
                  <a:pt x="70" y="4"/>
                  <a:pt x="73" y="9"/>
                  <a:pt x="74" y="9"/>
                </a:cubicBezTo>
                <a:cubicBezTo>
                  <a:pt x="75" y="9"/>
                  <a:pt x="74" y="7"/>
                  <a:pt x="74" y="7"/>
                </a:cubicBezTo>
                <a:cubicBezTo>
                  <a:pt x="74" y="7"/>
                  <a:pt x="73" y="8"/>
                  <a:pt x="73" y="8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0" name="Freeform 4825"/>
          <p:cNvSpPr>
            <a:spLocks/>
          </p:cNvSpPr>
          <p:nvPr/>
        </p:nvSpPr>
        <p:spPr bwMode="auto">
          <a:xfrm>
            <a:off x="5691909" y="1932842"/>
            <a:ext cx="620426" cy="414139"/>
          </a:xfrm>
          <a:custGeom>
            <a:avLst/>
            <a:gdLst>
              <a:gd name="T0" fmla="*/ 0 w 76"/>
              <a:gd name="T1" fmla="*/ 5 h 52"/>
              <a:gd name="T2" fmla="*/ 5 w 76"/>
              <a:gd name="T3" fmla="*/ 2 h 52"/>
              <a:gd name="T4" fmla="*/ 21 w 76"/>
              <a:gd name="T5" fmla="*/ 1 h 52"/>
              <a:gd name="T6" fmla="*/ 37 w 76"/>
              <a:gd name="T7" fmla="*/ 9 h 52"/>
              <a:gd name="T8" fmla="*/ 42 w 76"/>
              <a:gd name="T9" fmla="*/ 19 h 52"/>
              <a:gd name="T10" fmla="*/ 54 w 76"/>
              <a:gd name="T11" fmla="*/ 19 h 52"/>
              <a:gd name="T12" fmla="*/ 59 w 76"/>
              <a:gd name="T13" fmla="*/ 28 h 52"/>
              <a:gd name="T14" fmla="*/ 67 w 76"/>
              <a:gd name="T15" fmla="*/ 31 h 52"/>
              <a:gd name="T16" fmla="*/ 76 w 76"/>
              <a:gd name="T17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" h="52">
                <a:moveTo>
                  <a:pt x="0" y="5"/>
                </a:moveTo>
                <a:cubicBezTo>
                  <a:pt x="1" y="4"/>
                  <a:pt x="2" y="3"/>
                  <a:pt x="5" y="2"/>
                </a:cubicBezTo>
                <a:cubicBezTo>
                  <a:pt x="8" y="1"/>
                  <a:pt x="16" y="0"/>
                  <a:pt x="21" y="1"/>
                </a:cubicBezTo>
                <a:cubicBezTo>
                  <a:pt x="26" y="2"/>
                  <a:pt x="33" y="6"/>
                  <a:pt x="37" y="9"/>
                </a:cubicBezTo>
                <a:cubicBezTo>
                  <a:pt x="41" y="12"/>
                  <a:pt x="39" y="17"/>
                  <a:pt x="42" y="19"/>
                </a:cubicBezTo>
                <a:cubicBezTo>
                  <a:pt x="45" y="21"/>
                  <a:pt x="51" y="18"/>
                  <a:pt x="54" y="19"/>
                </a:cubicBezTo>
                <a:cubicBezTo>
                  <a:pt x="57" y="20"/>
                  <a:pt x="57" y="26"/>
                  <a:pt x="59" y="28"/>
                </a:cubicBezTo>
                <a:cubicBezTo>
                  <a:pt x="61" y="30"/>
                  <a:pt x="64" y="27"/>
                  <a:pt x="67" y="31"/>
                </a:cubicBezTo>
                <a:cubicBezTo>
                  <a:pt x="70" y="35"/>
                  <a:pt x="74" y="48"/>
                  <a:pt x="76" y="52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5" name="Знак запрета 334"/>
          <p:cNvSpPr/>
          <p:nvPr/>
        </p:nvSpPr>
        <p:spPr>
          <a:xfrm>
            <a:off x="4875939" y="5361642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46" name="Группа 345"/>
          <p:cNvGrpSpPr/>
          <p:nvPr/>
        </p:nvGrpSpPr>
        <p:grpSpPr>
          <a:xfrm>
            <a:off x="5685938" y="2335141"/>
            <a:ext cx="618234" cy="548609"/>
            <a:chOff x="0" y="0"/>
            <a:chExt cx="726098" cy="688731"/>
          </a:xfrm>
        </p:grpSpPr>
        <p:sp>
          <p:nvSpPr>
            <p:cNvPr id="348" name="Line 4822"/>
            <p:cNvSpPr>
              <a:spLocks noChangeShapeType="1"/>
            </p:cNvSpPr>
            <p:nvPr/>
          </p:nvSpPr>
          <p:spPr bwMode="auto">
            <a:xfrm>
              <a:off x="0" y="41031"/>
              <a:ext cx="0" cy="6477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" name="Rectangle 4823"/>
            <p:cNvSpPr>
              <a:spLocks noChangeArrowheads="1"/>
            </p:cNvSpPr>
            <p:nvPr/>
          </p:nvSpPr>
          <p:spPr bwMode="auto">
            <a:xfrm>
              <a:off x="96706" y="245072"/>
              <a:ext cx="450120" cy="142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К СПА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  <p:sp>
          <p:nvSpPr>
            <p:cNvPr id="350" name="Freeform 4824"/>
            <p:cNvSpPr>
              <a:spLocks/>
            </p:cNvSpPr>
            <p:nvPr/>
          </p:nvSpPr>
          <p:spPr bwMode="auto">
            <a:xfrm>
              <a:off x="9525" y="441081"/>
              <a:ext cx="714375" cy="85725"/>
            </a:xfrm>
            <a:custGeom>
              <a:avLst/>
              <a:gdLst>
                <a:gd name="T0" fmla="*/ 0 w 75"/>
                <a:gd name="T1" fmla="*/ 6 h 9"/>
                <a:gd name="T2" fmla="*/ 5 w 75"/>
                <a:gd name="T3" fmla="*/ 4 h 9"/>
                <a:gd name="T4" fmla="*/ 19 w 75"/>
                <a:gd name="T5" fmla="*/ 1 h 9"/>
                <a:gd name="T6" fmla="*/ 35 w 75"/>
                <a:gd name="T7" fmla="*/ 8 h 9"/>
                <a:gd name="T8" fmla="*/ 47 w 75"/>
                <a:gd name="T9" fmla="*/ 3 h 9"/>
                <a:gd name="T10" fmla="*/ 59 w 75"/>
                <a:gd name="T11" fmla="*/ 7 h 9"/>
                <a:gd name="T12" fmla="*/ 68 w 75"/>
                <a:gd name="T13" fmla="*/ 4 h 9"/>
                <a:gd name="T14" fmla="*/ 74 w 75"/>
                <a:gd name="T15" fmla="*/ 9 h 9"/>
                <a:gd name="T16" fmla="*/ 74 w 75"/>
                <a:gd name="T17" fmla="*/ 7 h 9"/>
                <a:gd name="T18" fmla="*/ 73 w 75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9">
                  <a:moveTo>
                    <a:pt x="0" y="6"/>
                  </a:moveTo>
                  <a:cubicBezTo>
                    <a:pt x="1" y="5"/>
                    <a:pt x="2" y="5"/>
                    <a:pt x="5" y="4"/>
                  </a:cubicBezTo>
                  <a:cubicBezTo>
                    <a:pt x="8" y="3"/>
                    <a:pt x="14" y="0"/>
                    <a:pt x="19" y="1"/>
                  </a:cubicBezTo>
                  <a:cubicBezTo>
                    <a:pt x="24" y="2"/>
                    <a:pt x="30" y="8"/>
                    <a:pt x="35" y="8"/>
                  </a:cubicBezTo>
                  <a:cubicBezTo>
                    <a:pt x="40" y="8"/>
                    <a:pt x="43" y="3"/>
                    <a:pt x="47" y="3"/>
                  </a:cubicBezTo>
                  <a:cubicBezTo>
                    <a:pt x="51" y="3"/>
                    <a:pt x="56" y="7"/>
                    <a:pt x="59" y="7"/>
                  </a:cubicBezTo>
                  <a:cubicBezTo>
                    <a:pt x="62" y="7"/>
                    <a:pt x="66" y="4"/>
                    <a:pt x="68" y="4"/>
                  </a:cubicBezTo>
                  <a:cubicBezTo>
                    <a:pt x="70" y="4"/>
                    <a:pt x="73" y="9"/>
                    <a:pt x="74" y="9"/>
                  </a:cubicBezTo>
                  <a:cubicBezTo>
                    <a:pt x="75" y="9"/>
                    <a:pt x="74" y="7"/>
                    <a:pt x="74" y="7"/>
                  </a:cubicBezTo>
                  <a:cubicBezTo>
                    <a:pt x="74" y="7"/>
                    <a:pt x="73" y="8"/>
                    <a:pt x="73" y="8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2" name="Freeform 4825"/>
            <p:cNvSpPr>
              <a:spLocks/>
            </p:cNvSpPr>
            <p:nvPr/>
          </p:nvSpPr>
          <p:spPr bwMode="auto">
            <a:xfrm>
              <a:off x="2197" y="0"/>
              <a:ext cx="723901" cy="495300"/>
            </a:xfrm>
            <a:custGeom>
              <a:avLst/>
              <a:gdLst>
                <a:gd name="T0" fmla="*/ 0 w 76"/>
                <a:gd name="T1" fmla="*/ 5 h 52"/>
                <a:gd name="T2" fmla="*/ 5 w 76"/>
                <a:gd name="T3" fmla="*/ 2 h 52"/>
                <a:gd name="T4" fmla="*/ 21 w 76"/>
                <a:gd name="T5" fmla="*/ 1 h 52"/>
                <a:gd name="T6" fmla="*/ 37 w 76"/>
                <a:gd name="T7" fmla="*/ 9 h 52"/>
                <a:gd name="T8" fmla="*/ 42 w 76"/>
                <a:gd name="T9" fmla="*/ 19 h 52"/>
                <a:gd name="T10" fmla="*/ 54 w 76"/>
                <a:gd name="T11" fmla="*/ 19 h 52"/>
                <a:gd name="T12" fmla="*/ 59 w 76"/>
                <a:gd name="T13" fmla="*/ 28 h 52"/>
                <a:gd name="T14" fmla="*/ 67 w 76"/>
                <a:gd name="T15" fmla="*/ 31 h 52"/>
                <a:gd name="T16" fmla="*/ 76 w 76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52">
                  <a:moveTo>
                    <a:pt x="0" y="5"/>
                  </a:moveTo>
                  <a:cubicBezTo>
                    <a:pt x="1" y="4"/>
                    <a:pt x="2" y="3"/>
                    <a:pt x="5" y="2"/>
                  </a:cubicBezTo>
                  <a:cubicBezTo>
                    <a:pt x="8" y="1"/>
                    <a:pt x="16" y="0"/>
                    <a:pt x="21" y="1"/>
                  </a:cubicBezTo>
                  <a:cubicBezTo>
                    <a:pt x="26" y="2"/>
                    <a:pt x="33" y="6"/>
                    <a:pt x="37" y="9"/>
                  </a:cubicBezTo>
                  <a:cubicBezTo>
                    <a:pt x="41" y="12"/>
                    <a:pt x="39" y="17"/>
                    <a:pt x="42" y="19"/>
                  </a:cubicBezTo>
                  <a:cubicBezTo>
                    <a:pt x="45" y="21"/>
                    <a:pt x="51" y="18"/>
                    <a:pt x="54" y="19"/>
                  </a:cubicBezTo>
                  <a:cubicBezTo>
                    <a:pt x="57" y="20"/>
                    <a:pt x="57" y="26"/>
                    <a:pt x="59" y="28"/>
                  </a:cubicBezTo>
                  <a:cubicBezTo>
                    <a:pt x="61" y="30"/>
                    <a:pt x="64" y="27"/>
                    <a:pt x="67" y="31"/>
                  </a:cubicBezTo>
                  <a:cubicBezTo>
                    <a:pt x="70" y="35"/>
                    <a:pt x="74" y="48"/>
                    <a:pt x="76" y="52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1" name="Group 16442"/>
          <p:cNvGrpSpPr>
            <a:grpSpLocks/>
          </p:cNvGrpSpPr>
          <p:nvPr/>
        </p:nvGrpSpPr>
        <p:grpSpPr bwMode="auto">
          <a:xfrm>
            <a:off x="2792095" y="3645477"/>
            <a:ext cx="443703" cy="310912"/>
            <a:chOff x="0" y="3"/>
            <a:chExt cx="66" cy="58"/>
          </a:xfrm>
        </p:grpSpPr>
        <p:sp>
          <p:nvSpPr>
            <p:cNvPr id="213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4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8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9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116 БАБ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30" name="Group 16442"/>
          <p:cNvGrpSpPr>
            <a:grpSpLocks/>
          </p:cNvGrpSpPr>
          <p:nvPr/>
        </p:nvGrpSpPr>
        <p:grpSpPr bwMode="auto">
          <a:xfrm>
            <a:off x="3626345" y="2820501"/>
            <a:ext cx="443703" cy="310912"/>
            <a:chOff x="0" y="3"/>
            <a:chExt cx="66" cy="58"/>
          </a:xfrm>
        </p:grpSpPr>
        <p:sp>
          <p:nvSpPr>
            <p:cNvPr id="231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2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3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4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206 ШАБ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302" name="Group 16442"/>
          <p:cNvGrpSpPr>
            <a:grpSpLocks/>
          </p:cNvGrpSpPr>
          <p:nvPr/>
        </p:nvGrpSpPr>
        <p:grpSpPr bwMode="auto">
          <a:xfrm>
            <a:off x="4270742" y="3931459"/>
            <a:ext cx="443703" cy="310912"/>
            <a:chOff x="0" y="3"/>
            <a:chExt cx="66" cy="58"/>
          </a:xfrm>
        </p:grpSpPr>
        <p:sp>
          <p:nvSpPr>
            <p:cNvPr id="307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61 ЗАБ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315" name="Group 16442"/>
          <p:cNvGrpSpPr>
            <a:grpSpLocks/>
          </p:cNvGrpSpPr>
          <p:nvPr/>
        </p:nvGrpSpPr>
        <p:grpSpPr bwMode="auto">
          <a:xfrm>
            <a:off x="2675916" y="4538719"/>
            <a:ext cx="443703" cy="310912"/>
            <a:chOff x="0" y="3"/>
            <a:chExt cx="66" cy="58"/>
          </a:xfrm>
        </p:grpSpPr>
        <p:sp>
          <p:nvSpPr>
            <p:cNvPr id="316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181 БВБ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255" name="Text Box 17036"/>
          <p:cNvSpPr txBox="1">
            <a:spLocks noChangeArrowheads="1"/>
          </p:cNvSpPr>
          <p:nvPr/>
        </p:nvSpPr>
        <p:spPr bwMode="auto">
          <a:xfrm>
            <a:off x="5908537" y="2923463"/>
            <a:ext cx="516629" cy="11260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248 авэ АП</a:t>
            </a:r>
            <a:endParaRPr lang="ru-RU" sz="60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grpSp>
        <p:nvGrpSpPr>
          <p:cNvPr id="360" name="Группа 359"/>
          <p:cNvGrpSpPr/>
          <p:nvPr/>
        </p:nvGrpSpPr>
        <p:grpSpPr>
          <a:xfrm>
            <a:off x="4920786" y="5062635"/>
            <a:ext cx="412102" cy="291089"/>
            <a:chOff x="4920786" y="5062635"/>
            <a:chExt cx="412102" cy="291089"/>
          </a:xfrm>
        </p:grpSpPr>
        <p:grpSp>
          <p:nvGrpSpPr>
            <p:cNvPr id="361" name="Group 16165"/>
            <p:cNvGrpSpPr>
              <a:grpSpLocks/>
            </p:cNvGrpSpPr>
            <p:nvPr/>
          </p:nvGrpSpPr>
          <p:grpSpPr bwMode="auto">
            <a:xfrm>
              <a:off x="4920786" y="5062635"/>
              <a:ext cx="412102" cy="291089"/>
              <a:chOff x="82" y="0"/>
              <a:chExt cx="73" cy="63"/>
            </a:xfrm>
          </p:grpSpPr>
          <p:sp>
            <p:nvSpPr>
              <p:cNvPr id="363" name="Line 4887"/>
              <p:cNvSpPr>
                <a:spLocks noChangeShapeType="1"/>
              </p:cNvSpPr>
              <p:nvPr/>
            </p:nvSpPr>
            <p:spPr bwMode="auto">
              <a:xfrm>
                <a:off x="82" y="0"/>
                <a:ext cx="0" cy="6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64" name="Group 16164"/>
              <p:cNvGrpSpPr>
                <a:grpSpLocks/>
              </p:cNvGrpSpPr>
              <p:nvPr/>
            </p:nvGrpSpPr>
            <p:grpSpPr bwMode="auto">
              <a:xfrm>
                <a:off x="82" y="0"/>
                <a:ext cx="73" cy="24"/>
                <a:chOff x="82" y="0"/>
                <a:chExt cx="73" cy="24"/>
              </a:xfrm>
            </p:grpSpPr>
            <p:sp>
              <p:nvSpPr>
                <p:cNvPr id="365" name="Line 4888"/>
                <p:cNvSpPr>
                  <a:spLocks noChangeShapeType="1"/>
                </p:cNvSpPr>
                <p:nvPr/>
              </p:nvSpPr>
              <p:spPr bwMode="auto">
                <a:xfrm>
                  <a:off x="82" y="0"/>
                  <a:ext cx="6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6" name="Line 4889"/>
                <p:cNvSpPr>
                  <a:spLocks noChangeShapeType="1"/>
                </p:cNvSpPr>
                <p:nvPr/>
              </p:nvSpPr>
              <p:spPr bwMode="auto">
                <a:xfrm flipV="1">
                  <a:off x="83" y="24"/>
                  <a:ext cx="59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7" name="Line 4890"/>
                <p:cNvSpPr>
                  <a:spLocks noChangeShapeType="1"/>
                </p:cNvSpPr>
                <p:nvPr/>
              </p:nvSpPr>
              <p:spPr bwMode="auto">
                <a:xfrm flipH="1">
                  <a:off x="134" y="0"/>
                  <a:ext cx="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8" name="Line 4891"/>
                <p:cNvSpPr>
                  <a:spLocks noChangeShapeType="1"/>
                </p:cNvSpPr>
                <p:nvPr/>
              </p:nvSpPr>
              <p:spPr bwMode="auto">
                <a:xfrm>
                  <a:off x="134" y="11"/>
                  <a:ext cx="8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9" name="Rectangle 4892"/>
                <p:cNvSpPr>
                  <a:spLocks noChangeArrowheads="1"/>
                </p:cNvSpPr>
                <p:nvPr/>
              </p:nvSpPr>
              <p:spPr bwMode="auto">
                <a:xfrm>
                  <a:off x="83" y="4"/>
                  <a:ext cx="52" cy="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square" lIns="27432" tIns="22860" rIns="27432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rtl="0">
                    <a:defRPr sz="1000"/>
                  </a:pPr>
                  <a:r>
                    <a:rPr lang="ru-RU" sz="500" b="0" i="0" u="none" strike="noStrike" baseline="0" dirty="0" smtClean="0">
                      <a:solidFill>
                        <a:srgbClr val="000000"/>
                      </a:solidFill>
                      <a:latin typeface="Arial Cyr"/>
                      <a:cs typeface="Arial Cyr"/>
                    </a:rPr>
                    <a:t>1169</a:t>
                  </a:r>
                  <a:r>
                    <a:rPr lang="ru-RU" sz="500" b="0" i="0" u="none" strike="noStrike" dirty="0" smtClean="0">
                      <a:solidFill>
                        <a:srgbClr val="000000"/>
                      </a:solidFill>
                      <a:latin typeface="Arial Cyr"/>
                      <a:cs typeface="Arial Cyr"/>
                    </a:rPr>
                    <a:t> БЗ</a:t>
                  </a:r>
                  <a:endParaRPr lang="ru-RU" sz="500" b="0" i="0" u="none" strike="noStrike" baseline="0" dirty="0">
                    <a:solidFill>
                      <a:srgbClr val="000000"/>
                    </a:solidFill>
                    <a:latin typeface="Arial Cyr"/>
                    <a:cs typeface="Arial Cyr"/>
                  </a:endParaRPr>
                </a:p>
              </p:txBody>
            </p:sp>
            <p:sp>
              <p:nvSpPr>
                <p:cNvPr id="370" name="Rectangle 4893"/>
                <p:cNvSpPr>
                  <a:spLocks noChangeArrowheads="1"/>
                </p:cNvSpPr>
                <p:nvPr/>
              </p:nvSpPr>
              <p:spPr bwMode="auto">
                <a:xfrm>
                  <a:off x="137" y="2"/>
                  <a:ext cx="18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xmlns:mc="http://schemas.openxmlformats.org/markup-compatibility/2006" val="FFFFFF" mc:Ignorable="a14" a14:legacySpreadsheetColorIndex="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xmlns:mc="http://schemas.openxmlformats.org/markup-compatibility/2006" val="FFFFFF" mc:Ignorable="a14" a14:legacySpreadsheetColorIndex="9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27432" tIns="22860" rIns="0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ru-RU" sz="800" b="0" i="0" u="none" strike="noStrike" baseline="0" dirty="0">
                    <a:solidFill>
                      <a:srgbClr val="000000"/>
                    </a:solidFill>
                    <a:latin typeface="Arial Cyr"/>
                    <a:cs typeface="Arial Cyr"/>
                  </a:endParaRPr>
                </a:p>
              </p:txBody>
            </p:sp>
            <p:sp>
              <p:nvSpPr>
                <p:cNvPr id="371" name="Line 4895"/>
                <p:cNvSpPr>
                  <a:spLocks noChangeShapeType="1"/>
                </p:cNvSpPr>
                <p:nvPr/>
              </p:nvSpPr>
              <p:spPr bwMode="auto">
                <a:xfrm>
                  <a:off x="144" y="0"/>
                  <a:ext cx="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62" name="Line 4895"/>
            <p:cNvSpPr>
              <a:spLocks noChangeShapeType="1"/>
            </p:cNvSpPr>
            <p:nvPr/>
          </p:nvSpPr>
          <p:spPr bwMode="auto">
            <a:xfrm flipH="1">
              <a:off x="5265934" y="5113460"/>
              <a:ext cx="50017" cy="554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2" name="Группа 371"/>
          <p:cNvGrpSpPr/>
          <p:nvPr/>
        </p:nvGrpSpPr>
        <p:grpSpPr>
          <a:xfrm>
            <a:off x="4270128" y="4136100"/>
            <a:ext cx="412102" cy="110891"/>
            <a:chOff x="4920786" y="5062635"/>
            <a:chExt cx="412102" cy="110891"/>
          </a:xfrm>
        </p:grpSpPr>
        <p:grpSp>
          <p:nvGrpSpPr>
            <p:cNvPr id="373" name="Group 16164"/>
            <p:cNvGrpSpPr>
              <a:grpSpLocks/>
            </p:cNvGrpSpPr>
            <p:nvPr/>
          </p:nvGrpSpPr>
          <p:grpSpPr bwMode="auto">
            <a:xfrm>
              <a:off x="4920786" y="5062635"/>
              <a:ext cx="412102" cy="110891"/>
              <a:chOff x="82" y="0"/>
              <a:chExt cx="73" cy="24"/>
            </a:xfrm>
          </p:grpSpPr>
          <p:sp>
            <p:nvSpPr>
              <p:cNvPr id="375" name="Line 4888"/>
              <p:cNvSpPr>
                <a:spLocks noChangeShapeType="1"/>
              </p:cNvSpPr>
              <p:nvPr/>
            </p:nvSpPr>
            <p:spPr bwMode="auto">
              <a:xfrm>
                <a:off x="82" y="0"/>
                <a:ext cx="6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6" name="Line 4889"/>
              <p:cNvSpPr>
                <a:spLocks noChangeShapeType="1"/>
              </p:cNvSpPr>
              <p:nvPr/>
            </p:nvSpPr>
            <p:spPr bwMode="auto">
              <a:xfrm flipV="1">
                <a:off x="83" y="24"/>
                <a:ext cx="59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7" name="Line 4890"/>
              <p:cNvSpPr>
                <a:spLocks noChangeShapeType="1"/>
              </p:cNvSpPr>
              <p:nvPr/>
            </p:nvSpPr>
            <p:spPr bwMode="auto">
              <a:xfrm flipH="1">
                <a:off x="134" y="0"/>
                <a:ext cx="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" name="Line 4891"/>
              <p:cNvSpPr>
                <a:spLocks noChangeShapeType="1"/>
              </p:cNvSpPr>
              <p:nvPr/>
            </p:nvSpPr>
            <p:spPr bwMode="auto">
              <a:xfrm>
                <a:off x="134" y="11"/>
                <a:ext cx="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" name="Rectangle 4892"/>
              <p:cNvSpPr>
                <a:spLocks noChangeArrowheads="1"/>
              </p:cNvSpPr>
              <p:nvPr/>
            </p:nvSpPr>
            <p:spPr bwMode="auto">
              <a:xfrm>
                <a:off x="83" y="4"/>
                <a:ext cx="52" cy="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27432" tIns="22860" rIns="27432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>
                  <a:defRPr sz="1000"/>
                </a:pPr>
                <a:r>
                  <a:rPr lang="ru-RU" sz="500" b="0" i="0" u="none" strike="noStrike" baseline="0" dirty="0" smtClean="0">
                    <a:solidFill>
                      <a:srgbClr val="000000"/>
                    </a:solidFill>
                    <a:latin typeface="Arial Cyr"/>
                    <a:cs typeface="Arial Cyr"/>
                  </a:rPr>
                  <a:t>558</a:t>
                </a:r>
                <a:r>
                  <a:rPr lang="ru-RU" sz="500" b="0" i="0" u="none" strike="noStrike" dirty="0" smtClean="0">
                    <a:solidFill>
                      <a:srgbClr val="000000"/>
                    </a:solidFill>
                    <a:latin typeface="Arial Cyr"/>
                    <a:cs typeface="Arial Cyr"/>
                  </a:rPr>
                  <a:t> БЗ</a:t>
                </a:r>
                <a:endParaRPr lang="ru-RU" sz="500" b="0" i="0" u="none" strike="noStrike" baseline="0" dirty="0">
                  <a:solidFill>
                    <a:srgbClr val="000000"/>
                  </a:solidFill>
                  <a:latin typeface="Arial Cyr"/>
                  <a:cs typeface="Arial Cyr"/>
                </a:endParaRPr>
              </a:p>
            </p:txBody>
          </p:sp>
          <p:sp>
            <p:nvSpPr>
              <p:cNvPr id="380" name="Rectangle 4893"/>
              <p:cNvSpPr>
                <a:spLocks noChangeArrowheads="1"/>
              </p:cNvSpPr>
              <p:nvPr/>
            </p:nvSpPr>
            <p:spPr bwMode="auto">
              <a:xfrm>
                <a:off x="137" y="2"/>
                <a:ext cx="1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xmlns:mc="http://schemas.openxmlformats.org/markup-compatibility/2006" val="FFFFFF" mc:Ignorable="a14" a14:legacySpreadsheetColorIndex="9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xmlns:mc="http://schemas.openxmlformats.org/markup-compatibility/2006" val="FFFFFF" mc:Ignorable="a14" a14:legacySpreadsheetColorIndex="9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432" tIns="22860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ru-RU" sz="800" b="0" i="0" u="none" strike="noStrike" baseline="0" dirty="0">
                  <a:solidFill>
                    <a:srgbClr val="000000"/>
                  </a:solidFill>
                  <a:latin typeface="Arial Cyr"/>
                  <a:cs typeface="Arial Cyr"/>
                </a:endParaRPr>
              </a:p>
            </p:txBody>
          </p:sp>
          <p:sp>
            <p:nvSpPr>
              <p:cNvPr id="381" name="Line 4895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4" name="Line 4895"/>
            <p:cNvSpPr>
              <a:spLocks noChangeShapeType="1"/>
            </p:cNvSpPr>
            <p:nvPr/>
          </p:nvSpPr>
          <p:spPr bwMode="auto">
            <a:xfrm flipH="1">
              <a:off x="5265934" y="5113460"/>
              <a:ext cx="50017" cy="554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2" name="TextBox 381"/>
          <p:cNvSpPr txBox="1"/>
          <p:nvPr/>
        </p:nvSpPr>
        <p:spPr>
          <a:xfrm>
            <a:off x="2535355" y="5827437"/>
            <a:ext cx="22406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300" b="1" dirty="0" smtClean="0"/>
              <a:t>2000</a:t>
            </a:r>
            <a:endParaRPr lang="ru-RU" sz="2300" b="1" dirty="0"/>
          </a:p>
        </p:txBody>
      </p:sp>
      <p:grpSp>
        <p:nvGrpSpPr>
          <p:cNvPr id="176" name="Group 16442"/>
          <p:cNvGrpSpPr>
            <a:grpSpLocks/>
          </p:cNvGrpSpPr>
          <p:nvPr/>
        </p:nvGrpSpPr>
        <p:grpSpPr bwMode="auto">
          <a:xfrm>
            <a:off x="6559486" y="428068"/>
            <a:ext cx="443703" cy="225143"/>
            <a:chOff x="0" y="3"/>
            <a:chExt cx="66" cy="42"/>
          </a:xfrm>
        </p:grpSpPr>
        <p:sp>
          <p:nvSpPr>
            <p:cNvPr id="177" name="Line 4843"/>
            <p:cNvSpPr>
              <a:spLocks noChangeShapeType="1"/>
            </p:cNvSpPr>
            <p:nvPr/>
          </p:nvSpPr>
          <p:spPr bwMode="auto">
            <a:xfrm flipH="1">
              <a:off x="0" y="3"/>
              <a:ext cx="0" cy="4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276 БВБ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82" name="Group 16442"/>
          <p:cNvGrpSpPr>
            <a:grpSpLocks/>
          </p:cNvGrpSpPr>
          <p:nvPr/>
        </p:nvGrpSpPr>
        <p:grpSpPr bwMode="auto">
          <a:xfrm>
            <a:off x="2630859" y="5047599"/>
            <a:ext cx="443703" cy="310912"/>
            <a:chOff x="0" y="3"/>
            <a:chExt cx="66" cy="58"/>
          </a:xfrm>
        </p:grpSpPr>
        <p:sp>
          <p:nvSpPr>
            <p:cNvPr id="183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Rectangle 4847"/>
            <p:cNvSpPr>
              <a:spLocks noChangeArrowheads="1"/>
            </p:cNvSpPr>
            <p:nvPr/>
          </p:nvSpPr>
          <p:spPr bwMode="auto">
            <a:xfrm>
              <a:off x="2" y="4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65 ТБВБ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92" name="Group 16442"/>
          <p:cNvGrpSpPr>
            <a:grpSpLocks/>
          </p:cNvGrpSpPr>
          <p:nvPr/>
        </p:nvGrpSpPr>
        <p:grpSpPr bwMode="auto">
          <a:xfrm>
            <a:off x="3186952" y="4698260"/>
            <a:ext cx="443703" cy="310912"/>
            <a:chOff x="0" y="3"/>
            <a:chExt cx="66" cy="58"/>
          </a:xfrm>
        </p:grpSpPr>
        <p:sp>
          <p:nvSpPr>
            <p:cNvPr id="193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9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0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2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927 ЗАБ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18" name="Group 16442"/>
          <p:cNvGrpSpPr>
            <a:grpSpLocks/>
          </p:cNvGrpSpPr>
          <p:nvPr/>
        </p:nvGrpSpPr>
        <p:grpSpPr bwMode="auto">
          <a:xfrm>
            <a:off x="5443028" y="3114979"/>
            <a:ext cx="443703" cy="219783"/>
            <a:chOff x="0" y="3"/>
            <a:chExt cx="66" cy="41"/>
          </a:xfrm>
        </p:grpSpPr>
        <p:sp>
          <p:nvSpPr>
            <p:cNvPr id="119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4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50 ТАБ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124" name="Text Box 17036"/>
          <p:cNvSpPr txBox="1">
            <a:spLocks noChangeArrowheads="1"/>
          </p:cNvSpPr>
          <p:nvPr/>
        </p:nvSpPr>
        <p:spPr bwMode="auto">
          <a:xfrm>
            <a:off x="6811402" y="4039604"/>
            <a:ext cx="383574" cy="11497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13 авэ бк</a:t>
            </a:r>
            <a:endParaRPr lang="ru-RU" sz="6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5" name="Text Box 17036"/>
          <p:cNvSpPr txBox="1">
            <a:spLocks noChangeArrowheads="1"/>
          </p:cNvSpPr>
          <p:nvPr/>
        </p:nvSpPr>
        <p:spPr bwMode="auto">
          <a:xfrm>
            <a:off x="5193398" y="1313544"/>
            <a:ext cx="474737" cy="117089"/>
          </a:xfrm>
          <a:prstGeom prst="rect">
            <a:avLst/>
          </a:prstGeom>
          <a:solidFill>
            <a:schemeClr val="accent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be-BY" sz="800" dirty="0" smtClean="0">
                <a:solidFill>
                  <a:srgbClr val="000000"/>
                </a:solidFill>
                <a:latin typeface="Arial Cyr"/>
                <a:cs typeface="Arial Cyr"/>
              </a:rPr>
              <a:t>1 авэ ПВ </a:t>
            </a:r>
            <a:endParaRPr lang="ru-RU" sz="8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58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373" y="-459313"/>
            <a:ext cx="9547654" cy="7317313"/>
          </a:xfrm>
          <a:prstGeom prst="rect">
            <a:avLst/>
          </a:prstGeom>
        </p:spPr>
      </p:pic>
      <p:sp>
        <p:nvSpPr>
          <p:cNvPr id="5" name="Знак запрета 4"/>
          <p:cNvSpPr/>
          <p:nvPr/>
        </p:nvSpPr>
        <p:spPr>
          <a:xfrm>
            <a:off x="3591696" y="314685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Знак запрета 7"/>
          <p:cNvSpPr/>
          <p:nvPr/>
        </p:nvSpPr>
        <p:spPr>
          <a:xfrm>
            <a:off x="9408296" y="3208635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Знак запрета 8"/>
          <p:cNvSpPr/>
          <p:nvPr/>
        </p:nvSpPr>
        <p:spPr>
          <a:xfrm>
            <a:off x="4199672" y="423795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нак запрета 9"/>
          <p:cNvSpPr/>
          <p:nvPr/>
        </p:nvSpPr>
        <p:spPr>
          <a:xfrm>
            <a:off x="3124199" y="4949305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Знак запрета 10"/>
          <p:cNvSpPr/>
          <p:nvPr/>
        </p:nvSpPr>
        <p:spPr>
          <a:xfrm>
            <a:off x="2639196" y="482960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Знак запрета 11"/>
          <p:cNvSpPr/>
          <p:nvPr/>
        </p:nvSpPr>
        <p:spPr>
          <a:xfrm>
            <a:off x="3058296" y="350996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Знак запрета 12"/>
          <p:cNvSpPr/>
          <p:nvPr/>
        </p:nvSpPr>
        <p:spPr>
          <a:xfrm>
            <a:off x="5838393" y="308507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Знак запрета 13"/>
          <p:cNvSpPr/>
          <p:nvPr/>
        </p:nvSpPr>
        <p:spPr>
          <a:xfrm>
            <a:off x="5630046" y="3291351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Знак запрета 14"/>
          <p:cNvSpPr/>
          <p:nvPr/>
        </p:nvSpPr>
        <p:spPr>
          <a:xfrm>
            <a:off x="8093846" y="3587702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Знак запрета 15"/>
          <p:cNvSpPr/>
          <p:nvPr/>
        </p:nvSpPr>
        <p:spPr>
          <a:xfrm>
            <a:off x="2573292" y="5348336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Знак запрета 16"/>
          <p:cNvSpPr/>
          <p:nvPr/>
        </p:nvSpPr>
        <p:spPr>
          <a:xfrm>
            <a:off x="7962039" y="1060582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Знак запрета 17"/>
          <p:cNvSpPr/>
          <p:nvPr/>
        </p:nvSpPr>
        <p:spPr>
          <a:xfrm>
            <a:off x="8995546" y="511355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Знак запрета 18"/>
          <p:cNvSpPr/>
          <p:nvPr/>
        </p:nvSpPr>
        <p:spPr>
          <a:xfrm>
            <a:off x="5007746" y="141330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Знак запрета 19"/>
          <p:cNvSpPr/>
          <p:nvPr/>
        </p:nvSpPr>
        <p:spPr>
          <a:xfrm>
            <a:off x="2779756" y="3917269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Знак запрета 20"/>
          <p:cNvSpPr/>
          <p:nvPr/>
        </p:nvSpPr>
        <p:spPr>
          <a:xfrm>
            <a:off x="7134996" y="4186501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Знак запрета 21"/>
          <p:cNvSpPr/>
          <p:nvPr/>
        </p:nvSpPr>
        <p:spPr>
          <a:xfrm>
            <a:off x="8225653" y="219736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Знак запрета 22"/>
          <p:cNvSpPr/>
          <p:nvPr/>
        </p:nvSpPr>
        <p:spPr>
          <a:xfrm>
            <a:off x="5695949" y="68940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Знак запрета 23"/>
          <p:cNvSpPr/>
          <p:nvPr/>
        </p:nvSpPr>
        <p:spPr>
          <a:xfrm>
            <a:off x="7200899" y="546684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Знак запрета 25"/>
          <p:cNvSpPr/>
          <p:nvPr/>
        </p:nvSpPr>
        <p:spPr>
          <a:xfrm>
            <a:off x="2220876" y="3386401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7" name="Знак запрета 26"/>
          <p:cNvSpPr/>
          <p:nvPr/>
        </p:nvSpPr>
        <p:spPr>
          <a:xfrm>
            <a:off x="7003189" y="4189741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1" name="Знак запрета 60"/>
          <p:cNvSpPr/>
          <p:nvPr/>
        </p:nvSpPr>
        <p:spPr>
          <a:xfrm>
            <a:off x="6546555" y="640762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2" name="Знак запрета 61"/>
          <p:cNvSpPr/>
          <p:nvPr/>
        </p:nvSpPr>
        <p:spPr>
          <a:xfrm>
            <a:off x="6775155" y="1826959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grpSp>
        <p:nvGrpSpPr>
          <p:cNvPr id="263" name="Группа 262"/>
          <p:cNvGrpSpPr/>
          <p:nvPr/>
        </p:nvGrpSpPr>
        <p:grpSpPr>
          <a:xfrm>
            <a:off x="5682255" y="1449146"/>
            <a:ext cx="733425" cy="666750"/>
            <a:chOff x="5724525" y="3176587"/>
            <a:chExt cx="733425" cy="666750"/>
          </a:xfrm>
        </p:grpSpPr>
        <p:sp>
          <p:nvSpPr>
            <p:cNvPr id="264" name="Line 4822"/>
            <p:cNvSpPr>
              <a:spLocks noChangeShapeType="1"/>
            </p:cNvSpPr>
            <p:nvPr/>
          </p:nvSpPr>
          <p:spPr bwMode="auto">
            <a:xfrm>
              <a:off x="5724525" y="3195637"/>
              <a:ext cx="0" cy="6477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" name="Freeform 4824"/>
            <p:cNvSpPr>
              <a:spLocks/>
            </p:cNvSpPr>
            <p:nvPr/>
          </p:nvSpPr>
          <p:spPr bwMode="auto">
            <a:xfrm>
              <a:off x="5734050" y="3595687"/>
              <a:ext cx="714375" cy="85725"/>
            </a:xfrm>
            <a:custGeom>
              <a:avLst/>
              <a:gdLst>
                <a:gd name="T0" fmla="*/ 0 w 75"/>
                <a:gd name="T1" fmla="*/ 6 h 9"/>
                <a:gd name="T2" fmla="*/ 5 w 75"/>
                <a:gd name="T3" fmla="*/ 4 h 9"/>
                <a:gd name="T4" fmla="*/ 19 w 75"/>
                <a:gd name="T5" fmla="*/ 1 h 9"/>
                <a:gd name="T6" fmla="*/ 35 w 75"/>
                <a:gd name="T7" fmla="*/ 8 h 9"/>
                <a:gd name="T8" fmla="*/ 47 w 75"/>
                <a:gd name="T9" fmla="*/ 3 h 9"/>
                <a:gd name="T10" fmla="*/ 59 w 75"/>
                <a:gd name="T11" fmla="*/ 7 h 9"/>
                <a:gd name="T12" fmla="*/ 68 w 75"/>
                <a:gd name="T13" fmla="*/ 4 h 9"/>
                <a:gd name="T14" fmla="*/ 74 w 75"/>
                <a:gd name="T15" fmla="*/ 9 h 9"/>
                <a:gd name="T16" fmla="*/ 74 w 75"/>
                <a:gd name="T17" fmla="*/ 7 h 9"/>
                <a:gd name="T18" fmla="*/ 73 w 75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9">
                  <a:moveTo>
                    <a:pt x="0" y="6"/>
                  </a:moveTo>
                  <a:cubicBezTo>
                    <a:pt x="1" y="5"/>
                    <a:pt x="2" y="5"/>
                    <a:pt x="5" y="4"/>
                  </a:cubicBezTo>
                  <a:cubicBezTo>
                    <a:pt x="8" y="3"/>
                    <a:pt x="14" y="0"/>
                    <a:pt x="19" y="1"/>
                  </a:cubicBezTo>
                  <a:cubicBezTo>
                    <a:pt x="24" y="2"/>
                    <a:pt x="30" y="8"/>
                    <a:pt x="35" y="8"/>
                  </a:cubicBezTo>
                  <a:cubicBezTo>
                    <a:pt x="40" y="8"/>
                    <a:pt x="43" y="3"/>
                    <a:pt x="47" y="3"/>
                  </a:cubicBezTo>
                  <a:cubicBezTo>
                    <a:pt x="51" y="3"/>
                    <a:pt x="56" y="7"/>
                    <a:pt x="59" y="7"/>
                  </a:cubicBezTo>
                  <a:cubicBezTo>
                    <a:pt x="62" y="7"/>
                    <a:pt x="66" y="4"/>
                    <a:pt x="68" y="4"/>
                  </a:cubicBezTo>
                  <a:cubicBezTo>
                    <a:pt x="70" y="4"/>
                    <a:pt x="73" y="9"/>
                    <a:pt x="74" y="9"/>
                  </a:cubicBezTo>
                  <a:cubicBezTo>
                    <a:pt x="75" y="9"/>
                    <a:pt x="74" y="7"/>
                    <a:pt x="74" y="7"/>
                  </a:cubicBezTo>
                  <a:cubicBezTo>
                    <a:pt x="74" y="7"/>
                    <a:pt x="73" y="8"/>
                    <a:pt x="73" y="8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" name="Freeform 4825"/>
            <p:cNvSpPr>
              <a:spLocks/>
            </p:cNvSpPr>
            <p:nvPr/>
          </p:nvSpPr>
          <p:spPr bwMode="auto">
            <a:xfrm>
              <a:off x="5734050" y="3176587"/>
              <a:ext cx="723900" cy="495300"/>
            </a:xfrm>
            <a:custGeom>
              <a:avLst/>
              <a:gdLst>
                <a:gd name="T0" fmla="*/ 0 w 76"/>
                <a:gd name="T1" fmla="*/ 5 h 52"/>
                <a:gd name="T2" fmla="*/ 5 w 76"/>
                <a:gd name="T3" fmla="*/ 2 h 52"/>
                <a:gd name="T4" fmla="*/ 21 w 76"/>
                <a:gd name="T5" fmla="*/ 1 h 52"/>
                <a:gd name="T6" fmla="*/ 37 w 76"/>
                <a:gd name="T7" fmla="*/ 9 h 52"/>
                <a:gd name="T8" fmla="*/ 42 w 76"/>
                <a:gd name="T9" fmla="*/ 19 h 52"/>
                <a:gd name="T10" fmla="*/ 54 w 76"/>
                <a:gd name="T11" fmla="*/ 19 h 52"/>
                <a:gd name="T12" fmla="*/ 59 w 76"/>
                <a:gd name="T13" fmla="*/ 28 h 52"/>
                <a:gd name="T14" fmla="*/ 67 w 76"/>
                <a:gd name="T15" fmla="*/ 31 h 52"/>
                <a:gd name="T16" fmla="*/ 76 w 76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52">
                  <a:moveTo>
                    <a:pt x="0" y="5"/>
                  </a:moveTo>
                  <a:cubicBezTo>
                    <a:pt x="1" y="4"/>
                    <a:pt x="2" y="3"/>
                    <a:pt x="5" y="2"/>
                  </a:cubicBezTo>
                  <a:cubicBezTo>
                    <a:pt x="8" y="1"/>
                    <a:pt x="16" y="0"/>
                    <a:pt x="21" y="1"/>
                  </a:cubicBezTo>
                  <a:cubicBezTo>
                    <a:pt x="26" y="2"/>
                    <a:pt x="33" y="6"/>
                    <a:pt x="37" y="9"/>
                  </a:cubicBezTo>
                  <a:cubicBezTo>
                    <a:pt x="41" y="12"/>
                    <a:pt x="39" y="17"/>
                    <a:pt x="42" y="19"/>
                  </a:cubicBezTo>
                  <a:cubicBezTo>
                    <a:pt x="45" y="21"/>
                    <a:pt x="51" y="18"/>
                    <a:pt x="54" y="19"/>
                  </a:cubicBezTo>
                  <a:cubicBezTo>
                    <a:pt x="57" y="20"/>
                    <a:pt x="57" y="26"/>
                    <a:pt x="59" y="28"/>
                  </a:cubicBezTo>
                  <a:cubicBezTo>
                    <a:pt x="61" y="30"/>
                    <a:pt x="64" y="27"/>
                    <a:pt x="67" y="31"/>
                  </a:cubicBezTo>
                  <a:cubicBezTo>
                    <a:pt x="70" y="35"/>
                    <a:pt x="74" y="48"/>
                    <a:pt x="76" y="52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9" name="Знак запрета 278"/>
          <p:cNvSpPr/>
          <p:nvPr/>
        </p:nvSpPr>
        <p:spPr>
          <a:xfrm>
            <a:off x="5078042" y="1303442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54" name="Line 4811"/>
          <p:cNvSpPr>
            <a:spLocks noChangeShapeType="1"/>
          </p:cNvSpPr>
          <p:nvPr/>
        </p:nvSpPr>
        <p:spPr bwMode="auto">
          <a:xfrm>
            <a:off x="5761853" y="1468196"/>
            <a:ext cx="0" cy="4381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5" name="Rectangle 4823"/>
          <p:cNvSpPr>
            <a:spLocks noChangeArrowheads="1"/>
          </p:cNvSpPr>
          <p:nvPr/>
        </p:nvSpPr>
        <p:spPr bwMode="auto">
          <a:xfrm>
            <a:off x="5811818" y="1655683"/>
            <a:ext cx="360001" cy="1428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800" b="0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УС РБ</a:t>
            </a:r>
            <a:endParaRPr lang="ru-RU" sz="8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76" name="Line 4811"/>
          <p:cNvSpPr>
            <a:spLocks noChangeShapeType="1"/>
          </p:cNvSpPr>
          <p:nvPr/>
        </p:nvSpPr>
        <p:spPr bwMode="auto">
          <a:xfrm>
            <a:off x="5694221" y="1472302"/>
            <a:ext cx="0" cy="4381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" name="Line 4822"/>
          <p:cNvSpPr>
            <a:spLocks noChangeShapeType="1"/>
          </p:cNvSpPr>
          <p:nvPr/>
        </p:nvSpPr>
        <p:spPr bwMode="auto">
          <a:xfrm>
            <a:off x="5682384" y="1976866"/>
            <a:ext cx="0" cy="54156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8" name="Rectangle 4823"/>
          <p:cNvSpPr>
            <a:spLocks noChangeArrowheads="1"/>
          </p:cNvSpPr>
          <p:nvPr/>
        </p:nvSpPr>
        <p:spPr bwMode="auto">
          <a:xfrm>
            <a:off x="5758583" y="2065595"/>
            <a:ext cx="358759" cy="11416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be-BY" sz="800" b="0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К ВПС</a:t>
            </a:r>
            <a:endParaRPr lang="ru-RU" sz="8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80" name="Freeform 4824"/>
          <p:cNvSpPr>
            <a:spLocks/>
          </p:cNvSpPr>
          <p:nvPr/>
        </p:nvSpPr>
        <p:spPr bwMode="auto">
          <a:xfrm>
            <a:off x="5691909" y="2284829"/>
            <a:ext cx="612263" cy="71678"/>
          </a:xfrm>
          <a:custGeom>
            <a:avLst/>
            <a:gdLst>
              <a:gd name="T0" fmla="*/ 0 w 75"/>
              <a:gd name="T1" fmla="*/ 6 h 9"/>
              <a:gd name="T2" fmla="*/ 5 w 75"/>
              <a:gd name="T3" fmla="*/ 4 h 9"/>
              <a:gd name="T4" fmla="*/ 19 w 75"/>
              <a:gd name="T5" fmla="*/ 1 h 9"/>
              <a:gd name="T6" fmla="*/ 35 w 75"/>
              <a:gd name="T7" fmla="*/ 8 h 9"/>
              <a:gd name="T8" fmla="*/ 47 w 75"/>
              <a:gd name="T9" fmla="*/ 3 h 9"/>
              <a:gd name="T10" fmla="*/ 59 w 75"/>
              <a:gd name="T11" fmla="*/ 7 h 9"/>
              <a:gd name="T12" fmla="*/ 68 w 75"/>
              <a:gd name="T13" fmla="*/ 4 h 9"/>
              <a:gd name="T14" fmla="*/ 74 w 75"/>
              <a:gd name="T15" fmla="*/ 9 h 9"/>
              <a:gd name="T16" fmla="*/ 74 w 75"/>
              <a:gd name="T17" fmla="*/ 7 h 9"/>
              <a:gd name="T18" fmla="*/ 73 w 75"/>
              <a:gd name="T19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" h="9">
                <a:moveTo>
                  <a:pt x="0" y="6"/>
                </a:moveTo>
                <a:cubicBezTo>
                  <a:pt x="1" y="5"/>
                  <a:pt x="2" y="5"/>
                  <a:pt x="5" y="4"/>
                </a:cubicBezTo>
                <a:cubicBezTo>
                  <a:pt x="8" y="3"/>
                  <a:pt x="14" y="0"/>
                  <a:pt x="19" y="1"/>
                </a:cubicBezTo>
                <a:cubicBezTo>
                  <a:pt x="24" y="2"/>
                  <a:pt x="30" y="8"/>
                  <a:pt x="35" y="8"/>
                </a:cubicBezTo>
                <a:cubicBezTo>
                  <a:pt x="40" y="8"/>
                  <a:pt x="43" y="3"/>
                  <a:pt x="47" y="3"/>
                </a:cubicBezTo>
                <a:cubicBezTo>
                  <a:pt x="51" y="3"/>
                  <a:pt x="56" y="7"/>
                  <a:pt x="59" y="7"/>
                </a:cubicBezTo>
                <a:cubicBezTo>
                  <a:pt x="62" y="7"/>
                  <a:pt x="66" y="4"/>
                  <a:pt x="68" y="4"/>
                </a:cubicBezTo>
                <a:cubicBezTo>
                  <a:pt x="70" y="4"/>
                  <a:pt x="73" y="9"/>
                  <a:pt x="74" y="9"/>
                </a:cubicBezTo>
                <a:cubicBezTo>
                  <a:pt x="75" y="9"/>
                  <a:pt x="74" y="7"/>
                  <a:pt x="74" y="7"/>
                </a:cubicBezTo>
                <a:cubicBezTo>
                  <a:pt x="74" y="7"/>
                  <a:pt x="73" y="8"/>
                  <a:pt x="73" y="8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0" name="Freeform 4825"/>
          <p:cNvSpPr>
            <a:spLocks/>
          </p:cNvSpPr>
          <p:nvPr/>
        </p:nvSpPr>
        <p:spPr bwMode="auto">
          <a:xfrm>
            <a:off x="5691909" y="1932842"/>
            <a:ext cx="620426" cy="414139"/>
          </a:xfrm>
          <a:custGeom>
            <a:avLst/>
            <a:gdLst>
              <a:gd name="T0" fmla="*/ 0 w 76"/>
              <a:gd name="T1" fmla="*/ 5 h 52"/>
              <a:gd name="T2" fmla="*/ 5 w 76"/>
              <a:gd name="T3" fmla="*/ 2 h 52"/>
              <a:gd name="T4" fmla="*/ 21 w 76"/>
              <a:gd name="T5" fmla="*/ 1 h 52"/>
              <a:gd name="T6" fmla="*/ 37 w 76"/>
              <a:gd name="T7" fmla="*/ 9 h 52"/>
              <a:gd name="T8" fmla="*/ 42 w 76"/>
              <a:gd name="T9" fmla="*/ 19 h 52"/>
              <a:gd name="T10" fmla="*/ 54 w 76"/>
              <a:gd name="T11" fmla="*/ 19 h 52"/>
              <a:gd name="T12" fmla="*/ 59 w 76"/>
              <a:gd name="T13" fmla="*/ 28 h 52"/>
              <a:gd name="T14" fmla="*/ 67 w 76"/>
              <a:gd name="T15" fmla="*/ 31 h 52"/>
              <a:gd name="T16" fmla="*/ 76 w 76"/>
              <a:gd name="T17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" h="52">
                <a:moveTo>
                  <a:pt x="0" y="5"/>
                </a:moveTo>
                <a:cubicBezTo>
                  <a:pt x="1" y="4"/>
                  <a:pt x="2" y="3"/>
                  <a:pt x="5" y="2"/>
                </a:cubicBezTo>
                <a:cubicBezTo>
                  <a:pt x="8" y="1"/>
                  <a:pt x="16" y="0"/>
                  <a:pt x="21" y="1"/>
                </a:cubicBezTo>
                <a:cubicBezTo>
                  <a:pt x="26" y="2"/>
                  <a:pt x="33" y="6"/>
                  <a:pt x="37" y="9"/>
                </a:cubicBezTo>
                <a:cubicBezTo>
                  <a:pt x="41" y="12"/>
                  <a:pt x="39" y="17"/>
                  <a:pt x="42" y="19"/>
                </a:cubicBezTo>
                <a:cubicBezTo>
                  <a:pt x="45" y="21"/>
                  <a:pt x="51" y="18"/>
                  <a:pt x="54" y="19"/>
                </a:cubicBezTo>
                <a:cubicBezTo>
                  <a:pt x="57" y="20"/>
                  <a:pt x="57" y="26"/>
                  <a:pt x="59" y="28"/>
                </a:cubicBezTo>
                <a:cubicBezTo>
                  <a:pt x="61" y="30"/>
                  <a:pt x="64" y="27"/>
                  <a:pt x="67" y="31"/>
                </a:cubicBezTo>
                <a:cubicBezTo>
                  <a:pt x="70" y="35"/>
                  <a:pt x="74" y="48"/>
                  <a:pt x="76" y="52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5" name="Знак запрета 334"/>
          <p:cNvSpPr/>
          <p:nvPr/>
        </p:nvSpPr>
        <p:spPr>
          <a:xfrm>
            <a:off x="4875939" y="5361642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46" name="Группа 345"/>
          <p:cNvGrpSpPr/>
          <p:nvPr/>
        </p:nvGrpSpPr>
        <p:grpSpPr>
          <a:xfrm>
            <a:off x="5685938" y="2335141"/>
            <a:ext cx="618234" cy="548609"/>
            <a:chOff x="0" y="0"/>
            <a:chExt cx="726098" cy="688731"/>
          </a:xfrm>
        </p:grpSpPr>
        <p:sp>
          <p:nvSpPr>
            <p:cNvPr id="348" name="Line 4822"/>
            <p:cNvSpPr>
              <a:spLocks noChangeShapeType="1"/>
            </p:cNvSpPr>
            <p:nvPr/>
          </p:nvSpPr>
          <p:spPr bwMode="auto">
            <a:xfrm>
              <a:off x="0" y="41031"/>
              <a:ext cx="0" cy="6477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" name="Rectangle 4823"/>
            <p:cNvSpPr>
              <a:spLocks noChangeArrowheads="1"/>
            </p:cNvSpPr>
            <p:nvPr/>
          </p:nvSpPr>
          <p:spPr bwMode="auto">
            <a:xfrm>
              <a:off x="96706" y="245072"/>
              <a:ext cx="450120" cy="142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К СПА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  <p:sp>
          <p:nvSpPr>
            <p:cNvPr id="350" name="Freeform 4824"/>
            <p:cNvSpPr>
              <a:spLocks/>
            </p:cNvSpPr>
            <p:nvPr/>
          </p:nvSpPr>
          <p:spPr bwMode="auto">
            <a:xfrm>
              <a:off x="9525" y="441081"/>
              <a:ext cx="714375" cy="85725"/>
            </a:xfrm>
            <a:custGeom>
              <a:avLst/>
              <a:gdLst>
                <a:gd name="T0" fmla="*/ 0 w 75"/>
                <a:gd name="T1" fmla="*/ 6 h 9"/>
                <a:gd name="T2" fmla="*/ 5 w 75"/>
                <a:gd name="T3" fmla="*/ 4 h 9"/>
                <a:gd name="T4" fmla="*/ 19 w 75"/>
                <a:gd name="T5" fmla="*/ 1 h 9"/>
                <a:gd name="T6" fmla="*/ 35 w 75"/>
                <a:gd name="T7" fmla="*/ 8 h 9"/>
                <a:gd name="T8" fmla="*/ 47 w 75"/>
                <a:gd name="T9" fmla="*/ 3 h 9"/>
                <a:gd name="T10" fmla="*/ 59 w 75"/>
                <a:gd name="T11" fmla="*/ 7 h 9"/>
                <a:gd name="T12" fmla="*/ 68 w 75"/>
                <a:gd name="T13" fmla="*/ 4 h 9"/>
                <a:gd name="T14" fmla="*/ 74 w 75"/>
                <a:gd name="T15" fmla="*/ 9 h 9"/>
                <a:gd name="T16" fmla="*/ 74 w 75"/>
                <a:gd name="T17" fmla="*/ 7 h 9"/>
                <a:gd name="T18" fmla="*/ 73 w 75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9">
                  <a:moveTo>
                    <a:pt x="0" y="6"/>
                  </a:moveTo>
                  <a:cubicBezTo>
                    <a:pt x="1" y="5"/>
                    <a:pt x="2" y="5"/>
                    <a:pt x="5" y="4"/>
                  </a:cubicBezTo>
                  <a:cubicBezTo>
                    <a:pt x="8" y="3"/>
                    <a:pt x="14" y="0"/>
                    <a:pt x="19" y="1"/>
                  </a:cubicBezTo>
                  <a:cubicBezTo>
                    <a:pt x="24" y="2"/>
                    <a:pt x="30" y="8"/>
                    <a:pt x="35" y="8"/>
                  </a:cubicBezTo>
                  <a:cubicBezTo>
                    <a:pt x="40" y="8"/>
                    <a:pt x="43" y="3"/>
                    <a:pt x="47" y="3"/>
                  </a:cubicBezTo>
                  <a:cubicBezTo>
                    <a:pt x="51" y="3"/>
                    <a:pt x="56" y="7"/>
                    <a:pt x="59" y="7"/>
                  </a:cubicBezTo>
                  <a:cubicBezTo>
                    <a:pt x="62" y="7"/>
                    <a:pt x="66" y="4"/>
                    <a:pt x="68" y="4"/>
                  </a:cubicBezTo>
                  <a:cubicBezTo>
                    <a:pt x="70" y="4"/>
                    <a:pt x="73" y="9"/>
                    <a:pt x="74" y="9"/>
                  </a:cubicBezTo>
                  <a:cubicBezTo>
                    <a:pt x="75" y="9"/>
                    <a:pt x="74" y="7"/>
                    <a:pt x="74" y="7"/>
                  </a:cubicBezTo>
                  <a:cubicBezTo>
                    <a:pt x="74" y="7"/>
                    <a:pt x="73" y="8"/>
                    <a:pt x="73" y="8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2" name="Freeform 4825"/>
            <p:cNvSpPr>
              <a:spLocks/>
            </p:cNvSpPr>
            <p:nvPr/>
          </p:nvSpPr>
          <p:spPr bwMode="auto">
            <a:xfrm>
              <a:off x="2197" y="0"/>
              <a:ext cx="723901" cy="495300"/>
            </a:xfrm>
            <a:custGeom>
              <a:avLst/>
              <a:gdLst>
                <a:gd name="T0" fmla="*/ 0 w 76"/>
                <a:gd name="T1" fmla="*/ 5 h 52"/>
                <a:gd name="T2" fmla="*/ 5 w 76"/>
                <a:gd name="T3" fmla="*/ 2 h 52"/>
                <a:gd name="T4" fmla="*/ 21 w 76"/>
                <a:gd name="T5" fmla="*/ 1 h 52"/>
                <a:gd name="T6" fmla="*/ 37 w 76"/>
                <a:gd name="T7" fmla="*/ 9 h 52"/>
                <a:gd name="T8" fmla="*/ 42 w 76"/>
                <a:gd name="T9" fmla="*/ 19 h 52"/>
                <a:gd name="T10" fmla="*/ 54 w 76"/>
                <a:gd name="T11" fmla="*/ 19 h 52"/>
                <a:gd name="T12" fmla="*/ 59 w 76"/>
                <a:gd name="T13" fmla="*/ 28 h 52"/>
                <a:gd name="T14" fmla="*/ 67 w 76"/>
                <a:gd name="T15" fmla="*/ 31 h 52"/>
                <a:gd name="T16" fmla="*/ 76 w 76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52">
                  <a:moveTo>
                    <a:pt x="0" y="5"/>
                  </a:moveTo>
                  <a:cubicBezTo>
                    <a:pt x="1" y="4"/>
                    <a:pt x="2" y="3"/>
                    <a:pt x="5" y="2"/>
                  </a:cubicBezTo>
                  <a:cubicBezTo>
                    <a:pt x="8" y="1"/>
                    <a:pt x="16" y="0"/>
                    <a:pt x="21" y="1"/>
                  </a:cubicBezTo>
                  <a:cubicBezTo>
                    <a:pt x="26" y="2"/>
                    <a:pt x="33" y="6"/>
                    <a:pt x="37" y="9"/>
                  </a:cubicBezTo>
                  <a:cubicBezTo>
                    <a:pt x="41" y="12"/>
                    <a:pt x="39" y="17"/>
                    <a:pt x="42" y="19"/>
                  </a:cubicBezTo>
                  <a:cubicBezTo>
                    <a:pt x="45" y="21"/>
                    <a:pt x="51" y="18"/>
                    <a:pt x="54" y="19"/>
                  </a:cubicBezTo>
                  <a:cubicBezTo>
                    <a:pt x="57" y="20"/>
                    <a:pt x="57" y="26"/>
                    <a:pt x="59" y="28"/>
                  </a:cubicBezTo>
                  <a:cubicBezTo>
                    <a:pt x="61" y="30"/>
                    <a:pt x="64" y="27"/>
                    <a:pt x="67" y="31"/>
                  </a:cubicBezTo>
                  <a:cubicBezTo>
                    <a:pt x="70" y="35"/>
                    <a:pt x="74" y="48"/>
                    <a:pt x="76" y="52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1" name="Group 16442"/>
          <p:cNvGrpSpPr>
            <a:grpSpLocks/>
          </p:cNvGrpSpPr>
          <p:nvPr/>
        </p:nvGrpSpPr>
        <p:grpSpPr bwMode="auto">
          <a:xfrm>
            <a:off x="2792095" y="3645477"/>
            <a:ext cx="443703" cy="310912"/>
            <a:chOff x="0" y="3"/>
            <a:chExt cx="66" cy="58"/>
          </a:xfrm>
        </p:grpSpPr>
        <p:sp>
          <p:nvSpPr>
            <p:cNvPr id="213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4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8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9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116 БАБ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30" name="Group 16442"/>
          <p:cNvGrpSpPr>
            <a:grpSpLocks/>
          </p:cNvGrpSpPr>
          <p:nvPr/>
        </p:nvGrpSpPr>
        <p:grpSpPr bwMode="auto">
          <a:xfrm>
            <a:off x="3626345" y="2820501"/>
            <a:ext cx="443703" cy="310912"/>
            <a:chOff x="0" y="3"/>
            <a:chExt cx="66" cy="58"/>
          </a:xfrm>
        </p:grpSpPr>
        <p:sp>
          <p:nvSpPr>
            <p:cNvPr id="231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2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3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4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206 ШАБ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302" name="Group 16442"/>
          <p:cNvGrpSpPr>
            <a:grpSpLocks/>
          </p:cNvGrpSpPr>
          <p:nvPr/>
        </p:nvGrpSpPr>
        <p:grpSpPr bwMode="auto">
          <a:xfrm>
            <a:off x="4270742" y="3931459"/>
            <a:ext cx="443703" cy="310912"/>
            <a:chOff x="0" y="3"/>
            <a:chExt cx="66" cy="58"/>
          </a:xfrm>
        </p:grpSpPr>
        <p:sp>
          <p:nvSpPr>
            <p:cNvPr id="307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61 ЗАБ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315" name="Group 16442"/>
          <p:cNvGrpSpPr>
            <a:grpSpLocks/>
          </p:cNvGrpSpPr>
          <p:nvPr/>
        </p:nvGrpSpPr>
        <p:grpSpPr bwMode="auto">
          <a:xfrm>
            <a:off x="2675916" y="4538719"/>
            <a:ext cx="443703" cy="310912"/>
            <a:chOff x="0" y="3"/>
            <a:chExt cx="66" cy="58"/>
          </a:xfrm>
        </p:grpSpPr>
        <p:sp>
          <p:nvSpPr>
            <p:cNvPr id="316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181 БВБ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255" name="Text Box 17036"/>
          <p:cNvSpPr txBox="1">
            <a:spLocks noChangeArrowheads="1"/>
          </p:cNvSpPr>
          <p:nvPr/>
        </p:nvSpPr>
        <p:spPr bwMode="auto">
          <a:xfrm>
            <a:off x="5908537" y="2923463"/>
            <a:ext cx="516629" cy="11260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248 авэ АП</a:t>
            </a:r>
            <a:endParaRPr lang="ru-RU" sz="60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grpSp>
        <p:nvGrpSpPr>
          <p:cNvPr id="360" name="Группа 359"/>
          <p:cNvGrpSpPr/>
          <p:nvPr/>
        </p:nvGrpSpPr>
        <p:grpSpPr>
          <a:xfrm>
            <a:off x="4920786" y="5062635"/>
            <a:ext cx="412102" cy="291089"/>
            <a:chOff x="4920786" y="5062635"/>
            <a:chExt cx="412102" cy="291089"/>
          </a:xfrm>
        </p:grpSpPr>
        <p:grpSp>
          <p:nvGrpSpPr>
            <p:cNvPr id="361" name="Group 16165"/>
            <p:cNvGrpSpPr>
              <a:grpSpLocks/>
            </p:cNvGrpSpPr>
            <p:nvPr/>
          </p:nvGrpSpPr>
          <p:grpSpPr bwMode="auto">
            <a:xfrm>
              <a:off x="4920786" y="5062635"/>
              <a:ext cx="412102" cy="291089"/>
              <a:chOff x="82" y="0"/>
              <a:chExt cx="73" cy="63"/>
            </a:xfrm>
          </p:grpSpPr>
          <p:sp>
            <p:nvSpPr>
              <p:cNvPr id="363" name="Line 4887"/>
              <p:cNvSpPr>
                <a:spLocks noChangeShapeType="1"/>
              </p:cNvSpPr>
              <p:nvPr/>
            </p:nvSpPr>
            <p:spPr bwMode="auto">
              <a:xfrm>
                <a:off x="82" y="0"/>
                <a:ext cx="0" cy="6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64" name="Group 16164"/>
              <p:cNvGrpSpPr>
                <a:grpSpLocks/>
              </p:cNvGrpSpPr>
              <p:nvPr/>
            </p:nvGrpSpPr>
            <p:grpSpPr bwMode="auto">
              <a:xfrm>
                <a:off x="82" y="0"/>
                <a:ext cx="73" cy="24"/>
                <a:chOff x="82" y="0"/>
                <a:chExt cx="73" cy="24"/>
              </a:xfrm>
            </p:grpSpPr>
            <p:sp>
              <p:nvSpPr>
                <p:cNvPr id="365" name="Line 4888"/>
                <p:cNvSpPr>
                  <a:spLocks noChangeShapeType="1"/>
                </p:cNvSpPr>
                <p:nvPr/>
              </p:nvSpPr>
              <p:spPr bwMode="auto">
                <a:xfrm>
                  <a:off x="82" y="0"/>
                  <a:ext cx="6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6" name="Line 4889"/>
                <p:cNvSpPr>
                  <a:spLocks noChangeShapeType="1"/>
                </p:cNvSpPr>
                <p:nvPr/>
              </p:nvSpPr>
              <p:spPr bwMode="auto">
                <a:xfrm flipV="1">
                  <a:off x="83" y="24"/>
                  <a:ext cx="59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7" name="Line 4890"/>
                <p:cNvSpPr>
                  <a:spLocks noChangeShapeType="1"/>
                </p:cNvSpPr>
                <p:nvPr/>
              </p:nvSpPr>
              <p:spPr bwMode="auto">
                <a:xfrm flipH="1">
                  <a:off x="134" y="0"/>
                  <a:ext cx="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8" name="Line 4891"/>
                <p:cNvSpPr>
                  <a:spLocks noChangeShapeType="1"/>
                </p:cNvSpPr>
                <p:nvPr/>
              </p:nvSpPr>
              <p:spPr bwMode="auto">
                <a:xfrm>
                  <a:off x="134" y="11"/>
                  <a:ext cx="8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9" name="Rectangle 4892"/>
                <p:cNvSpPr>
                  <a:spLocks noChangeArrowheads="1"/>
                </p:cNvSpPr>
                <p:nvPr/>
              </p:nvSpPr>
              <p:spPr bwMode="auto">
                <a:xfrm>
                  <a:off x="83" y="4"/>
                  <a:ext cx="52" cy="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square" lIns="27432" tIns="22860" rIns="27432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rtl="0">
                    <a:defRPr sz="1000"/>
                  </a:pPr>
                  <a:r>
                    <a:rPr lang="ru-RU" sz="500" b="0" i="0" u="none" strike="noStrike" baseline="0" dirty="0" smtClean="0">
                      <a:solidFill>
                        <a:srgbClr val="000000"/>
                      </a:solidFill>
                      <a:latin typeface="Arial Cyr"/>
                      <a:cs typeface="Arial Cyr"/>
                    </a:rPr>
                    <a:t>1169</a:t>
                  </a:r>
                  <a:r>
                    <a:rPr lang="ru-RU" sz="500" b="0" i="0" u="none" strike="noStrike" dirty="0" smtClean="0">
                      <a:solidFill>
                        <a:srgbClr val="000000"/>
                      </a:solidFill>
                      <a:latin typeface="Arial Cyr"/>
                      <a:cs typeface="Arial Cyr"/>
                    </a:rPr>
                    <a:t> БЗ</a:t>
                  </a:r>
                  <a:endParaRPr lang="ru-RU" sz="500" b="0" i="0" u="none" strike="noStrike" baseline="0" dirty="0">
                    <a:solidFill>
                      <a:srgbClr val="000000"/>
                    </a:solidFill>
                    <a:latin typeface="Arial Cyr"/>
                    <a:cs typeface="Arial Cyr"/>
                  </a:endParaRPr>
                </a:p>
              </p:txBody>
            </p:sp>
            <p:sp>
              <p:nvSpPr>
                <p:cNvPr id="370" name="Rectangle 4893"/>
                <p:cNvSpPr>
                  <a:spLocks noChangeArrowheads="1"/>
                </p:cNvSpPr>
                <p:nvPr/>
              </p:nvSpPr>
              <p:spPr bwMode="auto">
                <a:xfrm>
                  <a:off x="137" y="2"/>
                  <a:ext cx="18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xmlns:mc="http://schemas.openxmlformats.org/markup-compatibility/2006" val="FFFFFF" mc:Ignorable="a14" a14:legacySpreadsheetColorIndex="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xmlns:mc="http://schemas.openxmlformats.org/markup-compatibility/2006" val="FFFFFF" mc:Ignorable="a14" a14:legacySpreadsheetColorIndex="9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27432" tIns="22860" rIns="0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ru-RU" sz="800" b="0" i="0" u="none" strike="noStrike" baseline="0" dirty="0">
                    <a:solidFill>
                      <a:srgbClr val="000000"/>
                    </a:solidFill>
                    <a:latin typeface="Arial Cyr"/>
                    <a:cs typeface="Arial Cyr"/>
                  </a:endParaRPr>
                </a:p>
              </p:txBody>
            </p:sp>
            <p:sp>
              <p:nvSpPr>
                <p:cNvPr id="371" name="Line 4895"/>
                <p:cNvSpPr>
                  <a:spLocks noChangeShapeType="1"/>
                </p:cNvSpPr>
                <p:nvPr/>
              </p:nvSpPr>
              <p:spPr bwMode="auto">
                <a:xfrm>
                  <a:off x="144" y="0"/>
                  <a:ext cx="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62" name="Line 4895"/>
            <p:cNvSpPr>
              <a:spLocks noChangeShapeType="1"/>
            </p:cNvSpPr>
            <p:nvPr/>
          </p:nvSpPr>
          <p:spPr bwMode="auto">
            <a:xfrm flipH="1">
              <a:off x="5265934" y="5113460"/>
              <a:ext cx="50017" cy="554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2" name="Группа 371"/>
          <p:cNvGrpSpPr/>
          <p:nvPr/>
        </p:nvGrpSpPr>
        <p:grpSpPr>
          <a:xfrm>
            <a:off x="4270128" y="4136100"/>
            <a:ext cx="412102" cy="110891"/>
            <a:chOff x="4920786" y="5062635"/>
            <a:chExt cx="412102" cy="110891"/>
          </a:xfrm>
        </p:grpSpPr>
        <p:grpSp>
          <p:nvGrpSpPr>
            <p:cNvPr id="373" name="Group 16164"/>
            <p:cNvGrpSpPr>
              <a:grpSpLocks/>
            </p:cNvGrpSpPr>
            <p:nvPr/>
          </p:nvGrpSpPr>
          <p:grpSpPr bwMode="auto">
            <a:xfrm>
              <a:off x="4920786" y="5062635"/>
              <a:ext cx="412102" cy="110891"/>
              <a:chOff x="82" y="0"/>
              <a:chExt cx="73" cy="24"/>
            </a:xfrm>
          </p:grpSpPr>
          <p:sp>
            <p:nvSpPr>
              <p:cNvPr id="375" name="Line 4888"/>
              <p:cNvSpPr>
                <a:spLocks noChangeShapeType="1"/>
              </p:cNvSpPr>
              <p:nvPr/>
            </p:nvSpPr>
            <p:spPr bwMode="auto">
              <a:xfrm>
                <a:off x="82" y="0"/>
                <a:ext cx="6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6" name="Line 4889"/>
              <p:cNvSpPr>
                <a:spLocks noChangeShapeType="1"/>
              </p:cNvSpPr>
              <p:nvPr/>
            </p:nvSpPr>
            <p:spPr bwMode="auto">
              <a:xfrm flipV="1">
                <a:off x="83" y="24"/>
                <a:ext cx="59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7" name="Line 4890"/>
              <p:cNvSpPr>
                <a:spLocks noChangeShapeType="1"/>
              </p:cNvSpPr>
              <p:nvPr/>
            </p:nvSpPr>
            <p:spPr bwMode="auto">
              <a:xfrm flipH="1">
                <a:off x="134" y="0"/>
                <a:ext cx="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" name="Line 4891"/>
              <p:cNvSpPr>
                <a:spLocks noChangeShapeType="1"/>
              </p:cNvSpPr>
              <p:nvPr/>
            </p:nvSpPr>
            <p:spPr bwMode="auto">
              <a:xfrm>
                <a:off x="134" y="11"/>
                <a:ext cx="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" name="Rectangle 4892"/>
              <p:cNvSpPr>
                <a:spLocks noChangeArrowheads="1"/>
              </p:cNvSpPr>
              <p:nvPr/>
            </p:nvSpPr>
            <p:spPr bwMode="auto">
              <a:xfrm>
                <a:off x="83" y="4"/>
                <a:ext cx="52" cy="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27432" tIns="22860" rIns="27432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>
                  <a:defRPr sz="1000"/>
                </a:pPr>
                <a:r>
                  <a:rPr lang="ru-RU" sz="500" b="0" i="0" u="none" strike="noStrike" baseline="0" dirty="0" smtClean="0">
                    <a:solidFill>
                      <a:srgbClr val="000000"/>
                    </a:solidFill>
                    <a:latin typeface="Arial Cyr"/>
                    <a:cs typeface="Arial Cyr"/>
                  </a:rPr>
                  <a:t>558</a:t>
                </a:r>
                <a:r>
                  <a:rPr lang="ru-RU" sz="500" b="0" i="0" u="none" strike="noStrike" dirty="0" smtClean="0">
                    <a:solidFill>
                      <a:srgbClr val="000000"/>
                    </a:solidFill>
                    <a:latin typeface="Arial Cyr"/>
                    <a:cs typeface="Arial Cyr"/>
                  </a:rPr>
                  <a:t> БЗ</a:t>
                </a:r>
                <a:endParaRPr lang="ru-RU" sz="500" b="0" i="0" u="none" strike="noStrike" baseline="0" dirty="0">
                  <a:solidFill>
                    <a:srgbClr val="000000"/>
                  </a:solidFill>
                  <a:latin typeface="Arial Cyr"/>
                  <a:cs typeface="Arial Cyr"/>
                </a:endParaRPr>
              </a:p>
            </p:txBody>
          </p:sp>
          <p:sp>
            <p:nvSpPr>
              <p:cNvPr id="380" name="Rectangle 4893"/>
              <p:cNvSpPr>
                <a:spLocks noChangeArrowheads="1"/>
              </p:cNvSpPr>
              <p:nvPr/>
            </p:nvSpPr>
            <p:spPr bwMode="auto">
              <a:xfrm>
                <a:off x="137" y="2"/>
                <a:ext cx="1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xmlns:mc="http://schemas.openxmlformats.org/markup-compatibility/2006" val="FFFFFF" mc:Ignorable="a14" a14:legacySpreadsheetColorIndex="9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xmlns:mc="http://schemas.openxmlformats.org/markup-compatibility/2006" val="FFFFFF" mc:Ignorable="a14" a14:legacySpreadsheetColorIndex="9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432" tIns="22860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ru-RU" sz="800" b="0" i="0" u="none" strike="noStrike" baseline="0" dirty="0">
                  <a:solidFill>
                    <a:srgbClr val="000000"/>
                  </a:solidFill>
                  <a:latin typeface="Arial Cyr"/>
                  <a:cs typeface="Arial Cyr"/>
                </a:endParaRPr>
              </a:p>
            </p:txBody>
          </p:sp>
          <p:sp>
            <p:nvSpPr>
              <p:cNvPr id="381" name="Line 4895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4" name="Line 4895"/>
            <p:cNvSpPr>
              <a:spLocks noChangeShapeType="1"/>
            </p:cNvSpPr>
            <p:nvPr/>
          </p:nvSpPr>
          <p:spPr bwMode="auto">
            <a:xfrm flipH="1">
              <a:off x="5265934" y="5113460"/>
              <a:ext cx="50017" cy="554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2" name="TextBox 381"/>
          <p:cNvSpPr txBox="1"/>
          <p:nvPr/>
        </p:nvSpPr>
        <p:spPr>
          <a:xfrm>
            <a:off x="2535355" y="5827437"/>
            <a:ext cx="22406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300" b="1" dirty="0" smtClean="0"/>
              <a:t>2001</a:t>
            </a:r>
            <a:endParaRPr lang="ru-RU" sz="2300" b="1" dirty="0"/>
          </a:p>
        </p:txBody>
      </p:sp>
      <p:grpSp>
        <p:nvGrpSpPr>
          <p:cNvPr id="167" name="Group 16442"/>
          <p:cNvGrpSpPr>
            <a:grpSpLocks/>
          </p:cNvGrpSpPr>
          <p:nvPr/>
        </p:nvGrpSpPr>
        <p:grpSpPr bwMode="auto">
          <a:xfrm>
            <a:off x="5443028" y="3114979"/>
            <a:ext cx="443703" cy="219783"/>
            <a:chOff x="0" y="3"/>
            <a:chExt cx="66" cy="41"/>
          </a:xfrm>
        </p:grpSpPr>
        <p:sp>
          <p:nvSpPr>
            <p:cNvPr id="168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4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0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50 ТАБ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76" name="Group 16442"/>
          <p:cNvGrpSpPr>
            <a:grpSpLocks/>
          </p:cNvGrpSpPr>
          <p:nvPr/>
        </p:nvGrpSpPr>
        <p:grpSpPr bwMode="auto">
          <a:xfrm>
            <a:off x="6559486" y="428068"/>
            <a:ext cx="443703" cy="225143"/>
            <a:chOff x="0" y="3"/>
            <a:chExt cx="66" cy="42"/>
          </a:xfrm>
        </p:grpSpPr>
        <p:sp>
          <p:nvSpPr>
            <p:cNvPr id="177" name="Line 4843"/>
            <p:cNvSpPr>
              <a:spLocks noChangeShapeType="1"/>
            </p:cNvSpPr>
            <p:nvPr/>
          </p:nvSpPr>
          <p:spPr bwMode="auto">
            <a:xfrm flipH="1">
              <a:off x="0" y="3"/>
              <a:ext cx="0" cy="4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276 БВБ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82" name="Group 16442"/>
          <p:cNvGrpSpPr>
            <a:grpSpLocks/>
          </p:cNvGrpSpPr>
          <p:nvPr/>
        </p:nvGrpSpPr>
        <p:grpSpPr bwMode="auto">
          <a:xfrm>
            <a:off x="2630859" y="5047599"/>
            <a:ext cx="443703" cy="310912"/>
            <a:chOff x="0" y="3"/>
            <a:chExt cx="66" cy="58"/>
          </a:xfrm>
        </p:grpSpPr>
        <p:sp>
          <p:nvSpPr>
            <p:cNvPr id="183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Rectangle 4847"/>
            <p:cNvSpPr>
              <a:spLocks noChangeArrowheads="1"/>
            </p:cNvSpPr>
            <p:nvPr/>
          </p:nvSpPr>
          <p:spPr bwMode="auto">
            <a:xfrm>
              <a:off x="2" y="4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65 ТБВБ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92" name="Group 16442"/>
          <p:cNvGrpSpPr>
            <a:grpSpLocks/>
          </p:cNvGrpSpPr>
          <p:nvPr/>
        </p:nvGrpSpPr>
        <p:grpSpPr bwMode="auto">
          <a:xfrm>
            <a:off x="3186952" y="4698260"/>
            <a:ext cx="443703" cy="310912"/>
            <a:chOff x="0" y="3"/>
            <a:chExt cx="66" cy="58"/>
          </a:xfrm>
        </p:grpSpPr>
        <p:sp>
          <p:nvSpPr>
            <p:cNvPr id="193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9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0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2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927 ЗАБ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5690372" y="2318822"/>
            <a:ext cx="618234" cy="548609"/>
            <a:chOff x="0" y="0"/>
            <a:chExt cx="726098" cy="688731"/>
          </a:xfrm>
        </p:grpSpPr>
        <p:sp>
          <p:nvSpPr>
            <p:cNvPr id="120" name="Line 4822"/>
            <p:cNvSpPr>
              <a:spLocks noChangeShapeType="1"/>
            </p:cNvSpPr>
            <p:nvPr/>
          </p:nvSpPr>
          <p:spPr bwMode="auto">
            <a:xfrm>
              <a:off x="0" y="41031"/>
              <a:ext cx="0" cy="6477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Rectangle 4823"/>
            <p:cNvSpPr>
              <a:spLocks noChangeArrowheads="1"/>
            </p:cNvSpPr>
            <p:nvPr/>
          </p:nvSpPr>
          <p:spPr bwMode="auto">
            <a:xfrm>
              <a:off x="3011" y="138770"/>
              <a:ext cx="627193" cy="3213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К ВПС і </a:t>
              </a:r>
              <a:r>
                <a:rPr lang="ru-RU" sz="800" b="0" i="0" u="none" strike="noStrike" baseline="0" dirty="0" err="1" smtClean="0">
                  <a:solidFill>
                    <a:srgbClr val="000000"/>
                  </a:solidFill>
                  <a:latin typeface="Arial Cyr"/>
                  <a:cs typeface="Arial Cyr"/>
                </a:rPr>
                <a:t>вСПА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  <p:sp>
          <p:nvSpPr>
            <p:cNvPr id="122" name="Freeform 4824"/>
            <p:cNvSpPr>
              <a:spLocks/>
            </p:cNvSpPr>
            <p:nvPr/>
          </p:nvSpPr>
          <p:spPr bwMode="auto">
            <a:xfrm>
              <a:off x="9525" y="441081"/>
              <a:ext cx="714375" cy="85725"/>
            </a:xfrm>
            <a:custGeom>
              <a:avLst/>
              <a:gdLst>
                <a:gd name="T0" fmla="*/ 0 w 75"/>
                <a:gd name="T1" fmla="*/ 6 h 9"/>
                <a:gd name="T2" fmla="*/ 5 w 75"/>
                <a:gd name="T3" fmla="*/ 4 h 9"/>
                <a:gd name="T4" fmla="*/ 19 w 75"/>
                <a:gd name="T5" fmla="*/ 1 h 9"/>
                <a:gd name="T6" fmla="*/ 35 w 75"/>
                <a:gd name="T7" fmla="*/ 8 h 9"/>
                <a:gd name="T8" fmla="*/ 47 w 75"/>
                <a:gd name="T9" fmla="*/ 3 h 9"/>
                <a:gd name="T10" fmla="*/ 59 w 75"/>
                <a:gd name="T11" fmla="*/ 7 h 9"/>
                <a:gd name="T12" fmla="*/ 68 w 75"/>
                <a:gd name="T13" fmla="*/ 4 h 9"/>
                <a:gd name="T14" fmla="*/ 74 w 75"/>
                <a:gd name="T15" fmla="*/ 9 h 9"/>
                <a:gd name="T16" fmla="*/ 74 w 75"/>
                <a:gd name="T17" fmla="*/ 7 h 9"/>
                <a:gd name="T18" fmla="*/ 73 w 75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9">
                  <a:moveTo>
                    <a:pt x="0" y="6"/>
                  </a:moveTo>
                  <a:cubicBezTo>
                    <a:pt x="1" y="5"/>
                    <a:pt x="2" y="5"/>
                    <a:pt x="5" y="4"/>
                  </a:cubicBezTo>
                  <a:cubicBezTo>
                    <a:pt x="8" y="3"/>
                    <a:pt x="14" y="0"/>
                    <a:pt x="19" y="1"/>
                  </a:cubicBezTo>
                  <a:cubicBezTo>
                    <a:pt x="24" y="2"/>
                    <a:pt x="30" y="8"/>
                    <a:pt x="35" y="8"/>
                  </a:cubicBezTo>
                  <a:cubicBezTo>
                    <a:pt x="40" y="8"/>
                    <a:pt x="43" y="3"/>
                    <a:pt x="47" y="3"/>
                  </a:cubicBezTo>
                  <a:cubicBezTo>
                    <a:pt x="51" y="3"/>
                    <a:pt x="56" y="7"/>
                    <a:pt x="59" y="7"/>
                  </a:cubicBezTo>
                  <a:cubicBezTo>
                    <a:pt x="62" y="7"/>
                    <a:pt x="66" y="4"/>
                    <a:pt x="68" y="4"/>
                  </a:cubicBezTo>
                  <a:cubicBezTo>
                    <a:pt x="70" y="4"/>
                    <a:pt x="73" y="9"/>
                    <a:pt x="74" y="9"/>
                  </a:cubicBezTo>
                  <a:cubicBezTo>
                    <a:pt x="75" y="9"/>
                    <a:pt x="74" y="7"/>
                    <a:pt x="74" y="7"/>
                  </a:cubicBezTo>
                  <a:cubicBezTo>
                    <a:pt x="74" y="7"/>
                    <a:pt x="73" y="8"/>
                    <a:pt x="73" y="8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4825"/>
            <p:cNvSpPr>
              <a:spLocks/>
            </p:cNvSpPr>
            <p:nvPr/>
          </p:nvSpPr>
          <p:spPr bwMode="auto">
            <a:xfrm>
              <a:off x="2197" y="0"/>
              <a:ext cx="723901" cy="495300"/>
            </a:xfrm>
            <a:custGeom>
              <a:avLst/>
              <a:gdLst>
                <a:gd name="T0" fmla="*/ 0 w 76"/>
                <a:gd name="T1" fmla="*/ 5 h 52"/>
                <a:gd name="T2" fmla="*/ 5 w 76"/>
                <a:gd name="T3" fmla="*/ 2 h 52"/>
                <a:gd name="T4" fmla="*/ 21 w 76"/>
                <a:gd name="T5" fmla="*/ 1 h 52"/>
                <a:gd name="T6" fmla="*/ 37 w 76"/>
                <a:gd name="T7" fmla="*/ 9 h 52"/>
                <a:gd name="T8" fmla="*/ 42 w 76"/>
                <a:gd name="T9" fmla="*/ 19 h 52"/>
                <a:gd name="T10" fmla="*/ 54 w 76"/>
                <a:gd name="T11" fmla="*/ 19 h 52"/>
                <a:gd name="T12" fmla="*/ 59 w 76"/>
                <a:gd name="T13" fmla="*/ 28 h 52"/>
                <a:gd name="T14" fmla="*/ 67 w 76"/>
                <a:gd name="T15" fmla="*/ 31 h 52"/>
                <a:gd name="T16" fmla="*/ 76 w 76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52">
                  <a:moveTo>
                    <a:pt x="0" y="5"/>
                  </a:moveTo>
                  <a:cubicBezTo>
                    <a:pt x="1" y="4"/>
                    <a:pt x="2" y="3"/>
                    <a:pt x="5" y="2"/>
                  </a:cubicBezTo>
                  <a:cubicBezTo>
                    <a:pt x="8" y="1"/>
                    <a:pt x="16" y="0"/>
                    <a:pt x="21" y="1"/>
                  </a:cubicBezTo>
                  <a:cubicBezTo>
                    <a:pt x="26" y="2"/>
                    <a:pt x="33" y="6"/>
                    <a:pt x="37" y="9"/>
                  </a:cubicBezTo>
                  <a:cubicBezTo>
                    <a:pt x="41" y="12"/>
                    <a:pt x="39" y="17"/>
                    <a:pt x="42" y="19"/>
                  </a:cubicBezTo>
                  <a:cubicBezTo>
                    <a:pt x="45" y="21"/>
                    <a:pt x="51" y="18"/>
                    <a:pt x="54" y="19"/>
                  </a:cubicBezTo>
                  <a:cubicBezTo>
                    <a:pt x="57" y="20"/>
                    <a:pt x="57" y="26"/>
                    <a:pt x="59" y="28"/>
                  </a:cubicBezTo>
                  <a:cubicBezTo>
                    <a:pt x="61" y="30"/>
                    <a:pt x="64" y="27"/>
                    <a:pt x="67" y="31"/>
                  </a:cubicBezTo>
                  <a:cubicBezTo>
                    <a:pt x="70" y="35"/>
                    <a:pt x="74" y="48"/>
                    <a:pt x="76" y="52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4" name="Группа 123"/>
          <p:cNvGrpSpPr/>
          <p:nvPr/>
        </p:nvGrpSpPr>
        <p:grpSpPr>
          <a:xfrm>
            <a:off x="4258319" y="3568118"/>
            <a:ext cx="623612" cy="657561"/>
            <a:chOff x="5260188" y="4118651"/>
            <a:chExt cx="623612" cy="657561"/>
          </a:xfrm>
        </p:grpSpPr>
        <p:sp>
          <p:nvSpPr>
            <p:cNvPr id="125" name="Line 967"/>
            <p:cNvSpPr>
              <a:spLocks noChangeShapeType="1"/>
            </p:cNvSpPr>
            <p:nvPr/>
          </p:nvSpPr>
          <p:spPr bwMode="auto">
            <a:xfrm>
              <a:off x="5268433" y="4125140"/>
              <a:ext cx="7495" cy="6510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Line 967"/>
            <p:cNvSpPr>
              <a:spLocks noChangeShapeType="1"/>
            </p:cNvSpPr>
            <p:nvPr/>
          </p:nvSpPr>
          <p:spPr bwMode="auto">
            <a:xfrm flipH="1">
              <a:off x="5266689" y="4122959"/>
              <a:ext cx="610611" cy="13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Line 967"/>
            <p:cNvSpPr>
              <a:spLocks noChangeShapeType="1"/>
            </p:cNvSpPr>
            <p:nvPr/>
          </p:nvSpPr>
          <p:spPr bwMode="auto">
            <a:xfrm flipH="1" flipV="1">
              <a:off x="5260188" y="4404939"/>
              <a:ext cx="623612" cy="21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Line 967"/>
            <p:cNvSpPr>
              <a:spLocks noChangeShapeType="1"/>
            </p:cNvSpPr>
            <p:nvPr/>
          </p:nvSpPr>
          <p:spPr bwMode="auto">
            <a:xfrm>
              <a:off x="5874468" y="4122959"/>
              <a:ext cx="2831" cy="2790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Line 967"/>
            <p:cNvSpPr>
              <a:spLocks noChangeShapeType="1"/>
            </p:cNvSpPr>
            <p:nvPr/>
          </p:nvSpPr>
          <p:spPr bwMode="auto">
            <a:xfrm>
              <a:off x="5792869" y="4122959"/>
              <a:ext cx="2831" cy="2790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Line 967"/>
            <p:cNvSpPr>
              <a:spLocks noChangeShapeType="1"/>
            </p:cNvSpPr>
            <p:nvPr/>
          </p:nvSpPr>
          <p:spPr bwMode="auto">
            <a:xfrm>
              <a:off x="5359966" y="4118651"/>
              <a:ext cx="2831" cy="2790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1" name="Группа 130"/>
          <p:cNvGrpSpPr/>
          <p:nvPr/>
        </p:nvGrpSpPr>
        <p:grpSpPr>
          <a:xfrm>
            <a:off x="5472294" y="2908214"/>
            <a:ext cx="623612" cy="657561"/>
            <a:chOff x="5260188" y="4118651"/>
            <a:chExt cx="623612" cy="657561"/>
          </a:xfrm>
        </p:grpSpPr>
        <p:sp>
          <p:nvSpPr>
            <p:cNvPr id="132" name="Line 967"/>
            <p:cNvSpPr>
              <a:spLocks noChangeShapeType="1"/>
            </p:cNvSpPr>
            <p:nvPr/>
          </p:nvSpPr>
          <p:spPr bwMode="auto">
            <a:xfrm>
              <a:off x="5268433" y="4125140"/>
              <a:ext cx="7495" cy="6510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Line 967"/>
            <p:cNvSpPr>
              <a:spLocks noChangeShapeType="1"/>
            </p:cNvSpPr>
            <p:nvPr/>
          </p:nvSpPr>
          <p:spPr bwMode="auto">
            <a:xfrm flipH="1">
              <a:off x="5266689" y="4122959"/>
              <a:ext cx="610611" cy="13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Line 967"/>
            <p:cNvSpPr>
              <a:spLocks noChangeShapeType="1"/>
            </p:cNvSpPr>
            <p:nvPr/>
          </p:nvSpPr>
          <p:spPr bwMode="auto">
            <a:xfrm flipH="1" flipV="1">
              <a:off x="5260188" y="4404939"/>
              <a:ext cx="623612" cy="21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Line 967"/>
            <p:cNvSpPr>
              <a:spLocks noChangeShapeType="1"/>
            </p:cNvSpPr>
            <p:nvPr/>
          </p:nvSpPr>
          <p:spPr bwMode="auto">
            <a:xfrm>
              <a:off x="5874468" y="4122959"/>
              <a:ext cx="2831" cy="2790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Line 967"/>
            <p:cNvSpPr>
              <a:spLocks noChangeShapeType="1"/>
            </p:cNvSpPr>
            <p:nvPr/>
          </p:nvSpPr>
          <p:spPr bwMode="auto">
            <a:xfrm>
              <a:off x="5792869" y="4122959"/>
              <a:ext cx="2831" cy="2790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Line 967"/>
            <p:cNvSpPr>
              <a:spLocks noChangeShapeType="1"/>
            </p:cNvSpPr>
            <p:nvPr/>
          </p:nvSpPr>
          <p:spPr bwMode="auto">
            <a:xfrm>
              <a:off x="5359966" y="4118651"/>
              <a:ext cx="2831" cy="2790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367337" y="3617288"/>
            <a:ext cx="423663" cy="21544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e-BY" sz="800" dirty="0" smtClean="0"/>
              <a:t>ЗАТК</a:t>
            </a:r>
            <a:endParaRPr lang="ru-RU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5584011" y="2937797"/>
            <a:ext cx="496062" cy="21544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e-BY" sz="800" dirty="0" smtClean="0"/>
              <a:t>ПЗАТК</a:t>
            </a:r>
            <a:endParaRPr lang="ru-RU" sz="800" dirty="0"/>
          </a:p>
        </p:txBody>
      </p:sp>
      <p:sp>
        <p:nvSpPr>
          <p:cNvPr id="139" name="Line 982"/>
          <p:cNvSpPr>
            <a:spLocks noChangeShapeType="1"/>
          </p:cNvSpPr>
          <p:nvPr/>
        </p:nvSpPr>
        <p:spPr bwMode="auto">
          <a:xfrm flipH="1">
            <a:off x="3235798" y="3550321"/>
            <a:ext cx="2252236" cy="142332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" name="Text Box 17036"/>
          <p:cNvSpPr txBox="1">
            <a:spLocks noChangeArrowheads="1"/>
          </p:cNvSpPr>
          <p:nvPr/>
        </p:nvSpPr>
        <p:spPr bwMode="auto">
          <a:xfrm>
            <a:off x="6811402" y="4039604"/>
            <a:ext cx="383574" cy="11497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13 авэ бк</a:t>
            </a:r>
            <a:endParaRPr lang="ru-RU" sz="6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41" name="Text Box 17036"/>
          <p:cNvSpPr txBox="1">
            <a:spLocks noChangeArrowheads="1"/>
          </p:cNvSpPr>
          <p:nvPr/>
        </p:nvSpPr>
        <p:spPr bwMode="auto">
          <a:xfrm>
            <a:off x="5193398" y="1313544"/>
            <a:ext cx="474737" cy="117089"/>
          </a:xfrm>
          <a:prstGeom prst="rect">
            <a:avLst/>
          </a:prstGeom>
          <a:solidFill>
            <a:schemeClr val="accent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be-BY" sz="800" dirty="0" smtClean="0">
                <a:solidFill>
                  <a:srgbClr val="000000"/>
                </a:solidFill>
                <a:latin typeface="Arial Cyr"/>
                <a:cs typeface="Arial Cyr"/>
              </a:rPr>
              <a:t>1 авэ ПВ </a:t>
            </a:r>
            <a:endParaRPr lang="ru-RU" sz="8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49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7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85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0" animBg="1"/>
      <p:bldP spid="280" grpId="0" animBg="1"/>
      <p:bldP spid="290" grpId="0" animBg="1"/>
      <p:bldP spid="6" grpId="0" animBg="1"/>
      <p:bldP spid="7" grpId="0" animBg="1"/>
      <p:bldP spid="139" grpId="0" animBg="1"/>
      <p:bldP spid="13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8030532" cy="56896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6389" y="1149189"/>
            <a:ext cx="8405611" cy="570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068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336237" cy="47955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6640" y="1124895"/>
            <a:ext cx="8595360" cy="573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19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175847" cy="47752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122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794252" cy="5668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0520" y="166370"/>
            <a:ext cx="9733280" cy="669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00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546080" cy="4470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2489" y="1483360"/>
            <a:ext cx="9539986" cy="53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615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656320" cy="57708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5920" y="701246"/>
            <a:ext cx="10314431" cy="635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169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67832"/>
            <a:ext cx="12101694" cy="8062755"/>
          </a:xfrm>
        </p:spPr>
      </p:pic>
    </p:spTree>
    <p:extLst>
      <p:ext uri="{BB962C8B-B14F-4D97-AF65-F5344CB8AC3E}">
        <p14:creationId xmlns:p14="http://schemas.microsoft.com/office/powerpoint/2010/main" xmlns="" val="320554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373" y="0"/>
            <a:ext cx="8948341" cy="6858000"/>
          </a:xfrm>
          <a:prstGeom prst="rect">
            <a:avLst/>
          </a:prstGeom>
        </p:spPr>
      </p:pic>
      <p:sp>
        <p:nvSpPr>
          <p:cNvPr id="5" name="Знак запрета 4"/>
          <p:cNvSpPr/>
          <p:nvPr/>
        </p:nvSpPr>
        <p:spPr>
          <a:xfrm>
            <a:off x="3591696" y="314685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Знак запрета 7"/>
          <p:cNvSpPr/>
          <p:nvPr/>
        </p:nvSpPr>
        <p:spPr>
          <a:xfrm>
            <a:off x="9408296" y="3208635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Знак запрета 8"/>
          <p:cNvSpPr/>
          <p:nvPr/>
        </p:nvSpPr>
        <p:spPr>
          <a:xfrm>
            <a:off x="4199672" y="423795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нак запрета 9"/>
          <p:cNvSpPr/>
          <p:nvPr/>
        </p:nvSpPr>
        <p:spPr>
          <a:xfrm>
            <a:off x="3124199" y="4949305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Знак запрета 10"/>
          <p:cNvSpPr/>
          <p:nvPr/>
        </p:nvSpPr>
        <p:spPr>
          <a:xfrm>
            <a:off x="2639196" y="482960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Знак запрета 11"/>
          <p:cNvSpPr/>
          <p:nvPr/>
        </p:nvSpPr>
        <p:spPr>
          <a:xfrm>
            <a:off x="3058296" y="350996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Знак запрета 12"/>
          <p:cNvSpPr/>
          <p:nvPr/>
        </p:nvSpPr>
        <p:spPr>
          <a:xfrm>
            <a:off x="5838393" y="308507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Знак запрета 13"/>
          <p:cNvSpPr/>
          <p:nvPr/>
        </p:nvSpPr>
        <p:spPr>
          <a:xfrm>
            <a:off x="5630046" y="3291351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Знак запрета 14"/>
          <p:cNvSpPr/>
          <p:nvPr/>
        </p:nvSpPr>
        <p:spPr>
          <a:xfrm>
            <a:off x="8093846" y="3587702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Знак запрета 15"/>
          <p:cNvSpPr/>
          <p:nvPr/>
        </p:nvSpPr>
        <p:spPr>
          <a:xfrm>
            <a:off x="2573292" y="5348336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Знак запрета 16"/>
          <p:cNvSpPr/>
          <p:nvPr/>
        </p:nvSpPr>
        <p:spPr>
          <a:xfrm>
            <a:off x="7962039" y="1060582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Знак запрета 17"/>
          <p:cNvSpPr/>
          <p:nvPr/>
        </p:nvSpPr>
        <p:spPr>
          <a:xfrm>
            <a:off x="8995546" y="511355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Знак запрета 18"/>
          <p:cNvSpPr/>
          <p:nvPr/>
        </p:nvSpPr>
        <p:spPr>
          <a:xfrm>
            <a:off x="5007746" y="141330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Знак запрета 19"/>
          <p:cNvSpPr/>
          <p:nvPr/>
        </p:nvSpPr>
        <p:spPr>
          <a:xfrm>
            <a:off x="2779756" y="3917269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Знак запрета 20"/>
          <p:cNvSpPr/>
          <p:nvPr/>
        </p:nvSpPr>
        <p:spPr>
          <a:xfrm>
            <a:off x="7134996" y="4186501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Знак запрета 21"/>
          <p:cNvSpPr/>
          <p:nvPr/>
        </p:nvSpPr>
        <p:spPr>
          <a:xfrm>
            <a:off x="8225653" y="219736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Знак запрета 22"/>
          <p:cNvSpPr/>
          <p:nvPr/>
        </p:nvSpPr>
        <p:spPr>
          <a:xfrm>
            <a:off x="5695949" y="68940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Знак запрета 23"/>
          <p:cNvSpPr/>
          <p:nvPr/>
        </p:nvSpPr>
        <p:spPr>
          <a:xfrm>
            <a:off x="7200899" y="546684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Знак запрета 25"/>
          <p:cNvSpPr/>
          <p:nvPr/>
        </p:nvSpPr>
        <p:spPr>
          <a:xfrm>
            <a:off x="2220876" y="3386401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7" name="Знак запрета 26"/>
          <p:cNvSpPr/>
          <p:nvPr/>
        </p:nvSpPr>
        <p:spPr>
          <a:xfrm>
            <a:off x="7003189" y="4189741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grpSp>
        <p:nvGrpSpPr>
          <p:cNvPr id="28" name="Group 18224"/>
          <p:cNvGrpSpPr>
            <a:grpSpLocks/>
          </p:cNvGrpSpPr>
          <p:nvPr/>
        </p:nvGrpSpPr>
        <p:grpSpPr bwMode="auto">
          <a:xfrm>
            <a:off x="5695949" y="2374426"/>
            <a:ext cx="676275" cy="638175"/>
            <a:chOff x="0" y="0"/>
            <a:chExt cx="71" cy="67"/>
          </a:xfrm>
        </p:grpSpPr>
        <p:sp>
          <p:nvSpPr>
            <p:cNvPr id="29" name="Line 967"/>
            <p:cNvSpPr>
              <a:spLocks noChangeShapeType="1"/>
            </p:cNvSpPr>
            <p:nvPr/>
          </p:nvSpPr>
          <p:spPr bwMode="auto">
            <a:xfrm>
              <a:off x="0" y="1"/>
              <a:ext cx="1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Rectangle 968"/>
            <p:cNvSpPr>
              <a:spLocks noChangeArrowheads="1"/>
            </p:cNvSpPr>
            <p:nvPr/>
          </p:nvSpPr>
          <p:spPr bwMode="auto">
            <a:xfrm>
              <a:off x="0" y="0"/>
              <a:ext cx="71" cy="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Rectangle 969"/>
            <p:cNvSpPr>
              <a:spLocks noChangeArrowheads="1"/>
            </p:cNvSpPr>
            <p:nvPr/>
          </p:nvSpPr>
          <p:spPr bwMode="auto">
            <a:xfrm>
              <a:off x="0" y="8"/>
              <a:ext cx="71" cy="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Rectangle 970"/>
            <p:cNvSpPr>
              <a:spLocks noChangeArrowheads="1"/>
            </p:cNvSpPr>
            <p:nvPr/>
          </p:nvSpPr>
          <p:spPr bwMode="auto">
            <a:xfrm>
              <a:off x="0" y="29"/>
              <a:ext cx="71" cy="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Rectangle 972"/>
            <p:cNvSpPr>
              <a:spLocks noChangeArrowheads="1"/>
            </p:cNvSpPr>
            <p:nvPr/>
          </p:nvSpPr>
          <p:spPr bwMode="auto">
            <a:xfrm>
              <a:off x="2" y="9"/>
              <a:ext cx="66" cy="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</a:t>
              </a:r>
              <a:r>
                <a:rPr lang="ru-RU" sz="800" b="0" i="0" u="none" strike="noStrike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Ас. А СПА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3611344" y="2500741"/>
            <a:ext cx="581025" cy="600075"/>
            <a:chOff x="5795961" y="3309937"/>
            <a:chExt cx="581025" cy="600075"/>
          </a:xfrm>
        </p:grpSpPr>
        <p:sp>
          <p:nvSpPr>
            <p:cNvPr id="48" name="Line 982"/>
            <p:cNvSpPr>
              <a:spLocks noChangeShapeType="1"/>
            </p:cNvSpPr>
            <p:nvPr/>
          </p:nvSpPr>
          <p:spPr bwMode="auto">
            <a:xfrm>
              <a:off x="5805487" y="3309937"/>
              <a:ext cx="0" cy="6000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Line 983"/>
            <p:cNvSpPr>
              <a:spLocks noChangeShapeType="1"/>
            </p:cNvSpPr>
            <p:nvPr/>
          </p:nvSpPr>
          <p:spPr bwMode="auto">
            <a:xfrm>
              <a:off x="5795961" y="3312111"/>
              <a:ext cx="5810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Line 984"/>
            <p:cNvSpPr>
              <a:spLocks noChangeShapeType="1"/>
            </p:cNvSpPr>
            <p:nvPr/>
          </p:nvSpPr>
          <p:spPr bwMode="auto">
            <a:xfrm flipV="1">
              <a:off x="5805487" y="3548062"/>
              <a:ext cx="56197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Line 985"/>
            <p:cNvSpPr>
              <a:spLocks noChangeShapeType="1"/>
            </p:cNvSpPr>
            <p:nvPr/>
          </p:nvSpPr>
          <p:spPr bwMode="auto">
            <a:xfrm flipH="1">
              <a:off x="6291262" y="3319462"/>
              <a:ext cx="76200" cy="1047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Line 986"/>
            <p:cNvSpPr>
              <a:spLocks noChangeShapeType="1"/>
            </p:cNvSpPr>
            <p:nvPr/>
          </p:nvSpPr>
          <p:spPr bwMode="auto">
            <a:xfrm>
              <a:off x="6291262" y="3424237"/>
              <a:ext cx="762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Rectangle 987"/>
            <p:cNvSpPr>
              <a:spLocks noChangeArrowheads="1"/>
            </p:cNvSpPr>
            <p:nvPr/>
          </p:nvSpPr>
          <p:spPr bwMode="auto">
            <a:xfrm>
              <a:off x="5824537" y="3357562"/>
              <a:ext cx="457200" cy="142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ru-RU" sz="800" b="0" i="0" u="none" strike="noStrike" baseline="0" dirty="0">
                  <a:solidFill>
                    <a:srgbClr val="000000"/>
                  </a:solidFill>
                  <a:latin typeface="Arial Cyr"/>
                  <a:cs typeface="Arial Cyr"/>
                </a:rPr>
                <a:t>1 </a:t>
              </a:r>
              <a:r>
                <a:rPr lang="ru-RU" sz="800" b="0" i="0" u="none" strike="noStrike" baseline="0" dirty="0" err="1" smtClean="0">
                  <a:solidFill>
                    <a:srgbClr val="000000"/>
                  </a:solidFill>
                  <a:latin typeface="Arial Cyr"/>
                  <a:cs typeface="Arial Cyr"/>
                </a:rPr>
                <a:t>бад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61" name="Знак запрета 60"/>
          <p:cNvSpPr/>
          <p:nvPr/>
        </p:nvSpPr>
        <p:spPr>
          <a:xfrm>
            <a:off x="6546555" y="640762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2" name="Знак запрета 61"/>
          <p:cNvSpPr/>
          <p:nvPr/>
        </p:nvSpPr>
        <p:spPr>
          <a:xfrm>
            <a:off x="6775155" y="1826959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grpSp>
        <p:nvGrpSpPr>
          <p:cNvPr id="69" name="Group 18224"/>
          <p:cNvGrpSpPr>
            <a:grpSpLocks/>
          </p:cNvGrpSpPr>
          <p:nvPr/>
        </p:nvGrpSpPr>
        <p:grpSpPr bwMode="auto">
          <a:xfrm>
            <a:off x="9569268" y="1020446"/>
            <a:ext cx="676275" cy="638175"/>
            <a:chOff x="0" y="0"/>
            <a:chExt cx="71" cy="67"/>
          </a:xfrm>
        </p:grpSpPr>
        <p:sp>
          <p:nvSpPr>
            <p:cNvPr id="70" name="Line 967"/>
            <p:cNvSpPr>
              <a:spLocks noChangeShapeType="1"/>
            </p:cNvSpPr>
            <p:nvPr/>
          </p:nvSpPr>
          <p:spPr bwMode="auto">
            <a:xfrm>
              <a:off x="0" y="1"/>
              <a:ext cx="1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Rectangle 968"/>
            <p:cNvSpPr>
              <a:spLocks noChangeArrowheads="1"/>
            </p:cNvSpPr>
            <p:nvPr/>
          </p:nvSpPr>
          <p:spPr bwMode="auto">
            <a:xfrm>
              <a:off x="0" y="0"/>
              <a:ext cx="71" cy="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Rectangle 969"/>
            <p:cNvSpPr>
              <a:spLocks noChangeArrowheads="1"/>
            </p:cNvSpPr>
            <p:nvPr/>
          </p:nvSpPr>
          <p:spPr bwMode="auto">
            <a:xfrm>
              <a:off x="0" y="8"/>
              <a:ext cx="71" cy="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Rectangle 970"/>
            <p:cNvSpPr>
              <a:spLocks noChangeArrowheads="1"/>
            </p:cNvSpPr>
            <p:nvPr/>
          </p:nvSpPr>
          <p:spPr bwMode="auto">
            <a:xfrm>
              <a:off x="0" y="29"/>
              <a:ext cx="71" cy="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Rectangle 972"/>
            <p:cNvSpPr>
              <a:spLocks noChangeArrowheads="1"/>
            </p:cNvSpPr>
            <p:nvPr/>
          </p:nvSpPr>
          <p:spPr bwMode="auto">
            <a:xfrm>
              <a:off x="1" y="9"/>
              <a:ext cx="65" cy="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1000"/>
              </a:pPr>
              <a:r>
                <a:rPr lang="ru-RU" sz="800" dirty="0"/>
                <a:t>46 </a:t>
              </a:r>
              <a:r>
                <a:rPr lang="ru-RU" sz="800" dirty="0" smtClean="0"/>
                <a:t>ПА </a:t>
              </a:r>
              <a:r>
                <a:rPr lang="ru-RU" sz="800" dirty="0"/>
                <a:t>ВГК СН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76" name="Group 18224"/>
          <p:cNvGrpSpPr>
            <a:grpSpLocks/>
          </p:cNvGrpSpPr>
          <p:nvPr/>
        </p:nvGrpSpPr>
        <p:grpSpPr bwMode="auto">
          <a:xfrm>
            <a:off x="5685061" y="1960288"/>
            <a:ext cx="676275" cy="638175"/>
            <a:chOff x="0" y="0"/>
            <a:chExt cx="71" cy="67"/>
          </a:xfrm>
        </p:grpSpPr>
        <p:sp>
          <p:nvSpPr>
            <p:cNvPr id="77" name="Line 967"/>
            <p:cNvSpPr>
              <a:spLocks noChangeShapeType="1"/>
            </p:cNvSpPr>
            <p:nvPr/>
          </p:nvSpPr>
          <p:spPr bwMode="auto">
            <a:xfrm>
              <a:off x="0" y="1"/>
              <a:ext cx="1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Rectangle 968"/>
            <p:cNvSpPr>
              <a:spLocks noChangeArrowheads="1"/>
            </p:cNvSpPr>
            <p:nvPr/>
          </p:nvSpPr>
          <p:spPr bwMode="auto">
            <a:xfrm>
              <a:off x="0" y="0"/>
              <a:ext cx="71" cy="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Rectangle 969"/>
            <p:cNvSpPr>
              <a:spLocks noChangeArrowheads="1"/>
            </p:cNvSpPr>
            <p:nvPr/>
          </p:nvSpPr>
          <p:spPr bwMode="auto">
            <a:xfrm>
              <a:off x="0" y="8"/>
              <a:ext cx="71" cy="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Rectangle 970"/>
            <p:cNvSpPr>
              <a:spLocks noChangeArrowheads="1"/>
            </p:cNvSpPr>
            <p:nvPr/>
          </p:nvSpPr>
          <p:spPr bwMode="auto">
            <a:xfrm>
              <a:off x="0" y="29"/>
              <a:ext cx="71" cy="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Rectangle 972"/>
            <p:cNvSpPr>
              <a:spLocks noChangeArrowheads="1"/>
            </p:cNvSpPr>
            <p:nvPr/>
          </p:nvSpPr>
          <p:spPr bwMode="auto">
            <a:xfrm>
              <a:off x="2" y="9"/>
              <a:ext cx="67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1000"/>
              </a:pPr>
              <a:r>
                <a:rPr lang="ru-RU" sz="800" dirty="0">
                  <a:solidFill>
                    <a:srgbClr val="000000"/>
                  </a:solidFill>
                  <a:latin typeface="Arial Cyr"/>
                  <a:cs typeface="Arial Cyr"/>
                </a:rPr>
                <a:t>26 ПА БВА</a:t>
              </a: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10006012" y="2357362"/>
            <a:ext cx="733425" cy="666750"/>
            <a:chOff x="5724525" y="3176587"/>
            <a:chExt cx="733425" cy="666750"/>
          </a:xfrm>
        </p:grpSpPr>
        <p:sp>
          <p:nvSpPr>
            <p:cNvPr id="92" name="Line 4822"/>
            <p:cNvSpPr>
              <a:spLocks noChangeShapeType="1"/>
            </p:cNvSpPr>
            <p:nvPr/>
          </p:nvSpPr>
          <p:spPr bwMode="auto">
            <a:xfrm>
              <a:off x="5724525" y="3195637"/>
              <a:ext cx="0" cy="6477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Rectangle 4823"/>
            <p:cNvSpPr>
              <a:spLocks noChangeArrowheads="1"/>
            </p:cNvSpPr>
            <p:nvPr/>
          </p:nvSpPr>
          <p:spPr bwMode="auto">
            <a:xfrm>
              <a:off x="5734050" y="3325833"/>
              <a:ext cx="600551" cy="2784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0" i="0" u="none" strike="noStrike" baseline="0" dirty="0" err="1" smtClean="0">
                  <a:solidFill>
                    <a:srgbClr val="000000"/>
                  </a:solidFill>
                  <a:latin typeface="Arial Cyr"/>
                  <a:cs typeface="Arial Cyr"/>
                </a:rPr>
                <a:t>Маскоўская</a:t>
              </a:r>
              <a:r>
                <a:rPr lang="ru-RU" sz="800" b="0" i="0" u="none" strike="noStrike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</a:t>
              </a:r>
              <a:r>
                <a:rPr lang="ru-RU" sz="800" b="0" i="0" u="none" strike="noStrike" dirty="0" err="1" smtClean="0">
                  <a:solidFill>
                    <a:srgbClr val="000000"/>
                  </a:solidFill>
                  <a:latin typeface="Arial Cyr"/>
                  <a:cs typeface="Arial Cyr"/>
                </a:rPr>
                <a:t>акруга</a:t>
              </a:r>
              <a:r>
                <a:rPr lang="ru-RU" sz="800" b="0" i="0" u="none" strike="noStrike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СПА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  <p:sp>
          <p:nvSpPr>
            <p:cNvPr id="94" name="Freeform 4824"/>
            <p:cNvSpPr>
              <a:spLocks/>
            </p:cNvSpPr>
            <p:nvPr/>
          </p:nvSpPr>
          <p:spPr bwMode="auto">
            <a:xfrm>
              <a:off x="5734050" y="3595687"/>
              <a:ext cx="714375" cy="85725"/>
            </a:xfrm>
            <a:custGeom>
              <a:avLst/>
              <a:gdLst>
                <a:gd name="T0" fmla="*/ 0 w 75"/>
                <a:gd name="T1" fmla="*/ 6 h 9"/>
                <a:gd name="T2" fmla="*/ 5 w 75"/>
                <a:gd name="T3" fmla="*/ 4 h 9"/>
                <a:gd name="T4" fmla="*/ 19 w 75"/>
                <a:gd name="T5" fmla="*/ 1 h 9"/>
                <a:gd name="T6" fmla="*/ 35 w 75"/>
                <a:gd name="T7" fmla="*/ 8 h 9"/>
                <a:gd name="T8" fmla="*/ 47 w 75"/>
                <a:gd name="T9" fmla="*/ 3 h 9"/>
                <a:gd name="T10" fmla="*/ 59 w 75"/>
                <a:gd name="T11" fmla="*/ 7 h 9"/>
                <a:gd name="T12" fmla="*/ 68 w 75"/>
                <a:gd name="T13" fmla="*/ 4 h 9"/>
                <a:gd name="T14" fmla="*/ 74 w 75"/>
                <a:gd name="T15" fmla="*/ 9 h 9"/>
                <a:gd name="T16" fmla="*/ 74 w 75"/>
                <a:gd name="T17" fmla="*/ 7 h 9"/>
                <a:gd name="T18" fmla="*/ 73 w 75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9">
                  <a:moveTo>
                    <a:pt x="0" y="6"/>
                  </a:moveTo>
                  <a:cubicBezTo>
                    <a:pt x="1" y="5"/>
                    <a:pt x="2" y="5"/>
                    <a:pt x="5" y="4"/>
                  </a:cubicBezTo>
                  <a:cubicBezTo>
                    <a:pt x="8" y="3"/>
                    <a:pt x="14" y="0"/>
                    <a:pt x="19" y="1"/>
                  </a:cubicBezTo>
                  <a:cubicBezTo>
                    <a:pt x="24" y="2"/>
                    <a:pt x="30" y="8"/>
                    <a:pt x="35" y="8"/>
                  </a:cubicBezTo>
                  <a:cubicBezTo>
                    <a:pt x="40" y="8"/>
                    <a:pt x="43" y="3"/>
                    <a:pt x="47" y="3"/>
                  </a:cubicBezTo>
                  <a:cubicBezTo>
                    <a:pt x="51" y="3"/>
                    <a:pt x="56" y="7"/>
                    <a:pt x="59" y="7"/>
                  </a:cubicBezTo>
                  <a:cubicBezTo>
                    <a:pt x="62" y="7"/>
                    <a:pt x="66" y="4"/>
                    <a:pt x="68" y="4"/>
                  </a:cubicBezTo>
                  <a:cubicBezTo>
                    <a:pt x="70" y="4"/>
                    <a:pt x="73" y="9"/>
                    <a:pt x="74" y="9"/>
                  </a:cubicBezTo>
                  <a:cubicBezTo>
                    <a:pt x="75" y="9"/>
                    <a:pt x="74" y="7"/>
                    <a:pt x="74" y="7"/>
                  </a:cubicBezTo>
                  <a:cubicBezTo>
                    <a:pt x="74" y="7"/>
                    <a:pt x="73" y="8"/>
                    <a:pt x="73" y="8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4825"/>
            <p:cNvSpPr>
              <a:spLocks/>
            </p:cNvSpPr>
            <p:nvPr/>
          </p:nvSpPr>
          <p:spPr bwMode="auto">
            <a:xfrm>
              <a:off x="5734050" y="3176587"/>
              <a:ext cx="723900" cy="495300"/>
            </a:xfrm>
            <a:custGeom>
              <a:avLst/>
              <a:gdLst>
                <a:gd name="T0" fmla="*/ 0 w 76"/>
                <a:gd name="T1" fmla="*/ 5 h 52"/>
                <a:gd name="T2" fmla="*/ 5 w 76"/>
                <a:gd name="T3" fmla="*/ 2 h 52"/>
                <a:gd name="T4" fmla="*/ 21 w 76"/>
                <a:gd name="T5" fmla="*/ 1 h 52"/>
                <a:gd name="T6" fmla="*/ 37 w 76"/>
                <a:gd name="T7" fmla="*/ 9 h 52"/>
                <a:gd name="T8" fmla="*/ 42 w 76"/>
                <a:gd name="T9" fmla="*/ 19 h 52"/>
                <a:gd name="T10" fmla="*/ 54 w 76"/>
                <a:gd name="T11" fmla="*/ 19 h 52"/>
                <a:gd name="T12" fmla="*/ 59 w 76"/>
                <a:gd name="T13" fmla="*/ 28 h 52"/>
                <a:gd name="T14" fmla="*/ 67 w 76"/>
                <a:gd name="T15" fmla="*/ 31 h 52"/>
                <a:gd name="T16" fmla="*/ 76 w 76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52">
                  <a:moveTo>
                    <a:pt x="0" y="5"/>
                  </a:moveTo>
                  <a:cubicBezTo>
                    <a:pt x="1" y="4"/>
                    <a:pt x="2" y="3"/>
                    <a:pt x="5" y="2"/>
                  </a:cubicBezTo>
                  <a:cubicBezTo>
                    <a:pt x="8" y="1"/>
                    <a:pt x="16" y="0"/>
                    <a:pt x="21" y="1"/>
                  </a:cubicBezTo>
                  <a:cubicBezTo>
                    <a:pt x="26" y="2"/>
                    <a:pt x="33" y="6"/>
                    <a:pt x="37" y="9"/>
                  </a:cubicBezTo>
                  <a:cubicBezTo>
                    <a:pt x="41" y="12"/>
                    <a:pt x="39" y="17"/>
                    <a:pt x="42" y="19"/>
                  </a:cubicBezTo>
                  <a:cubicBezTo>
                    <a:pt x="45" y="21"/>
                    <a:pt x="51" y="18"/>
                    <a:pt x="54" y="19"/>
                  </a:cubicBezTo>
                  <a:cubicBezTo>
                    <a:pt x="57" y="20"/>
                    <a:pt x="57" y="26"/>
                    <a:pt x="59" y="28"/>
                  </a:cubicBezTo>
                  <a:cubicBezTo>
                    <a:pt x="61" y="30"/>
                    <a:pt x="64" y="27"/>
                    <a:pt x="67" y="31"/>
                  </a:cubicBezTo>
                  <a:cubicBezTo>
                    <a:pt x="70" y="35"/>
                    <a:pt x="74" y="48"/>
                    <a:pt x="76" y="52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7200899" y="3567964"/>
            <a:ext cx="581025" cy="600075"/>
            <a:chOff x="5795961" y="3309937"/>
            <a:chExt cx="581025" cy="600075"/>
          </a:xfrm>
        </p:grpSpPr>
        <p:sp>
          <p:nvSpPr>
            <p:cNvPr id="102" name="Line 982"/>
            <p:cNvSpPr>
              <a:spLocks noChangeShapeType="1"/>
            </p:cNvSpPr>
            <p:nvPr/>
          </p:nvSpPr>
          <p:spPr bwMode="auto">
            <a:xfrm>
              <a:off x="5805487" y="3309937"/>
              <a:ext cx="0" cy="6000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Line 983"/>
            <p:cNvSpPr>
              <a:spLocks noChangeShapeType="1"/>
            </p:cNvSpPr>
            <p:nvPr/>
          </p:nvSpPr>
          <p:spPr bwMode="auto">
            <a:xfrm>
              <a:off x="5795961" y="3312111"/>
              <a:ext cx="5810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Line 984"/>
            <p:cNvSpPr>
              <a:spLocks noChangeShapeType="1"/>
            </p:cNvSpPr>
            <p:nvPr/>
          </p:nvSpPr>
          <p:spPr bwMode="auto">
            <a:xfrm flipV="1">
              <a:off x="5805487" y="3548062"/>
              <a:ext cx="56197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Line 985"/>
            <p:cNvSpPr>
              <a:spLocks noChangeShapeType="1"/>
            </p:cNvSpPr>
            <p:nvPr/>
          </p:nvSpPr>
          <p:spPr bwMode="auto">
            <a:xfrm flipH="1">
              <a:off x="6291262" y="3319462"/>
              <a:ext cx="76200" cy="1047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Line 986"/>
            <p:cNvSpPr>
              <a:spLocks noChangeShapeType="1"/>
            </p:cNvSpPr>
            <p:nvPr/>
          </p:nvSpPr>
          <p:spPr bwMode="auto">
            <a:xfrm>
              <a:off x="6291262" y="3424237"/>
              <a:ext cx="762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Rectangle 987"/>
            <p:cNvSpPr>
              <a:spLocks noChangeArrowheads="1"/>
            </p:cNvSpPr>
            <p:nvPr/>
          </p:nvSpPr>
          <p:spPr bwMode="auto">
            <a:xfrm>
              <a:off x="5824537" y="3357562"/>
              <a:ext cx="457200" cy="142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ru-RU" sz="8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22 </a:t>
              </a:r>
              <a:r>
                <a:rPr lang="ru-RU" sz="800" b="0" i="0" u="none" strike="noStrike" baseline="0" dirty="0" err="1" smtClean="0">
                  <a:solidFill>
                    <a:srgbClr val="000000"/>
                  </a:solidFill>
                  <a:latin typeface="Arial Cyr"/>
                  <a:cs typeface="Arial Cyr"/>
                </a:rPr>
                <a:t>цбад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5093554" y="2997381"/>
            <a:ext cx="581025" cy="238124"/>
            <a:chOff x="5795961" y="3309938"/>
            <a:chExt cx="581025" cy="238124"/>
          </a:xfrm>
        </p:grpSpPr>
        <p:sp>
          <p:nvSpPr>
            <p:cNvPr id="109" name="Line 982"/>
            <p:cNvSpPr>
              <a:spLocks noChangeShapeType="1"/>
            </p:cNvSpPr>
            <p:nvPr/>
          </p:nvSpPr>
          <p:spPr bwMode="auto">
            <a:xfrm>
              <a:off x="5805487" y="3309938"/>
              <a:ext cx="0" cy="22859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Line 983"/>
            <p:cNvSpPr>
              <a:spLocks noChangeShapeType="1"/>
            </p:cNvSpPr>
            <p:nvPr/>
          </p:nvSpPr>
          <p:spPr bwMode="auto">
            <a:xfrm>
              <a:off x="5795961" y="3312111"/>
              <a:ext cx="5810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Line 984"/>
            <p:cNvSpPr>
              <a:spLocks noChangeShapeType="1"/>
            </p:cNvSpPr>
            <p:nvPr/>
          </p:nvSpPr>
          <p:spPr bwMode="auto">
            <a:xfrm flipV="1">
              <a:off x="5805487" y="3548062"/>
              <a:ext cx="56197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Line 985"/>
            <p:cNvSpPr>
              <a:spLocks noChangeShapeType="1"/>
            </p:cNvSpPr>
            <p:nvPr/>
          </p:nvSpPr>
          <p:spPr bwMode="auto">
            <a:xfrm flipH="1">
              <a:off x="6291262" y="3319462"/>
              <a:ext cx="76200" cy="1047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Line 986"/>
            <p:cNvSpPr>
              <a:spLocks noChangeShapeType="1"/>
            </p:cNvSpPr>
            <p:nvPr/>
          </p:nvSpPr>
          <p:spPr bwMode="auto">
            <a:xfrm>
              <a:off x="6291262" y="3424237"/>
              <a:ext cx="762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Rectangle 987"/>
            <p:cNvSpPr>
              <a:spLocks noChangeArrowheads="1"/>
            </p:cNvSpPr>
            <p:nvPr/>
          </p:nvSpPr>
          <p:spPr bwMode="auto">
            <a:xfrm>
              <a:off x="5824537" y="3357562"/>
              <a:ext cx="457200" cy="142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ru-RU" sz="8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15 </a:t>
              </a:r>
              <a:r>
                <a:rPr lang="ru-RU" sz="800" b="0" i="0" u="none" strike="noStrike" baseline="0" dirty="0" err="1" smtClean="0">
                  <a:solidFill>
                    <a:srgbClr val="000000"/>
                  </a:solidFill>
                  <a:latin typeface="Arial Cyr"/>
                  <a:cs typeface="Arial Cyr"/>
                </a:rPr>
                <a:t>цбад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115" name="Line 982"/>
          <p:cNvSpPr>
            <a:spLocks noChangeShapeType="1"/>
          </p:cNvSpPr>
          <p:nvPr/>
        </p:nvSpPr>
        <p:spPr bwMode="auto">
          <a:xfrm flipH="1">
            <a:off x="8034774" y="805937"/>
            <a:ext cx="1891629" cy="25414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63" name="Group 18227"/>
          <p:cNvGrpSpPr>
            <a:grpSpLocks/>
          </p:cNvGrpSpPr>
          <p:nvPr/>
        </p:nvGrpSpPr>
        <p:grpSpPr bwMode="auto">
          <a:xfrm>
            <a:off x="7210425" y="3808156"/>
            <a:ext cx="997136" cy="254225"/>
            <a:chOff x="0" y="0"/>
            <a:chExt cx="178" cy="55"/>
          </a:xfrm>
        </p:grpSpPr>
        <p:sp>
          <p:nvSpPr>
            <p:cNvPr id="164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166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176" cy="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200 цбап </a:t>
              </a:r>
              <a:r>
                <a:rPr lang="be-BY" sz="600" dirty="0" smtClean="0">
                  <a:latin typeface="Arial Cyr"/>
                  <a:cs typeface="Arial Cyr"/>
                </a:rPr>
                <a:t>Ту-22М3, Ту-16К</a:t>
              </a:r>
              <a:endParaRPr lang="be-BY" sz="600" b="0" i="0" u="none" strike="noStrike" baseline="0" dirty="0" smtClean="0">
                <a:latin typeface="Arial Cyr"/>
                <a:cs typeface="Arial Cyr"/>
              </a:endParaRPr>
            </a:p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67" name="Group 18227"/>
          <p:cNvGrpSpPr>
            <a:grpSpLocks/>
          </p:cNvGrpSpPr>
          <p:nvPr/>
        </p:nvGrpSpPr>
        <p:grpSpPr bwMode="auto">
          <a:xfrm>
            <a:off x="8291556" y="1971431"/>
            <a:ext cx="435165" cy="225933"/>
            <a:chOff x="0" y="0"/>
            <a:chExt cx="97" cy="55"/>
          </a:xfrm>
        </p:grpSpPr>
        <p:sp>
          <p:nvSpPr>
            <p:cNvPr id="168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170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402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цбап</a:t>
              </a:r>
            </a:p>
            <a:p>
              <a:pPr algn="ctr" rtl="0">
                <a:defRPr sz="1000"/>
              </a:pPr>
              <a:r>
                <a:rPr lang="be-BY" sz="600" dirty="0" smtClean="0">
                  <a:latin typeface="Arial Cyr"/>
                  <a:cs typeface="Arial Cyr"/>
                </a:rPr>
                <a:t>Ту-22М3, Ту-16К</a:t>
              </a:r>
              <a:r>
                <a:rPr lang="be-BY" sz="600" b="0" i="0" u="none" strike="noStrike" baseline="0" dirty="0" smtClean="0">
                  <a:latin typeface="Arial Cyr"/>
                  <a:cs typeface="Arial Cyr"/>
                </a:rPr>
                <a:t> </a:t>
              </a:r>
              <a:endParaRPr lang="ru-RU" sz="600" b="0" i="0" u="none" strike="noStrike" baseline="0" dirty="0">
                <a:latin typeface="Arial Cyr"/>
                <a:cs typeface="Arial Cyr"/>
              </a:endParaRPr>
            </a:p>
          </p:txBody>
        </p:sp>
      </p:grpSp>
      <p:grpSp>
        <p:nvGrpSpPr>
          <p:cNvPr id="171" name="Group 18227"/>
          <p:cNvGrpSpPr>
            <a:grpSpLocks/>
          </p:cNvGrpSpPr>
          <p:nvPr/>
        </p:nvGrpSpPr>
        <p:grpSpPr bwMode="auto">
          <a:xfrm>
            <a:off x="5103079" y="3248984"/>
            <a:ext cx="699681" cy="108507"/>
            <a:chOff x="0" y="0"/>
            <a:chExt cx="97" cy="26"/>
          </a:xfrm>
        </p:grpSpPr>
        <p:sp>
          <p:nvSpPr>
            <p:cNvPr id="173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174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121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цбап </a:t>
              </a:r>
              <a:r>
                <a:rPr lang="be-BY" sz="600" b="0" i="0" u="none" strike="noStrike" baseline="0" dirty="0" smtClean="0">
                  <a:latin typeface="Arial Cyr"/>
                  <a:cs typeface="Arial Cyr"/>
                </a:rPr>
                <a:t>Ту-22К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75" name="Group 18227"/>
          <p:cNvGrpSpPr>
            <a:grpSpLocks/>
          </p:cNvGrpSpPr>
          <p:nvPr/>
        </p:nvGrpSpPr>
        <p:grpSpPr bwMode="auto">
          <a:xfrm>
            <a:off x="4265575" y="4012021"/>
            <a:ext cx="717798" cy="225933"/>
            <a:chOff x="0" y="0"/>
            <a:chExt cx="160" cy="55"/>
          </a:xfrm>
        </p:grpSpPr>
        <p:sp>
          <p:nvSpPr>
            <p:cNvPr id="176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178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157" cy="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000"/>
              </a:pPr>
              <a:r>
                <a:rPr lang="be-BY" sz="600" dirty="0">
                  <a:solidFill>
                    <a:srgbClr val="000000"/>
                  </a:solidFill>
                  <a:latin typeface="Arial Cyr"/>
                  <a:cs typeface="Arial Cyr"/>
                </a:rPr>
                <a:t>203 </a:t>
              </a: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цбап Ту-22К</a:t>
              </a:r>
              <a:endParaRPr lang="ru-RU" sz="60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79" name="Group 18227"/>
          <p:cNvGrpSpPr>
            <a:grpSpLocks/>
          </p:cNvGrpSpPr>
          <p:nvPr/>
        </p:nvGrpSpPr>
        <p:grpSpPr bwMode="auto">
          <a:xfrm>
            <a:off x="3630397" y="2741901"/>
            <a:ext cx="569752" cy="225933"/>
            <a:chOff x="0" y="0"/>
            <a:chExt cx="127" cy="55"/>
          </a:xfrm>
        </p:grpSpPr>
        <p:sp>
          <p:nvSpPr>
            <p:cNvPr id="180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182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124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497 бап Су-24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83" name="Group 18227"/>
          <p:cNvGrpSpPr>
            <a:grpSpLocks/>
          </p:cNvGrpSpPr>
          <p:nvPr/>
        </p:nvGrpSpPr>
        <p:grpSpPr bwMode="auto">
          <a:xfrm>
            <a:off x="2838470" y="3696311"/>
            <a:ext cx="547321" cy="225933"/>
            <a:chOff x="0" y="0"/>
            <a:chExt cx="122" cy="55"/>
          </a:xfrm>
        </p:grpSpPr>
        <p:sp>
          <p:nvSpPr>
            <p:cNvPr id="184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186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119" cy="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116 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бап Су-24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87" name="Group 18227"/>
          <p:cNvGrpSpPr>
            <a:grpSpLocks/>
          </p:cNvGrpSpPr>
          <p:nvPr/>
        </p:nvGrpSpPr>
        <p:grpSpPr bwMode="auto">
          <a:xfrm>
            <a:off x="3128275" y="3044664"/>
            <a:ext cx="679354" cy="488838"/>
            <a:chOff x="0" y="-26"/>
            <a:chExt cx="79" cy="119"/>
          </a:xfrm>
        </p:grpSpPr>
        <p:sp>
          <p:nvSpPr>
            <p:cNvPr id="188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Rectangle 990"/>
            <p:cNvSpPr>
              <a:spLocks noChangeArrowheads="1"/>
            </p:cNvSpPr>
            <p:nvPr/>
          </p:nvSpPr>
          <p:spPr bwMode="auto">
            <a:xfrm>
              <a:off x="0" y="-26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190" name="Text Box 17036"/>
            <p:cNvSpPr txBox="1">
              <a:spLocks noChangeArrowheads="1"/>
            </p:cNvSpPr>
            <p:nvPr/>
          </p:nvSpPr>
          <p:spPr bwMode="auto">
            <a:xfrm>
              <a:off x="0" y="-24"/>
              <a:ext cx="79" cy="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10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авап МіГ-21Р МіГ-25РБ </a:t>
              </a:r>
            </a:p>
            <a:p>
              <a:pPr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Су-24МР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91" name="Group 18227"/>
          <p:cNvGrpSpPr>
            <a:grpSpLocks/>
          </p:cNvGrpSpPr>
          <p:nvPr/>
        </p:nvGrpSpPr>
        <p:grpSpPr bwMode="auto">
          <a:xfrm>
            <a:off x="2702083" y="4597892"/>
            <a:ext cx="821174" cy="225933"/>
            <a:chOff x="0" y="0"/>
            <a:chExt cx="98" cy="55"/>
          </a:xfrm>
        </p:grpSpPr>
        <p:sp>
          <p:nvSpPr>
            <p:cNvPr id="192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194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206 ашап Су-25 Л-39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196" name="Line 989"/>
          <p:cNvSpPr>
            <a:spLocks noChangeShapeType="1"/>
          </p:cNvSpPr>
          <p:nvPr/>
        </p:nvSpPr>
        <p:spPr bwMode="auto">
          <a:xfrm>
            <a:off x="2654704" y="5203055"/>
            <a:ext cx="0" cy="221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99" name="Group 18227"/>
          <p:cNvGrpSpPr>
            <a:grpSpLocks/>
          </p:cNvGrpSpPr>
          <p:nvPr/>
        </p:nvGrpSpPr>
        <p:grpSpPr bwMode="auto">
          <a:xfrm>
            <a:off x="5072685" y="1199963"/>
            <a:ext cx="631425" cy="225933"/>
            <a:chOff x="0" y="0"/>
            <a:chExt cx="98" cy="55"/>
          </a:xfrm>
        </p:grpSpPr>
        <p:sp>
          <p:nvSpPr>
            <p:cNvPr id="200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02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378</a:t>
              </a:r>
              <a:r>
                <a:rPr lang="be-BY" sz="600" b="0" i="0" u="none" strike="noStrike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ашап</a:t>
              </a:r>
              <a:r>
                <a:rPr lang="be-BY" sz="600" b="0" i="0" u="none" strike="noStrike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Су-25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03" name="Group 18227"/>
          <p:cNvGrpSpPr>
            <a:grpSpLocks/>
          </p:cNvGrpSpPr>
          <p:nvPr/>
        </p:nvGrpSpPr>
        <p:grpSpPr bwMode="auto">
          <a:xfrm>
            <a:off x="3190746" y="4716204"/>
            <a:ext cx="653201" cy="225933"/>
            <a:chOff x="0" y="0"/>
            <a:chExt cx="98" cy="55"/>
          </a:xfrm>
        </p:grpSpPr>
        <p:sp>
          <p:nvSpPr>
            <p:cNvPr id="204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06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927 аз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ап МіГ-29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07" name="Group 18227"/>
          <p:cNvGrpSpPr>
            <a:grpSpLocks/>
          </p:cNvGrpSpPr>
          <p:nvPr/>
        </p:nvGrpSpPr>
        <p:grpSpPr bwMode="auto">
          <a:xfrm>
            <a:off x="3128816" y="3344229"/>
            <a:ext cx="502100" cy="122297"/>
            <a:chOff x="0" y="0"/>
            <a:chExt cx="98" cy="26"/>
          </a:xfrm>
        </p:grpSpPr>
        <p:sp>
          <p:nvSpPr>
            <p:cNvPr id="209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10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000"/>
              </a:pPr>
              <a:r>
                <a:rPr lang="be-BY" sz="600" dirty="0">
                  <a:solidFill>
                    <a:srgbClr val="000000"/>
                  </a:solidFill>
                  <a:latin typeface="Arial Cyr"/>
                  <a:cs typeface="Arial Cyr"/>
                </a:rPr>
                <a:t>151 аап </a:t>
              </a: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РЭБ МіГ-25БМ Як-28ПП</a:t>
              </a:r>
              <a:endParaRPr lang="ru-RU" sz="60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16" name="Group 18227"/>
          <p:cNvGrpSpPr>
            <a:grpSpLocks/>
          </p:cNvGrpSpPr>
          <p:nvPr/>
        </p:nvGrpSpPr>
        <p:grpSpPr bwMode="auto">
          <a:xfrm>
            <a:off x="5075878" y="1061259"/>
            <a:ext cx="554168" cy="225933"/>
            <a:chOff x="0" y="0"/>
            <a:chExt cx="98" cy="55"/>
          </a:xfrm>
        </p:grpSpPr>
        <p:sp>
          <p:nvSpPr>
            <p:cNvPr id="217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8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19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000"/>
              </a:pPr>
              <a:r>
                <a:rPr lang="be-BY" sz="600" dirty="0">
                  <a:solidFill>
                    <a:srgbClr val="000000"/>
                  </a:solidFill>
                  <a:latin typeface="Arial Cyr"/>
                  <a:cs typeface="Arial Cyr"/>
                </a:rPr>
                <a:t>305 </a:t>
              </a: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бап Су-24 </a:t>
              </a:r>
              <a:endParaRPr lang="ru-RU" sz="60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20" name="Group 18227"/>
          <p:cNvGrpSpPr>
            <a:grpSpLocks/>
          </p:cNvGrpSpPr>
          <p:nvPr/>
        </p:nvGrpSpPr>
        <p:grpSpPr bwMode="auto">
          <a:xfrm>
            <a:off x="4265575" y="3861558"/>
            <a:ext cx="873978" cy="225933"/>
            <a:chOff x="0" y="0"/>
            <a:chExt cx="98" cy="55"/>
          </a:xfrm>
        </p:grpSpPr>
        <p:sp>
          <p:nvSpPr>
            <p:cNvPr id="221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2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23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61 зап Су-27 МіГ-25ПД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24" name="Group 18227"/>
          <p:cNvGrpSpPr>
            <a:grpSpLocks/>
          </p:cNvGrpSpPr>
          <p:nvPr/>
        </p:nvGrpSpPr>
        <p:grpSpPr bwMode="auto">
          <a:xfrm>
            <a:off x="5103080" y="3408469"/>
            <a:ext cx="596136" cy="106805"/>
            <a:chOff x="0" y="0"/>
            <a:chExt cx="97" cy="26"/>
          </a:xfrm>
        </p:grpSpPr>
        <p:sp>
          <p:nvSpPr>
            <p:cNvPr id="225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26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201 зап  МіГ-23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227" name="Text Box 17036"/>
          <p:cNvSpPr txBox="1">
            <a:spLocks noChangeArrowheads="1"/>
          </p:cNvSpPr>
          <p:nvPr/>
        </p:nvSpPr>
        <p:spPr bwMode="auto">
          <a:xfrm>
            <a:off x="5106693" y="3544217"/>
            <a:ext cx="515549" cy="8424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25 азаэ Ан-8 Мі-8</a:t>
            </a:r>
            <a:endParaRPr lang="ru-RU" sz="6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grpSp>
        <p:nvGrpSpPr>
          <p:cNvPr id="236" name="Group 18227"/>
          <p:cNvGrpSpPr>
            <a:grpSpLocks/>
          </p:cNvGrpSpPr>
          <p:nvPr/>
        </p:nvGrpSpPr>
        <p:grpSpPr bwMode="auto">
          <a:xfrm>
            <a:off x="7273828" y="5235918"/>
            <a:ext cx="435165" cy="225933"/>
            <a:chOff x="0" y="0"/>
            <a:chExt cx="97" cy="55"/>
          </a:xfrm>
        </p:grpSpPr>
        <p:sp>
          <p:nvSpPr>
            <p:cNvPr id="237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8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39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953 бап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40" name="Group 18227"/>
          <p:cNvGrpSpPr>
            <a:grpSpLocks/>
          </p:cNvGrpSpPr>
          <p:nvPr/>
        </p:nvGrpSpPr>
        <p:grpSpPr bwMode="auto">
          <a:xfrm>
            <a:off x="8034954" y="832595"/>
            <a:ext cx="435165" cy="225933"/>
            <a:chOff x="0" y="0"/>
            <a:chExt cx="97" cy="55"/>
          </a:xfrm>
        </p:grpSpPr>
        <p:sp>
          <p:nvSpPr>
            <p:cNvPr id="241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2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43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339 авта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п Іл-76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44" name="Group 18227"/>
          <p:cNvGrpSpPr>
            <a:grpSpLocks/>
          </p:cNvGrpSpPr>
          <p:nvPr/>
        </p:nvGrpSpPr>
        <p:grpSpPr bwMode="auto">
          <a:xfrm>
            <a:off x="9474199" y="2973410"/>
            <a:ext cx="531813" cy="225933"/>
            <a:chOff x="0" y="0"/>
            <a:chExt cx="97" cy="55"/>
          </a:xfrm>
        </p:grpSpPr>
        <p:sp>
          <p:nvSpPr>
            <p:cNvPr id="245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47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28 з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ап МіГ-25 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56" name="Группа 255"/>
          <p:cNvGrpSpPr/>
          <p:nvPr/>
        </p:nvGrpSpPr>
        <p:grpSpPr>
          <a:xfrm>
            <a:off x="8025338" y="587745"/>
            <a:ext cx="581025" cy="470784"/>
            <a:chOff x="5795961" y="3309938"/>
            <a:chExt cx="581025" cy="470784"/>
          </a:xfrm>
        </p:grpSpPr>
        <p:sp>
          <p:nvSpPr>
            <p:cNvPr id="257" name="Line 982"/>
            <p:cNvSpPr>
              <a:spLocks noChangeShapeType="1"/>
            </p:cNvSpPr>
            <p:nvPr/>
          </p:nvSpPr>
          <p:spPr bwMode="auto">
            <a:xfrm>
              <a:off x="5805487" y="3309938"/>
              <a:ext cx="0" cy="4707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8" name="Line 983"/>
            <p:cNvSpPr>
              <a:spLocks noChangeShapeType="1"/>
            </p:cNvSpPr>
            <p:nvPr/>
          </p:nvSpPr>
          <p:spPr bwMode="auto">
            <a:xfrm>
              <a:off x="5795961" y="3312111"/>
              <a:ext cx="5810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9" name="Line 984"/>
            <p:cNvSpPr>
              <a:spLocks noChangeShapeType="1"/>
            </p:cNvSpPr>
            <p:nvPr/>
          </p:nvSpPr>
          <p:spPr bwMode="auto">
            <a:xfrm flipV="1">
              <a:off x="5805487" y="3548062"/>
              <a:ext cx="56197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0" name="Line 985"/>
            <p:cNvSpPr>
              <a:spLocks noChangeShapeType="1"/>
            </p:cNvSpPr>
            <p:nvPr/>
          </p:nvSpPr>
          <p:spPr bwMode="auto">
            <a:xfrm flipH="1">
              <a:off x="6291262" y="3319462"/>
              <a:ext cx="76200" cy="1047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1" name="Line 986"/>
            <p:cNvSpPr>
              <a:spLocks noChangeShapeType="1"/>
            </p:cNvSpPr>
            <p:nvPr/>
          </p:nvSpPr>
          <p:spPr bwMode="auto">
            <a:xfrm>
              <a:off x="6291262" y="3424237"/>
              <a:ext cx="762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2" name="Rectangle 987"/>
            <p:cNvSpPr>
              <a:spLocks noChangeArrowheads="1"/>
            </p:cNvSpPr>
            <p:nvPr/>
          </p:nvSpPr>
          <p:spPr bwMode="auto">
            <a:xfrm>
              <a:off x="5805398" y="3357562"/>
              <a:ext cx="485864" cy="142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ru-RU" sz="8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3 ад</a:t>
              </a:r>
              <a:r>
                <a:rPr lang="ru-RU" sz="800" b="0" i="0" u="none" strike="noStrike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ВТА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268" name="Line 982"/>
          <p:cNvSpPr>
            <a:spLocks noChangeShapeType="1"/>
          </p:cNvSpPr>
          <p:nvPr/>
        </p:nvSpPr>
        <p:spPr bwMode="auto">
          <a:xfrm flipH="1">
            <a:off x="9450258" y="3030868"/>
            <a:ext cx="561974" cy="19511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63" name="Группа 262"/>
          <p:cNvGrpSpPr/>
          <p:nvPr/>
        </p:nvGrpSpPr>
        <p:grpSpPr>
          <a:xfrm>
            <a:off x="5682255" y="1449146"/>
            <a:ext cx="733425" cy="666750"/>
            <a:chOff x="5724525" y="3176587"/>
            <a:chExt cx="733425" cy="666750"/>
          </a:xfrm>
        </p:grpSpPr>
        <p:sp>
          <p:nvSpPr>
            <p:cNvPr id="264" name="Line 4822"/>
            <p:cNvSpPr>
              <a:spLocks noChangeShapeType="1"/>
            </p:cNvSpPr>
            <p:nvPr/>
          </p:nvSpPr>
          <p:spPr bwMode="auto">
            <a:xfrm>
              <a:off x="5724525" y="3195637"/>
              <a:ext cx="0" cy="6477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5" name="Rectangle 4823"/>
            <p:cNvSpPr>
              <a:spLocks noChangeArrowheads="1"/>
            </p:cNvSpPr>
            <p:nvPr/>
          </p:nvSpPr>
          <p:spPr bwMode="auto">
            <a:xfrm>
              <a:off x="5800725" y="3367087"/>
              <a:ext cx="304800" cy="142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БВА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  <p:sp>
          <p:nvSpPr>
            <p:cNvPr id="266" name="Freeform 4824"/>
            <p:cNvSpPr>
              <a:spLocks/>
            </p:cNvSpPr>
            <p:nvPr/>
          </p:nvSpPr>
          <p:spPr bwMode="auto">
            <a:xfrm>
              <a:off x="5734050" y="3595687"/>
              <a:ext cx="714375" cy="85725"/>
            </a:xfrm>
            <a:custGeom>
              <a:avLst/>
              <a:gdLst>
                <a:gd name="T0" fmla="*/ 0 w 75"/>
                <a:gd name="T1" fmla="*/ 6 h 9"/>
                <a:gd name="T2" fmla="*/ 5 w 75"/>
                <a:gd name="T3" fmla="*/ 4 h 9"/>
                <a:gd name="T4" fmla="*/ 19 w 75"/>
                <a:gd name="T5" fmla="*/ 1 h 9"/>
                <a:gd name="T6" fmla="*/ 35 w 75"/>
                <a:gd name="T7" fmla="*/ 8 h 9"/>
                <a:gd name="T8" fmla="*/ 47 w 75"/>
                <a:gd name="T9" fmla="*/ 3 h 9"/>
                <a:gd name="T10" fmla="*/ 59 w 75"/>
                <a:gd name="T11" fmla="*/ 7 h 9"/>
                <a:gd name="T12" fmla="*/ 68 w 75"/>
                <a:gd name="T13" fmla="*/ 4 h 9"/>
                <a:gd name="T14" fmla="*/ 74 w 75"/>
                <a:gd name="T15" fmla="*/ 9 h 9"/>
                <a:gd name="T16" fmla="*/ 74 w 75"/>
                <a:gd name="T17" fmla="*/ 7 h 9"/>
                <a:gd name="T18" fmla="*/ 73 w 75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9">
                  <a:moveTo>
                    <a:pt x="0" y="6"/>
                  </a:moveTo>
                  <a:cubicBezTo>
                    <a:pt x="1" y="5"/>
                    <a:pt x="2" y="5"/>
                    <a:pt x="5" y="4"/>
                  </a:cubicBezTo>
                  <a:cubicBezTo>
                    <a:pt x="8" y="3"/>
                    <a:pt x="14" y="0"/>
                    <a:pt x="19" y="1"/>
                  </a:cubicBezTo>
                  <a:cubicBezTo>
                    <a:pt x="24" y="2"/>
                    <a:pt x="30" y="8"/>
                    <a:pt x="35" y="8"/>
                  </a:cubicBezTo>
                  <a:cubicBezTo>
                    <a:pt x="40" y="8"/>
                    <a:pt x="43" y="3"/>
                    <a:pt x="47" y="3"/>
                  </a:cubicBezTo>
                  <a:cubicBezTo>
                    <a:pt x="51" y="3"/>
                    <a:pt x="56" y="7"/>
                    <a:pt x="59" y="7"/>
                  </a:cubicBezTo>
                  <a:cubicBezTo>
                    <a:pt x="62" y="7"/>
                    <a:pt x="66" y="4"/>
                    <a:pt x="68" y="4"/>
                  </a:cubicBezTo>
                  <a:cubicBezTo>
                    <a:pt x="70" y="4"/>
                    <a:pt x="73" y="9"/>
                    <a:pt x="74" y="9"/>
                  </a:cubicBezTo>
                  <a:cubicBezTo>
                    <a:pt x="75" y="9"/>
                    <a:pt x="74" y="7"/>
                    <a:pt x="74" y="7"/>
                  </a:cubicBezTo>
                  <a:cubicBezTo>
                    <a:pt x="74" y="7"/>
                    <a:pt x="73" y="8"/>
                    <a:pt x="73" y="8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" name="Freeform 4825"/>
            <p:cNvSpPr>
              <a:spLocks/>
            </p:cNvSpPr>
            <p:nvPr/>
          </p:nvSpPr>
          <p:spPr bwMode="auto">
            <a:xfrm>
              <a:off x="5734050" y="3176587"/>
              <a:ext cx="723900" cy="495300"/>
            </a:xfrm>
            <a:custGeom>
              <a:avLst/>
              <a:gdLst>
                <a:gd name="T0" fmla="*/ 0 w 76"/>
                <a:gd name="T1" fmla="*/ 5 h 52"/>
                <a:gd name="T2" fmla="*/ 5 w 76"/>
                <a:gd name="T3" fmla="*/ 2 h 52"/>
                <a:gd name="T4" fmla="*/ 21 w 76"/>
                <a:gd name="T5" fmla="*/ 1 h 52"/>
                <a:gd name="T6" fmla="*/ 37 w 76"/>
                <a:gd name="T7" fmla="*/ 9 h 52"/>
                <a:gd name="T8" fmla="*/ 42 w 76"/>
                <a:gd name="T9" fmla="*/ 19 h 52"/>
                <a:gd name="T10" fmla="*/ 54 w 76"/>
                <a:gd name="T11" fmla="*/ 19 h 52"/>
                <a:gd name="T12" fmla="*/ 59 w 76"/>
                <a:gd name="T13" fmla="*/ 28 h 52"/>
                <a:gd name="T14" fmla="*/ 67 w 76"/>
                <a:gd name="T15" fmla="*/ 31 h 52"/>
                <a:gd name="T16" fmla="*/ 76 w 76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52">
                  <a:moveTo>
                    <a:pt x="0" y="5"/>
                  </a:moveTo>
                  <a:cubicBezTo>
                    <a:pt x="1" y="4"/>
                    <a:pt x="2" y="3"/>
                    <a:pt x="5" y="2"/>
                  </a:cubicBezTo>
                  <a:cubicBezTo>
                    <a:pt x="8" y="1"/>
                    <a:pt x="16" y="0"/>
                    <a:pt x="21" y="1"/>
                  </a:cubicBezTo>
                  <a:cubicBezTo>
                    <a:pt x="26" y="2"/>
                    <a:pt x="33" y="6"/>
                    <a:pt x="37" y="9"/>
                  </a:cubicBezTo>
                  <a:cubicBezTo>
                    <a:pt x="41" y="12"/>
                    <a:pt x="39" y="17"/>
                    <a:pt x="42" y="19"/>
                  </a:cubicBezTo>
                  <a:cubicBezTo>
                    <a:pt x="45" y="21"/>
                    <a:pt x="51" y="18"/>
                    <a:pt x="54" y="19"/>
                  </a:cubicBezTo>
                  <a:cubicBezTo>
                    <a:pt x="57" y="20"/>
                    <a:pt x="57" y="26"/>
                    <a:pt x="59" y="28"/>
                  </a:cubicBezTo>
                  <a:cubicBezTo>
                    <a:pt x="61" y="30"/>
                    <a:pt x="64" y="27"/>
                    <a:pt x="67" y="31"/>
                  </a:cubicBezTo>
                  <a:cubicBezTo>
                    <a:pt x="70" y="35"/>
                    <a:pt x="74" y="48"/>
                    <a:pt x="76" y="52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9" name="Group 18224"/>
          <p:cNvGrpSpPr>
            <a:grpSpLocks/>
          </p:cNvGrpSpPr>
          <p:nvPr/>
        </p:nvGrpSpPr>
        <p:grpSpPr bwMode="auto">
          <a:xfrm>
            <a:off x="9909364" y="163452"/>
            <a:ext cx="676275" cy="638175"/>
            <a:chOff x="0" y="0"/>
            <a:chExt cx="71" cy="67"/>
          </a:xfrm>
        </p:grpSpPr>
        <p:sp>
          <p:nvSpPr>
            <p:cNvPr id="270" name="Line 967"/>
            <p:cNvSpPr>
              <a:spLocks noChangeShapeType="1"/>
            </p:cNvSpPr>
            <p:nvPr/>
          </p:nvSpPr>
          <p:spPr bwMode="auto">
            <a:xfrm>
              <a:off x="0" y="1"/>
              <a:ext cx="1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1" name="Rectangle 968"/>
            <p:cNvSpPr>
              <a:spLocks noChangeArrowheads="1"/>
            </p:cNvSpPr>
            <p:nvPr/>
          </p:nvSpPr>
          <p:spPr bwMode="auto">
            <a:xfrm>
              <a:off x="0" y="0"/>
              <a:ext cx="71" cy="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2" name="Rectangle 969"/>
            <p:cNvSpPr>
              <a:spLocks noChangeArrowheads="1"/>
            </p:cNvSpPr>
            <p:nvPr/>
          </p:nvSpPr>
          <p:spPr bwMode="auto">
            <a:xfrm>
              <a:off x="0" y="8"/>
              <a:ext cx="71" cy="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3" name="Rectangle 970"/>
            <p:cNvSpPr>
              <a:spLocks noChangeArrowheads="1"/>
            </p:cNvSpPr>
            <p:nvPr/>
          </p:nvSpPr>
          <p:spPr bwMode="auto">
            <a:xfrm>
              <a:off x="0" y="29"/>
              <a:ext cx="71" cy="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4" name="Rectangle 972"/>
            <p:cNvSpPr>
              <a:spLocks noChangeArrowheads="1"/>
            </p:cNvSpPr>
            <p:nvPr/>
          </p:nvSpPr>
          <p:spPr bwMode="auto">
            <a:xfrm>
              <a:off x="2" y="9"/>
              <a:ext cx="66" cy="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61 ПА ВТА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281" name="Rectangle 4823"/>
          <p:cNvSpPr>
            <a:spLocks noChangeArrowheads="1"/>
          </p:cNvSpPr>
          <p:nvPr/>
        </p:nvSpPr>
        <p:spPr bwMode="auto">
          <a:xfrm>
            <a:off x="9926404" y="598094"/>
            <a:ext cx="554458" cy="14826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800" b="0" i="0" u="none" strike="noStrike" baseline="0" dirty="0" err="1" smtClean="0">
                <a:solidFill>
                  <a:srgbClr val="000000"/>
                </a:solidFill>
                <a:latin typeface="Arial Cyr"/>
                <a:cs typeface="Arial Cyr"/>
              </a:rPr>
              <a:t>Масква</a:t>
            </a:r>
            <a:endParaRPr lang="ru-RU" sz="8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grpSp>
        <p:nvGrpSpPr>
          <p:cNvPr id="282" name="Group 18227"/>
          <p:cNvGrpSpPr>
            <a:grpSpLocks/>
          </p:cNvGrpSpPr>
          <p:nvPr/>
        </p:nvGrpSpPr>
        <p:grpSpPr bwMode="auto">
          <a:xfrm>
            <a:off x="5904725" y="2853500"/>
            <a:ext cx="942452" cy="225933"/>
            <a:chOff x="0" y="0"/>
            <a:chExt cx="98" cy="5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83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ru-RU"/>
            </a:p>
          </p:txBody>
        </p:sp>
        <p:sp>
          <p:nvSpPr>
            <p:cNvPr id="284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85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50 азап Мі-8 Мі-6 Мі-24Р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86" name="Group 18227"/>
          <p:cNvGrpSpPr>
            <a:grpSpLocks/>
          </p:cNvGrpSpPr>
          <p:nvPr/>
        </p:nvGrpSpPr>
        <p:grpSpPr bwMode="auto">
          <a:xfrm>
            <a:off x="2654704" y="4972111"/>
            <a:ext cx="651870" cy="225933"/>
            <a:chOff x="0" y="0"/>
            <a:chExt cx="98" cy="55"/>
          </a:xfrm>
        </p:grpSpPr>
        <p:sp>
          <p:nvSpPr>
            <p:cNvPr id="287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89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000"/>
              </a:pPr>
              <a:r>
                <a:rPr lang="be-BY" sz="600" dirty="0">
                  <a:solidFill>
                    <a:srgbClr val="000000"/>
                  </a:solidFill>
                  <a:latin typeface="Arial Cyr"/>
                  <a:cs typeface="Arial Cyr"/>
                </a:rPr>
                <a:t>397 </a:t>
              </a: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ашап Су-25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91" name="Group 18227"/>
          <p:cNvGrpSpPr>
            <a:grpSpLocks/>
          </p:cNvGrpSpPr>
          <p:nvPr/>
        </p:nvGrpSpPr>
        <p:grpSpPr bwMode="auto">
          <a:xfrm>
            <a:off x="2654704" y="5119680"/>
            <a:ext cx="922630" cy="106805"/>
            <a:chOff x="0" y="0"/>
            <a:chExt cx="98" cy="2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3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94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65 атбвп Мі-8 Мі-6 Мі-26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295" name="Text Box 17036"/>
          <p:cNvSpPr txBox="1">
            <a:spLocks noChangeArrowheads="1"/>
          </p:cNvSpPr>
          <p:nvPr/>
        </p:nvSpPr>
        <p:spPr bwMode="auto">
          <a:xfrm>
            <a:off x="2670323" y="5260717"/>
            <a:ext cx="516629" cy="1126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be-BY" sz="600" dirty="0">
                <a:solidFill>
                  <a:srgbClr val="000000"/>
                </a:solidFill>
                <a:latin typeface="Arial Cyr"/>
                <a:cs typeface="Arial Cyr"/>
              </a:rPr>
              <a:t>302 авэ </a:t>
            </a: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РЭБ Мі-8ПП</a:t>
            </a:r>
            <a:endParaRPr lang="ru-RU" sz="60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96" name="Text Box 17036"/>
          <p:cNvSpPr txBox="1">
            <a:spLocks noChangeArrowheads="1"/>
          </p:cNvSpPr>
          <p:nvPr/>
        </p:nvSpPr>
        <p:spPr bwMode="auto">
          <a:xfrm>
            <a:off x="5918022" y="2986720"/>
            <a:ext cx="516629" cy="1126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248 авэ</a:t>
            </a:r>
            <a:endParaRPr lang="ru-RU" sz="60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grpSp>
        <p:nvGrpSpPr>
          <p:cNvPr id="297" name="Group 18224"/>
          <p:cNvGrpSpPr>
            <a:grpSpLocks/>
          </p:cNvGrpSpPr>
          <p:nvPr/>
        </p:nvGrpSpPr>
        <p:grpSpPr bwMode="auto">
          <a:xfrm>
            <a:off x="2251018" y="2662909"/>
            <a:ext cx="676275" cy="638175"/>
            <a:chOff x="0" y="0"/>
            <a:chExt cx="71" cy="67"/>
          </a:xfrm>
        </p:grpSpPr>
        <p:sp>
          <p:nvSpPr>
            <p:cNvPr id="298" name="Line 967"/>
            <p:cNvSpPr>
              <a:spLocks noChangeShapeType="1"/>
            </p:cNvSpPr>
            <p:nvPr/>
          </p:nvSpPr>
          <p:spPr bwMode="auto">
            <a:xfrm>
              <a:off x="0" y="1"/>
              <a:ext cx="1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9" name="Rectangle 968"/>
            <p:cNvSpPr>
              <a:spLocks noChangeArrowheads="1"/>
            </p:cNvSpPr>
            <p:nvPr/>
          </p:nvSpPr>
          <p:spPr bwMode="auto">
            <a:xfrm>
              <a:off x="0" y="0"/>
              <a:ext cx="71" cy="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" name="Rectangle 969"/>
            <p:cNvSpPr>
              <a:spLocks noChangeArrowheads="1"/>
            </p:cNvSpPr>
            <p:nvPr/>
          </p:nvSpPr>
          <p:spPr bwMode="auto">
            <a:xfrm>
              <a:off x="0" y="8"/>
              <a:ext cx="71" cy="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1" name="Rectangle 970"/>
            <p:cNvSpPr>
              <a:spLocks noChangeArrowheads="1"/>
            </p:cNvSpPr>
            <p:nvPr/>
          </p:nvSpPr>
          <p:spPr bwMode="auto">
            <a:xfrm>
              <a:off x="0" y="29"/>
              <a:ext cx="71" cy="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2" name="Rectangle 972"/>
            <p:cNvSpPr>
              <a:spLocks noChangeArrowheads="1"/>
            </p:cNvSpPr>
            <p:nvPr/>
          </p:nvSpPr>
          <p:spPr bwMode="auto">
            <a:xfrm>
              <a:off x="2" y="9"/>
              <a:ext cx="66" cy="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28 А СВ 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303" name="Group 18227"/>
          <p:cNvGrpSpPr>
            <a:grpSpLocks/>
          </p:cNvGrpSpPr>
          <p:nvPr/>
        </p:nvGrpSpPr>
        <p:grpSpPr bwMode="auto">
          <a:xfrm>
            <a:off x="2702082" y="4730988"/>
            <a:ext cx="439651" cy="106805"/>
            <a:chOff x="0" y="0"/>
            <a:chExt cx="98" cy="2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04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305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181 абвп</a:t>
              </a:r>
            </a:p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Мі-24 Мі-8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306" name="Text Box 17036"/>
          <p:cNvSpPr txBox="1">
            <a:spLocks noChangeArrowheads="1"/>
          </p:cNvSpPr>
          <p:nvPr/>
        </p:nvSpPr>
        <p:spPr bwMode="auto">
          <a:xfrm>
            <a:off x="2297866" y="3268183"/>
            <a:ext cx="385082" cy="1248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95 азвэ Мі-2/8/9/24Р/24К</a:t>
            </a:r>
            <a:endParaRPr lang="ru-RU" sz="6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grpSp>
        <p:nvGrpSpPr>
          <p:cNvPr id="307" name="Group 18224"/>
          <p:cNvGrpSpPr>
            <a:grpSpLocks/>
          </p:cNvGrpSpPr>
          <p:nvPr/>
        </p:nvGrpSpPr>
        <p:grpSpPr bwMode="auto">
          <a:xfrm>
            <a:off x="7136508" y="3172023"/>
            <a:ext cx="676275" cy="1000125"/>
            <a:chOff x="0" y="0"/>
            <a:chExt cx="71" cy="105"/>
          </a:xfrm>
        </p:grpSpPr>
        <p:sp>
          <p:nvSpPr>
            <p:cNvPr id="308" name="Line 967"/>
            <p:cNvSpPr>
              <a:spLocks noChangeShapeType="1"/>
            </p:cNvSpPr>
            <p:nvPr/>
          </p:nvSpPr>
          <p:spPr bwMode="auto">
            <a:xfrm flipH="1">
              <a:off x="0" y="1"/>
              <a:ext cx="0" cy="1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" name="Rectangle 968"/>
            <p:cNvSpPr>
              <a:spLocks noChangeArrowheads="1"/>
            </p:cNvSpPr>
            <p:nvPr/>
          </p:nvSpPr>
          <p:spPr bwMode="auto">
            <a:xfrm>
              <a:off x="0" y="0"/>
              <a:ext cx="71" cy="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" name="Rectangle 969"/>
            <p:cNvSpPr>
              <a:spLocks noChangeArrowheads="1"/>
            </p:cNvSpPr>
            <p:nvPr/>
          </p:nvSpPr>
          <p:spPr bwMode="auto">
            <a:xfrm>
              <a:off x="0" y="8"/>
              <a:ext cx="71" cy="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" name="Rectangle 970"/>
            <p:cNvSpPr>
              <a:spLocks noChangeArrowheads="1"/>
            </p:cNvSpPr>
            <p:nvPr/>
          </p:nvSpPr>
          <p:spPr bwMode="auto">
            <a:xfrm>
              <a:off x="0" y="29"/>
              <a:ext cx="71" cy="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" name="Rectangle 972"/>
            <p:cNvSpPr>
              <a:spLocks noChangeArrowheads="1"/>
            </p:cNvSpPr>
            <p:nvPr/>
          </p:nvSpPr>
          <p:spPr bwMode="auto">
            <a:xfrm>
              <a:off x="2" y="9"/>
              <a:ext cx="66" cy="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ru-RU" sz="8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7 ТА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313" name="Text Box 17036"/>
          <p:cNvSpPr txBox="1">
            <a:spLocks noChangeArrowheads="1"/>
          </p:cNvSpPr>
          <p:nvPr/>
        </p:nvSpPr>
        <p:spPr bwMode="auto">
          <a:xfrm>
            <a:off x="6742559" y="4062381"/>
            <a:ext cx="358039" cy="893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13 азвэ</a:t>
            </a:r>
            <a:endParaRPr lang="ru-RU" sz="6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grpSp>
        <p:nvGrpSpPr>
          <p:cNvPr id="314" name="Group 18224"/>
          <p:cNvGrpSpPr>
            <a:grpSpLocks/>
          </p:cNvGrpSpPr>
          <p:nvPr/>
        </p:nvGrpSpPr>
        <p:grpSpPr bwMode="auto">
          <a:xfrm>
            <a:off x="6535960" y="1996538"/>
            <a:ext cx="676275" cy="609600"/>
            <a:chOff x="0" y="0"/>
            <a:chExt cx="71" cy="64"/>
          </a:xfrm>
        </p:grpSpPr>
        <p:sp>
          <p:nvSpPr>
            <p:cNvPr id="315" name="Line 967"/>
            <p:cNvSpPr>
              <a:spLocks noChangeShapeType="1"/>
            </p:cNvSpPr>
            <p:nvPr/>
          </p:nvSpPr>
          <p:spPr bwMode="auto">
            <a:xfrm flipH="1">
              <a:off x="0" y="1"/>
              <a:ext cx="0" cy="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6" name="Rectangle 968"/>
            <p:cNvSpPr>
              <a:spLocks noChangeArrowheads="1"/>
            </p:cNvSpPr>
            <p:nvPr/>
          </p:nvSpPr>
          <p:spPr bwMode="auto">
            <a:xfrm>
              <a:off x="0" y="0"/>
              <a:ext cx="71" cy="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" name="Rectangle 969"/>
            <p:cNvSpPr>
              <a:spLocks noChangeArrowheads="1"/>
            </p:cNvSpPr>
            <p:nvPr/>
          </p:nvSpPr>
          <p:spPr bwMode="auto">
            <a:xfrm>
              <a:off x="0" y="8"/>
              <a:ext cx="71" cy="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" name="Rectangle 970"/>
            <p:cNvSpPr>
              <a:spLocks noChangeArrowheads="1"/>
            </p:cNvSpPr>
            <p:nvPr/>
          </p:nvSpPr>
          <p:spPr bwMode="auto">
            <a:xfrm>
              <a:off x="0" y="29"/>
              <a:ext cx="71" cy="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" name="Rectangle 972"/>
            <p:cNvSpPr>
              <a:spLocks noChangeArrowheads="1"/>
            </p:cNvSpPr>
            <p:nvPr/>
          </p:nvSpPr>
          <p:spPr bwMode="auto">
            <a:xfrm>
              <a:off x="2" y="9"/>
              <a:ext cx="66" cy="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ru-RU" sz="8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5 ТА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320" name="Group 18227"/>
          <p:cNvGrpSpPr>
            <a:grpSpLocks/>
          </p:cNvGrpSpPr>
          <p:nvPr/>
        </p:nvGrpSpPr>
        <p:grpSpPr bwMode="auto">
          <a:xfrm>
            <a:off x="6612458" y="426184"/>
            <a:ext cx="439651" cy="225933"/>
            <a:chOff x="0" y="0"/>
            <a:chExt cx="98" cy="5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21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ru-RU"/>
            </a:p>
          </p:txBody>
        </p:sp>
        <p:sp>
          <p:nvSpPr>
            <p:cNvPr id="322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323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276 абвп Мі-24В/П</a:t>
              </a:r>
              <a:endParaRPr lang="ru-RU" sz="60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324" name="Text Box 17036"/>
          <p:cNvSpPr txBox="1">
            <a:spLocks noChangeArrowheads="1"/>
          </p:cNvSpPr>
          <p:nvPr/>
        </p:nvSpPr>
        <p:spPr bwMode="auto">
          <a:xfrm>
            <a:off x="6793418" y="1691377"/>
            <a:ext cx="358039" cy="893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46 азвэ</a:t>
            </a:r>
            <a:endParaRPr lang="ru-RU" sz="6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79" name="Знак запрета 278"/>
          <p:cNvSpPr/>
          <p:nvPr/>
        </p:nvSpPr>
        <p:spPr>
          <a:xfrm>
            <a:off x="5078042" y="1303442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4258319" y="3568118"/>
            <a:ext cx="623612" cy="657561"/>
            <a:chOff x="5260188" y="4118651"/>
            <a:chExt cx="623612" cy="657561"/>
          </a:xfrm>
        </p:grpSpPr>
        <p:sp>
          <p:nvSpPr>
            <p:cNvPr id="290" name="Line 967"/>
            <p:cNvSpPr>
              <a:spLocks noChangeShapeType="1"/>
            </p:cNvSpPr>
            <p:nvPr/>
          </p:nvSpPr>
          <p:spPr bwMode="auto">
            <a:xfrm>
              <a:off x="5268433" y="4125140"/>
              <a:ext cx="7495" cy="6510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" name="Line 967"/>
            <p:cNvSpPr>
              <a:spLocks noChangeShapeType="1"/>
            </p:cNvSpPr>
            <p:nvPr/>
          </p:nvSpPr>
          <p:spPr bwMode="auto">
            <a:xfrm flipH="1">
              <a:off x="5266689" y="4122959"/>
              <a:ext cx="610611" cy="13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" name="Line 967"/>
            <p:cNvSpPr>
              <a:spLocks noChangeShapeType="1"/>
            </p:cNvSpPr>
            <p:nvPr/>
          </p:nvSpPr>
          <p:spPr bwMode="auto">
            <a:xfrm flipH="1" flipV="1">
              <a:off x="5260188" y="4404939"/>
              <a:ext cx="623612" cy="21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0" name="Line 967"/>
            <p:cNvSpPr>
              <a:spLocks noChangeShapeType="1"/>
            </p:cNvSpPr>
            <p:nvPr/>
          </p:nvSpPr>
          <p:spPr bwMode="auto">
            <a:xfrm>
              <a:off x="5874468" y="4122959"/>
              <a:ext cx="2831" cy="2790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1" name="Line 967"/>
            <p:cNvSpPr>
              <a:spLocks noChangeShapeType="1"/>
            </p:cNvSpPr>
            <p:nvPr/>
          </p:nvSpPr>
          <p:spPr bwMode="auto">
            <a:xfrm>
              <a:off x="5792869" y="4122959"/>
              <a:ext cx="2831" cy="2790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2" name="Line 967"/>
            <p:cNvSpPr>
              <a:spLocks noChangeShapeType="1"/>
            </p:cNvSpPr>
            <p:nvPr/>
          </p:nvSpPr>
          <p:spPr bwMode="auto">
            <a:xfrm>
              <a:off x="5359966" y="4118651"/>
              <a:ext cx="2831" cy="2790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4266544" y="3586069"/>
            <a:ext cx="7357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900" dirty="0" smtClean="0"/>
              <a:t>11 К СПА</a:t>
            </a:r>
            <a:endParaRPr lang="ru-RU" sz="900" dirty="0"/>
          </a:p>
        </p:txBody>
      </p:sp>
      <p:sp>
        <p:nvSpPr>
          <p:cNvPr id="334" name="Знак запрета 333"/>
          <p:cNvSpPr/>
          <p:nvPr/>
        </p:nvSpPr>
        <p:spPr>
          <a:xfrm>
            <a:off x="4850631" y="5333601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4" name="Text Box 17036"/>
          <p:cNvSpPr txBox="1">
            <a:spLocks noChangeArrowheads="1"/>
          </p:cNvSpPr>
          <p:nvPr/>
        </p:nvSpPr>
        <p:spPr bwMode="auto">
          <a:xfrm>
            <a:off x="5209775" y="1327773"/>
            <a:ext cx="358039" cy="893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206 авэ </a:t>
            </a:r>
            <a:endParaRPr lang="ru-RU" sz="6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75" name="Text Box 17036"/>
          <p:cNvSpPr txBox="1">
            <a:spLocks noChangeArrowheads="1"/>
          </p:cNvSpPr>
          <p:nvPr/>
        </p:nvSpPr>
        <p:spPr bwMode="auto">
          <a:xfrm>
            <a:off x="3641102" y="2884234"/>
            <a:ext cx="358039" cy="8930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257 авэ </a:t>
            </a:r>
            <a:endParaRPr lang="ru-RU" sz="6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76" name="Text Box 17036"/>
          <p:cNvSpPr txBox="1">
            <a:spLocks noChangeArrowheads="1"/>
          </p:cNvSpPr>
          <p:nvPr/>
        </p:nvSpPr>
        <p:spPr bwMode="auto">
          <a:xfrm>
            <a:off x="6795920" y="5467163"/>
            <a:ext cx="396008" cy="1232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212 авэ</a:t>
            </a:r>
          </a:p>
          <a:p>
            <a:pPr algn="ctr" rtl="0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Мі-8Т/9ВзПУ </a:t>
            </a:r>
            <a:endParaRPr lang="ru-RU" sz="6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grpSp>
        <p:nvGrpSpPr>
          <p:cNvPr id="277" name="Группа 276"/>
          <p:cNvGrpSpPr/>
          <p:nvPr/>
        </p:nvGrpSpPr>
        <p:grpSpPr>
          <a:xfrm>
            <a:off x="5001396" y="802738"/>
            <a:ext cx="581025" cy="600075"/>
            <a:chOff x="5795961" y="3309937"/>
            <a:chExt cx="581025" cy="600075"/>
          </a:xfrm>
        </p:grpSpPr>
        <p:sp>
          <p:nvSpPr>
            <p:cNvPr id="278" name="Line 982"/>
            <p:cNvSpPr>
              <a:spLocks noChangeShapeType="1"/>
            </p:cNvSpPr>
            <p:nvPr/>
          </p:nvSpPr>
          <p:spPr bwMode="auto">
            <a:xfrm>
              <a:off x="5805487" y="3309937"/>
              <a:ext cx="0" cy="6000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0" name="Line 983"/>
            <p:cNvSpPr>
              <a:spLocks noChangeShapeType="1"/>
            </p:cNvSpPr>
            <p:nvPr/>
          </p:nvSpPr>
          <p:spPr bwMode="auto">
            <a:xfrm>
              <a:off x="5795961" y="3312111"/>
              <a:ext cx="5810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2" name="Line 984"/>
            <p:cNvSpPr>
              <a:spLocks noChangeShapeType="1"/>
            </p:cNvSpPr>
            <p:nvPr/>
          </p:nvSpPr>
          <p:spPr bwMode="auto">
            <a:xfrm flipV="1">
              <a:off x="5805487" y="3548062"/>
              <a:ext cx="56197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" name="Line 985"/>
            <p:cNvSpPr>
              <a:spLocks noChangeShapeType="1"/>
            </p:cNvSpPr>
            <p:nvPr/>
          </p:nvSpPr>
          <p:spPr bwMode="auto">
            <a:xfrm flipH="1">
              <a:off x="6291262" y="3319462"/>
              <a:ext cx="76200" cy="1047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" name="Line 986"/>
            <p:cNvSpPr>
              <a:spLocks noChangeShapeType="1"/>
            </p:cNvSpPr>
            <p:nvPr/>
          </p:nvSpPr>
          <p:spPr bwMode="auto">
            <a:xfrm>
              <a:off x="6291262" y="3424237"/>
              <a:ext cx="762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027193" y="790522"/>
            <a:ext cx="484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1000" dirty="0" smtClean="0"/>
              <a:t>32 рд</a:t>
            </a:r>
            <a:endParaRPr lang="ru-RU" sz="1000" dirty="0"/>
          </a:p>
        </p:txBody>
      </p:sp>
      <p:grpSp>
        <p:nvGrpSpPr>
          <p:cNvPr id="340" name="Группа 339"/>
          <p:cNvGrpSpPr/>
          <p:nvPr/>
        </p:nvGrpSpPr>
        <p:grpSpPr>
          <a:xfrm>
            <a:off x="3555709" y="2244188"/>
            <a:ext cx="581025" cy="779924"/>
            <a:chOff x="5795961" y="3309937"/>
            <a:chExt cx="581025" cy="779924"/>
          </a:xfrm>
        </p:grpSpPr>
        <p:sp>
          <p:nvSpPr>
            <p:cNvPr id="341" name="Line 982"/>
            <p:cNvSpPr>
              <a:spLocks noChangeShapeType="1"/>
            </p:cNvSpPr>
            <p:nvPr/>
          </p:nvSpPr>
          <p:spPr bwMode="auto">
            <a:xfrm flipH="1">
              <a:off x="5804145" y="3309937"/>
              <a:ext cx="1342" cy="7799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2" name="Line 983"/>
            <p:cNvSpPr>
              <a:spLocks noChangeShapeType="1"/>
            </p:cNvSpPr>
            <p:nvPr/>
          </p:nvSpPr>
          <p:spPr bwMode="auto">
            <a:xfrm>
              <a:off x="5795961" y="3312111"/>
              <a:ext cx="5810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3" name="Line 984"/>
            <p:cNvSpPr>
              <a:spLocks noChangeShapeType="1"/>
            </p:cNvSpPr>
            <p:nvPr/>
          </p:nvSpPr>
          <p:spPr bwMode="auto">
            <a:xfrm flipV="1">
              <a:off x="5805487" y="3548062"/>
              <a:ext cx="56197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4" name="Line 985"/>
            <p:cNvSpPr>
              <a:spLocks noChangeShapeType="1"/>
            </p:cNvSpPr>
            <p:nvPr/>
          </p:nvSpPr>
          <p:spPr bwMode="auto">
            <a:xfrm flipH="1">
              <a:off x="6291262" y="3319462"/>
              <a:ext cx="76200" cy="1047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5" name="Line 986"/>
            <p:cNvSpPr>
              <a:spLocks noChangeShapeType="1"/>
            </p:cNvSpPr>
            <p:nvPr/>
          </p:nvSpPr>
          <p:spPr bwMode="auto">
            <a:xfrm>
              <a:off x="6291262" y="3424237"/>
              <a:ext cx="762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46" name="Группа 345"/>
          <p:cNvGrpSpPr/>
          <p:nvPr/>
        </p:nvGrpSpPr>
        <p:grpSpPr>
          <a:xfrm>
            <a:off x="7183660" y="4968455"/>
            <a:ext cx="581025" cy="730291"/>
            <a:chOff x="5795961" y="3309937"/>
            <a:chExt cx="581025" cy="730291"/>
          </a:xfrm>
        </p:grpSpPr>
        <p:sp>
          <p:nvSpPr>
            <p:cNvPr id="347" name="Line 982"/>
            <p:cNvSpPr>
              <a:spLocks noChangeShapeType="1"/>
            </p:cNvSpPr>
            <p:nvPr/>
          </p:nvSpPr>
          <p:spPr bwMode="auto">
            <a:xfrm flipH="1">
              <a:off x="5804013" y="3309937"/>
              <a:ext cx="1474" cy="7302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" name="Line 983"/>
            <p:cNvSpPr>
              <a:spLocks noChangeShapeType="1"/>
            </p:cNvSpPr>
            <p:nvPr/>
          </p:nvSpPr>
          <p:spPr bwMode="auto">
            <a:xfrm>
              <a:off x="5795961" y="3312111"/>
              <a:ext cx="5810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" name="Line 984"/>
            <p:cNvSpPr>
              <a:spLocks noChangeShapeType="1"/>
            </p:cNvSpPr>
            <p:nvPr/>
          </p:nvSpPr>
          <p:spPr bwMode="auto">
            <a:xfrm flipV="1">
              <a:off x="5805487" y="3548062"/>
              <a:ext cx="56197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0" name="Line 985"/>
            <p:cNvSpPr>
              <a:spLocks noChangeShapeType="1"/>
            </p:cNvSpPr>
            <p:nvPr/>
          </p:nvSpPr>
          <p:spPr bwMode="auto">
            <a:xfrm flipH="1">
              <a:off x="6291262" y="3319462"/>
              <a:ext cx="76200" cy="1047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2" name="Line 986"/>
            <p:cNvSpPr>
              <a:spLocks noChangeShapeType="1"/>
            </p:cNvSpPr>
            <p:nvPr/>
          </p:nvSpPr>
          <p:spPr bwMode="auto">
            <a:xfrm>
              <a:off x="6291262" y="3424237"/>
              <a:ext cx="762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3" name="TextBox 352"/>
          <p:cNvSpPr txBox="1"/>
          <p:nvPr/>
        </p:nvSpPr>
        <p:spPr>
          <a:xfrm>
            <a:off x="3590117" y="2237656"/>
            <a:ext cx="484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1000" dirty="0" smtClean="0"/>
              <a:t>49 рд</a:t>
            </a:r>
            <a:endParaRPr lang="ru-RU" sz="1000" dirty="0"/>
          </a:p>
        </p:txBody>
      </p:sp>
      <p:sp>
        <p:nvSpPr>
          <p:cNvPr id="354" name="TextBox 353"/>
          <p:cNvSpPr txBox="1"/>
          <p:nvPr/>
        </p:nvSpPr>
        <p:spPr>
          <a:xfrm>
            <a:off x="7220258" y="4968455"/>
            <a:ext cx="484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1000" dirty="0" smtClean="0"/>
              <a:t>33 рд</a:t>
            </a:r>
            <a:endParaRPr lang="ru-RU" sz="1000" dirty="0"/>
          </a:p>
        </p:txBody>
      </p:sp>
      <p:sp>
        <p:nvSpPr>
          <p:cNvPr id="356" name="TextBox 355"/>
          <p:cNvSpPr txBox="1"/>
          <p:nvPr/>
        </p:nvSpPr>
        <p:spPr>
          <a:xfrm>
            <a:off x="2535355" y="5827437"/>
            <a:ext cx="22406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300" b="1" dirty="0" smtClean="0"/>
              <a:t>1991</a:t>
            </a:r>
            <a:endParaRPr lang="ru-RU" sz="2300" b="1" dirty="0"/>
          </a:p>
        </p:txBody>
      </p:sp>
      <p:grpSp>
        <p:nvGrpSpPr>
          <p:cNvPr id="327" name="Группа 326"/>
          <p:cNvGrpSpPr/>
          <p:nvPr/>
        </p:nvGrpSpPr>
        <p:grpSpPr>
          <a:xfrm>
            <a:off x="8139656" y="3292917"/>
            <a:ext cx="412102" cy="295710"/>
            <a:chOff x="4920786" y="5058015"/>
            <a:chExt cx="412102" cy="295710"/>
          </a:xfrm>
        </p:grpSpPr>
        <p:grpSp>
          <p:nvGrpSpPr>
            <p:cNvPr id="333" name="Group 16165"/>
            <p:cNvGrpSpPr>
              <a:grpSpLocks/>
            </p:cNvGrpSpPr>
            <p:nvPr/>
          </p:nvGrpSpPr>
          <p:grpSpPr bwMode="auto">
            <a:xfrm>
              <a:off x="4920786" y="5058015"/>
              <a:ext cx="412102" cy="295710"/>
              <a:chOff x="82" y="-1"/>
              <a:chExt cx="73" cy="64"/>
            </a:xfrm>
          </p:grpSpPr>
          <p:sp>
            <p:nvSpPr>
              <p:cNvPr id="336" name="Line 4887"/>
              <p:cNvSpPr>
                <a:spLocks noChangeShapeType="1"/>
              </p:cNvSpPr>
              <p:nvPr/>
            </p:nvSpPr>
            <p:spPr bwMode="auto">
              <a:xfrm>
                <a:off x="82" y="0"/>
                <a:ext cx="0" cy="6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37" name="Group 16164"/>
              <p:cNvGrpSpPr>
                <a:grpSpLocks/>
              </p:cNvGrpSpPr>
              <p:nvPr/>
            </p:nvGrpSpPr>
            <p:grpSpPr bwMode="auto">
              <a:xfrm>
                <a:off x="82" y="-1"/>
                <a:ext cx="73" cy="25"/>
                <a:chOff x="82" y="-1"/>
                <a:chExt cx="73" cy="25"/>
              </a:xfrm>
            </p:grpSpPr>
            <p:sp>
              <p:nvSpPr>
                <p:cNvPr id="338" name="Line 4888"/>
                <p:cNvSpPr>
                  <a:spLocks noChangeShapeType="1"/>
                </p:cNvSpPr>
                <p:nvPr/>
              </p:nvSpPr>
              <p:spPr bwMode="auto">
                <a:xfrm>
                  <a:off x="82" y="0"/>
                  <a:ext cx="6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9" name="Line 4889"/>
                <p:cNvSpPr>
                  <a:spLocks noChangeShapeType="1"/>
                </p:cNvSpPr>
                <p:nvPr/>
              </p:nvSpPr>
              <p:spPr bwMode="auto">
                <a:xfrm flipV="1">
                  <a:off x="83" y="24"/>
                  <a:ext cx="59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1" name="Line 4890"/>
                <p:cNvSpPr>
                  <a:spLocks noChangeShapeType="1"/>
                </p:cNvSpPr>
                <p:nvPr/>
              </p:nvSpPr>
              <p:spPr bwMode="auto">
                <a:xfrm flipH="1">
                  <a:off x="134" y="0"/>
                  <a:ext cx="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5" name="Line 4891"/>
                <p:cNvSpPr>
                  <a:spLocks noChangeShapeType="1"/>
                </p:cNvSpPr>
                <p:nvPr/>
              </p:nvSpPr>
              <p:spPr bwMode="auto">
                <a:xfrm>
                  <a:off x="134" y="11"/>
                  <a:ext cx="8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7" name="Rectangle 4892"/>
                <p:cNvSpPr>
                  <a:spLocks noChangeArrowheads="1"/>
                </p:cNvSpPr>
                <p:nvPr/>
              </p:nvSpPr>
              <p:spPr bwMode="auto">
                <a:xfrm>
                  <a:off x="82" y="-1"/>
                  <a:ext cx="60" cy="2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square" lIns="27432" tIns="22860" rIns="27432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>
                    <a:defRPr sz="1000"/>
                  </a:pPr>
                  <a:r>
                    <a:rPr lang="ru-RU" sz="700" b="1" i="0" u="none" strike="noStrike" baseline="0" dirty="0" err="1" smtClean="0">
                      <a:solidFill>
                        <a:srgbClr val="000000"/>
                      </a:solidFill>
                      <a:latin typeface="Arial Cyr"/>
                      <a:cs typeface="Arial Cyr"/>
                    </a:rPr>
                    <a:t>бзуат</a:t>
                  </a:r>
                  <a:endParaRPr lang="ru-RU" sz="700" b="1" i="0" u="none" strike="noStrike" baseline="0" dirty="0">
                    <a:solidFill>
                      <a:srgbClr val="000000"/>
                    </a:solidFill>
                    <a:latin typeface="Arial Cyr"/>
                    <a:cs typeface="Arial Cyr"/>
                  </a:endParaRPr>
                </a:p>
              </p:txBody>
            </p:sp>
            <p:sp>
              <p:nvSpPr>
                <p:cNvPr id="358" name="Rectangle 4893"/>
                <p:cNvSpPr>
                  <a:spLocks noChangeArrowheads="1"/>
                </p:cNvSpPr>
                <p:nvPr/>
              </p:nvSpPr>
              <p:spPr bwMode="auto">
                <a:xfrm>
                  <a:off x="137" y="2"/>
                  <a:ext cx="18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xmlns:mc="http://schemas.openxmlformats.org/markup-compatibility/2006" val="FFFFFF" mc:Ignorable="a14" a14:legacySpreadsheetColorIndex="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xmlns:mc="http://schemas.openxmlformats.org/markup-compatibility/2006" val="FFFFFF" mc:Ignorable="a14" a14:legacySpreadsheetColorIndex="9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27432" tIns="22860" rIns="0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ru-RU" sz="800" b="0" i="0" u="none" strike="noStrike" baseline="0" dirty="0">
                    <a:solidFill>
                      <a:srgbClr val="000000"/>
                    </a:solidFill>
                    <a:latin typeface="Arial Cyr"/>
                    <a:cs typeface="Arial Cyr"/>
                  </a:endParaRPr>
                </a:p>
              </p:txBody>
            </p:sp>
            <p:sp>
              <p:nvSpPr>
                <p:cNvPr id="359" name="Line 4895"/>
                <p:cNvSpPr>
                  <a:spLocks noChangeShapeType="1"/>
                </p:cNvSpPr>
                <p:nvPr/>
              </p:nvSpPr>
              <p:spPr bwMode="auto">
                <a:xfrm>
                  <a:off x="144" y="0"/>
                  <a:ext cx="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35" name="Line 4895"/>
            <p:cNvSpPr>
              <a:spLocks noChangeShapeType="1"/>
            </p:cNvSpPr>
            <p:nvPr/>
          </p:nvSpPr>
          <p:spPr bwMode="auto">
            <a:xfrm flipH="1">
              <a:off x="5265934" y="5113460"/>
              <a:ext cx="50017" cy="554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1" name="Group 18227"/>
          <p:cNvGrpSpPr>
            <a:grpSpLocks/>
          </p:cNvGrpSpPr>
          <p:nvPr/>
        </p:nvGrpSpPr>
        <p:grpSpPr bwMode="auto">
          <a:xfrm>
            <a:off x="9061449" y="4871670"/>
            <a:ext cx="951684" cy="225933"/>
            <a:chOff x="0" y="0"/>
            <a:chExt cx="93" cy="55"/>
          </a:xfrm>
        </p:grpSpPr>
        <p:sp>
          <p:nvSpPr>
            <p:cNvPr id="252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3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55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91" cy="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290 адвап/47 ЦПЛС</a:t>
              </a:r>
            </a:p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76914" y="56895"/>
            <a:ext cx="258264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e-BY" dirty="0"/>
              <a:t>дыслакавалася </a:t>
            </a:r>
            <a:r>
              <a:rPr lang="be-BY" b="1" dirty="0"/>
              <a:t>каля 350 вайсковых верталётаў</a:t>
            </a:r>
            <a:r>
              <a:rPr lang="be-BY" dirty="0"/>
              <a:t> рознага прызначэння</a:t>
            </a:r>
            <a:endParaRPr lang="ru-RU" dirty="0"/>
          </a:p>
        </p:txBody>
      </p:sp>
      <p:sp>
        <p:nvSpPr>
          <p:cNvPr id="228" name="TextBox 227"/>
          <p:cNvSpPr txBox="1"/>
          <p:nvPr/>
        </p:nvSpPr>
        <p:spPr>
          <a:xfrm>
            <a:off x="6429680" y="4201080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Кісялевічы</a:t>
            </a:r>
            <a:endParaRPr lang="ru-RU" dirty="0"/>
          </a:p>
        </p:txBody>
      </p:sp>
      <p:sp>
        <p:nvSpPr>
          <p:cNvPr id="229" name="TextBox 228"/>
          <p:cNvSpPr txBox="1"/>
          <p:nvPr/>
        </p:nvSpPr>
        <p:spPr>
          <a:xfrm>
            <a:off x="1343420" y="3528908"/>
            <a:ext cx="1488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Чэхаўшчызна</a:t>
            </a:r>
            <a:endParaRPr lang="ru-RU" dirty="0"/>
          </a:p>
        </p:txBody>
      </p:sp>
      <p:sp>
        <p:nvSpPr>
          <p:cNvPr id="230" name="TextBox 229"/>
          <p:cNvSpPr txBox="1"/>
          <p:nvPr/>
        </p:nvSpPr>
        <p:spPr>
          <a:xfrm>
            <a:off x="6188754" y="658750"/>
            <a:ext cx="1032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Бараўцы</a:t>
            </a:r>
            <a:endParaRPr lang="ru-RU" dirty="0"/>
          </a:p>
        </p:txBody>
      </p:sp>
      <p:sp>
        <p:nvSpPr>
          <p:cNvPr id="231" name="TextBox 230"/>
          <p:cNvSpPr txBox="1"/>
          <p:nvPr/>
        </p:nvSpPr>
        <p:spPr>
          <a:xfrm>
            <a:off x="6809550" y="1704844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Заслонава</a:t>
            </a:r>
            <a:endParaRPr lang="ru-RU" dirty="0"/>
          </a:p>
        </p:txBody>
      </p:sp>
      <p:sp>
        <p:nvSpPr>
          <p:cNvPr id="232" name="TextBox 231"/>
          <p:cNvSpPr txBox="1"/>
          <p:nvPr/>
        </p:nvSpPr>
        <p:spPr>
          <a:xfrm>
            <a:off x="6735335" y="5724375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Мазыр</a:t>
            </a:r>
            <a:endParaRPr lang="ru-RU" dirty="0"/>
          </a:p>
        </p:txBody>
      </p:sp>
      <p:sp>
        <p:nvSpPr>
          <p:cNvPr id="233" name="TextBox 232"/>
          <p:cNvSpPr txBox="1"/>
          <p:nvPr/>
        </p:nvSpPr>
        <p:spPr>
          <a:xfrm>
            <a:off x="1630841" y="4777009"/>
            <a:ext cx="1096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Пружаны</a:t>
            </a:r>
            <a:endParaRPr lang="ru-RU" dirty="0"/>
          </a:p>
        </p:txBody>
      </p:sp>
      <p:sp>
        <p:nvSpPr>
          <p:cNvPr id="234" name="TextBox 233"/>
          <p:cNvSpPr txBox="1"/>
          <p:nvPr/>
        </p:nvSpPr>
        <p:spPr>
          <a:xfrm>
            <a:off x="2147834" y="5401158"/>
            <a:ext cx="95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Кобрын</a:t>
            </a:r>
            <a:endParaRPr lang="ru-RU" dirty="0"/>
          </a:p>
        </p:txBody>
      </p:sp>
      <p:sp>
        <p:nvSpPr>
          <p:cNvPr id="235" name="TextBox 234"/>
          <p:cNvSpPr txBox="1"/>
          <p:nvPr/>
        </p:nvSpPr>
        <p:spPr>
          <a:xfrm>
            <a:off x="5052615" y="132199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Азяркі</a:t>
            </a:r>
            <a:endParaRPr lang="ru-RU" dirty="0"/>
          </a:p>
        </p:txBody>
      </p:sp>
      <p:sp>
        <p:nvSpPr>
          <p:cNvPr id="248" name="TextBox 247"/>
          <p:cNvSpPr txBox="1"/>
          <p:nvPr/>
        </p:nvSpPr>
        <p:spPr>
          <a:xfrm>
            <a:off x="5844387" y="305313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Ліпкі</a:t>
            </a:r>
            <a:endParaRPr lang="ru-RU" dirty="0"/>
          </a:p>
        </p:txBody>
      </p:sp>
      <p:sp>
        <p:nvSpPr>
          <p:cNvPr id="249" name="TextBox 248"/>
          <p:cNvSpPr txBox="1"/>
          <p:nvPr/>
        </p:nvSpPr>
        <p:spPr>
          <a:xfrm>
            <a:off x="5622248" y="3306120"/>
            <a:ext cx="1299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Мачулішчы</a:t>
            </a:r>
            <a:endParaRPr lang="ru-RU" dirty="0"/>
          </a:p>
        </p:txBody>
      </p:sp>
      <p:sp>
        <p:nvSpPr>
          <p:cNvPr id="250" name="TextBox 249"/>
          <p:cNvSpPr txBox="1"/>
          <p:nvPr/>
        </p:nvSpPr>
        <p:spPr>
          <a:xfrm>
            <a:off x="4378910" y="5362898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Лунінец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925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8111" y="178130"/>
            <a:ext cx="8715916" cy="6679870"/>
          </a:xfrm>
          <a:prstGeom prst="rect">
            <a:avLst/>
          </a:prstGeom>
        </p:spPr>
      </p:pic>
      <p:sp>
        <p:nvSpPr>
          <p:cNvPr id="5" name="Знак запрета 4"/>
          <p:cNvSpPr/>
          <p:nvPr/>
        </p:nvSpPr>
        <p:spPr>
          <a:xfrm>
            <a:off x="3591696" y="314685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Знак запрета 7"/>
          <p:cNvSpPr/>
          <p:nvPr/>
        </p:nvSpPr>
        <p:spPr>
          <a:xfrm>
            <a:off x="9408296" y="3208635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Знак запрета 8"/>
          <p:cNvSpPr/>
          <p:nvPr/>
        </p:nvSpPr>
        <p:spPr>
          <a:xfrm>
            <a:off x="4199672" y="423795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нак запрета 9"/>
          <p:cNvSpPr/>
          <p:nvPr/>
        </p:nvSpPr>
        <p:spPr>
          <a:xfrm>
            <a:off x="3124199" y="4949305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Знак запрета 10"/>
          <p:cNvSpPr/>
          <p:nvPr/>
        </p:nvSpPr>
        <p:spPr>
          <a:xfrm>
            <a:off x="2639196" y="482960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Знак запрета 11"/>
          <p:cNvSpPr/>
          <p:nvPr/>
        </p:nvSpPr>
        <p:spPr>
          <a:xfrm>
            <a:off x="3058296" y="350996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Знак запрета 12"/>
          <p:cNvSpPr/>
          <p:nvPr/>
        </p:nvSpPr>
        <p:spPr>
          <a:xfrm>
            <a:off x="5838393" y="308507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Знак запрета 13"/>
          <p:cNvSpPr/>
          <p:nvPr/>
        </p:nvSpPr>
        <p:spPr>
          <a:xfrm>
            <a:off x="5630046" y="3291351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Знак запрета 14"/>
          <p:cNvSpPr/>
          <p:nvPr/>
        </p:nvSpPr>
        <p:spPr>
          <a:xfrm>
            <a:off x="8093846" y="3587702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Знак запрета 15"/>
          <p:cNvSpPr/>
          <p:nvPr/>
        </p:nvSpPr>
        <p:spPr>
          <a:xfrm>
            <a:off x="2573292" y="5348336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Знак запрета 16"/>
          <p:cNvSpPr/>
          <p:nvPr/>
        </p:nvSpPr>
        <p:spPr>
          <a:xfrm>
            <a:off x="7962039" y="1060582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Знак запрета 17"/>
          <p:cNvSpPr/>
          <p:nvPr/>
        </p:nvSpPr>
        <p:spPr>
          <a:xfrm>
            <a:off x="8995546" y="511355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Знак запрета 18"/>
          <p:cNvSpPr/>
          <p:nvPr/>
        </p:nvSpPr>
        <p:spPr>
          <a:xfrm>
            <a:off x="5007746" y="141330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Знак запрета 19"/>
          <p:cNvSpPr/>
          <p:nvPr/>
        </p:nvSpPr>
        <p:spPr>
          <a:xfrm>
            <a:off x="2779756" y="3917269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Знак запрета 20"/>
          <p:cNvSpPr/>
          <p:nvPr/>
        </p:nvSpPr>
        <p:spPr>
          <a:xfrm>
            <a:off x="7134996" y="4186501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Знак запрета 21"/>
          <p:cNvSpPr/>
          <p:nvPr/>
        </p:nvSpPr>
        <p:spPr>
          <a:xfrm>
            <a:off x="8225653" y="219736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Знак запрета 22"/>
          <p:cNvSpPr/>
          <p:nvPr/>
        </p:nvSpPr>
        <p:spPr>
          <a:xfrm>
            <a:off x="5695949" y="68940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Знак запрета 23"/>
          <p:cNvSpPr/>
          <p:nvPr/>
        </p:nvSpPr>
        <p:spPr>
          <a:xfrm>
            <a:off x="7200899" y="546684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Знак запрета 25"/>
          <p:cNvSpPr/>
          <p:nvPr/>
        </p:nvSpPr>
        <p:spPr>
          <a:xfrm>
            <a:off x="2220876" y="3386401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7" name="Знак запрета 26"/>
          <p:cNvSpPr/>
          <p:nvPr/>
        </p:nvSpPr>
        <p:spPr>
          <a:xfrm>
            <a:off x="7003189" y="4189741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grpSp>
        <p:nvGrpSpPr>
          <p:cNvPr id="28" name="Group 18224"/>
          <p:cNvGrpSpPr>
            <a:grpSpLocks/>
          </p:cNvGrpSpPr>
          <p:nvPr/>
        </p:nvGrpSpPr>
        <p:grpSpPr bwMode="auto">
          <a:xfrm>
            <a:off x="5695949" y="2374426"/>
            <a:ext cx="676275" cy="638175"/>
            <a:chOff x="0" y="0"/>
            <a:chExt cx="71" cy="67"/>
          </a:xfrm>
        </p:grpSpPr>
        <p:sp>
          <p:nvSpPr>
            <p:cNvPr id="29" name="Line 967"/>
            <p:cNvSpPr>
              <a:spLocks noChangeShapeType="1"/>
            </p:cNvSpPr>
            <p:nvPr/>
          </p:nvSpPr>
          <p:spPr bwMode="auto">
            <a:xfrm>
              <a:off x="0" y="1"/>
              <a:ext cx="1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Rectangle 968"/>
            <p:cNvSpPr>
              <a:spLocks noChangeArrowheads="1"/>
            </p:cNvSpPr>
            <p:nvPr/>
          </p:nvSpPr>
          <p:spPr bwMode="auto">
            <a:xfrm>
              <a:off x="0" y="0"/>
              <a:ext cx="71" cy="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Rectangle 969"/>
            <p:cNvSpPr>
              <a:spLocks noChangeArrowheads="1"/>
            </p:cNvSpPr>
            <p:nvPr/>
          </p:nvSpPr>
          <p:spPr bwMode="auto">
            <a:xfrm>
              <a:off x="0" y="8"/>
              <a:ext cx="71" cy="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Rectangle 970"/>
            <p:cNvSpPr>
              <a:spLocks noChangeArrowheads="1"/>
            </p:cNvSpPr>
            <p:nvPr/>
          </p:nvSpPr>
          <p:spPr bwMode="auto">
            <a:xfrm>
              <a:off x="0" y="29"/>
              <a:ext cx="71" cy="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Rectangle 972"/>
            <p:cNvSpPr>
              <a:spLocks noChangeArrowheads="1"/>
            </p:cNvSpPr>
            <p:nvPr/>
          </p:nvSpPr>
          <p:spPr bwMode="auto">
            <a:xfrm>
              <a:off x="2" y="9"/>
              <a:ext cx="66" cy="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</a:t>
              </a:r>
              <a:r>
                <a:rPr lang="ru-RU" sz="800" b="0" i="0" u="none" strike="noStrike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Ас. А СПА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3611344" y="2500741"/>
            <a:ext cx="581025" cy="600075"/>
            <a:chOff x="5795961" y="3309937"/>
            <a:chExt cx="581025" cy="600075"/>
          </a:xfrm>
        </p:grpSpPr>
        <p:sp>
          <p:nvSpPr>
            <p:cNvPr id="48" name="Line 982"/>
            <p:cNvSpPr>
              <a:spLocks noChangeShapeType="1"/>
            </p:cNvSpPr>
            <p:nvPr/>
          </p:nvSpPr>
          <p:spPr bwMode="auto">
            <a:xfrm>
              <a:off x="5805487" y="3309937"/>
              <a:ext cx="0" cy="6000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Line 983"/>
            <p:cNvSpPr>
              <a:spLocks noChangeShapeType="1"/>
            </p:cNvSpPr>
            <p:nvPr/>
          </p:nvSpPr>
          <p:spPr bwMode="auto">
            <a:xfrm>
              <a:off x="5795961" y="3312111"/>
              <a:ext cx="5810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Line 984"/>
            <p:cNvSpPr>
              <a:spLocks noChangeShapeType="1"/>
            </p:cNvSpPr>
            <p:nvPr/>
          </p:nvSpPr>
          <p:spPr bwMode="auto">
            <a:xfrm flipV="1">
              <a:off x="5805487" y="3548062"/>
              <a:ext cx="56197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Line 985"/>
            <p:cNvSpPr>
              <a:spLocks noChangeShapeType="1"/>
            </p:cNvSpPr>
            <p:nvPr/>
          </p:nvSpPr>
          <p:spPr bwMode="auto">
            <a:xfrm flipH="1">
              <a:off x="6291262" y="3319462"/>
              <a:ext cx="76200" cy="1047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Line 986"/>
            <p:cNvSpPr>
              <a:spLocks noChangeShapeType="1"/>
            </p:cNvSpPr>
            <p:nvPr/>
          </p:nvSpPr>
          <p:spPr bwMode="auto">
            <a:xfrm>
              <a:off x="6291262" y="3424237"/>
              <a:ext cx="762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Rectangle 987"/>
            <p:cNvSpPr>
              <a:spLocks noChangeArrowheads="1"/>
            </p:cNvSpPr>
            <p:nvPr/>
          </p:nvSpPr>
          <p:spPr bwMode="auto">
            <a:xfrm>
              <a:off x="5824537" y="3357562"/>
              <a:ext cx="457200" cy="142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ru-RU" sz="800" b="0" i="0" u="none" strike="noStrike" baseline="0" dirty="0">
                  <a:solidFill>
                    <a:srgbClr val="000000"/>
                  </a:solidFill>
                  <a:latin typeface="Arial Cyr"/>
                  <a:cs typeface="Arial Cyr"/>
                </a:rPr>
                <a:t>1 </a:t>
              </a:r>
              <a:r>
                <a:rPr lang="ru-RU" sz="800" b="0" i="0" u="none" strike="noStrike" baseline="0" dirty="0" err="1" smtClean="0">
                  <a:solidFill>
                    <a:srgbClr val="000000"/>
                  </a:solidFill>
                  <a:latin typeface="Arial Cyr"/>
                  <a:cs typeface="Arial Cyr"/>
                </a:rPr>
                <a:t>бад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61" name="Знак запрета 60"/>
          <p:cNvSpPr/>
          <p:nvPr/>
        </p:nvSpPr>
        <p:spPr>
          <a:xfrm>
            <a:off x="6546555" y="640762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2" name="Знак запрета 61"/>
          <p:cNvSpPr/>
          <p:nvPr/>
        </p:nvSpPr>
        <p:spPr>
          <a:xfrm>
            <a:off x="6775155" y="1826959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grpSp>
        <p:nvGrpSpPr>
          <p:cNvPr id="69" name="Group 18224"/>
          <p:cNvGrpSpPr>
            <a:grpSpLocks/>
          </p:cNvGrpSpPr>
          <p:nvPr/>
        </p:nvGrpSpPr>
        <p:grpSpPr bwMode="auto">
          <a:xfrm>
            <a:off x="9569268" y="1020446"/>
            <a:ext cx="676275" cy="638175"/>
            <a:chOff x="0" y="0"/>
            <a:chExt cx="71" cy="67"/>
          </a:xfrm>
        </p:grpSpPr>
        <p:sp>
          <p:nvSpPr>
            <p:cNvPr id="70" name="Line 967"/>
            <p:cNvSpPr>
              <a:spLocks noChangeShapeType="1"/>
            </p:cNvSpPr>
            <p:nvPr/>
          </p:nvSpPr>
          <p:spPr bwMode="auto">
            <a:xfrm>
              <a:off x="0" y="1"/>
              <a:ext cx="1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Rectangle 968"/>
            <p:cNvSpPr>
              <a:spLocks noChangeArrowheads="1"/>
            </p:cNvSpPr>
            <p:nvPr/>
          </p:nvSpPr>
          <p:spPr bwMode="auto">
            <a:xfrm>
              <a:off x="0" y="0"/>
              <a:ext cx="71" cy="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Rectangle 969"/>
            <p:cNvSpPr>
              <a:spLocks noChangeArrowheads="1"/>
            </p:cNvSpPr>
            <p:nvPr/>
          </p:nvSpPr>
          <p:spPr bwMode="auto">
            <a:xfrm>
              <a:off x="0" y="8"/>
              <a:ext cx="71" cy="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Rectangle 970"/>
            <p:cNvSpPr>
              <a:spLocks noChangeArrowheads="1"/>
            </p:cNvSpPr>
            <p:nvPr/>
          </p:nvSpPr>
          <p:spPr bwMode="auto">
            <a:xfrm>
              <a:off x="0" y="29"/>
              <a:ext cx="71" cy="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Rectangle 972"/>
            <p:cNvSpPr>
              <a:spLocks noChangeArrowheads="1"/>
            </p:cNvSpPr>
            <p:nvPr/>
          </p:nvSpPr>
          <p:spPr bwMode="auto">
            <a:xfrm>
              <a:off x="1" y="9"/>
              <a:ext cx="65" cy="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1000"/>
              </a:pPr>
              <a:r>
                <a:rPr lang="ru-RU" sz="800" dirty="0"/>
                <a:t>46 </a:t>
              </a:r>
              <a:r>
                <a:rPr lang="ru-RU" sz="800" dirty="0" smtClean="0"/>
                <a:t>ПА </a:t>
              </a:r>
              <a:r>
                <a:rPr lang="ru-RU" sz="800" dirty="0"/>
                <a:t>ВГК СН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76" name="Group 18224"/>
          <p:cNvGrpSpPr>
            <a:grpSpLocks/>
          </p:cNvGrpSpPr>
          <p:nvPr/>
        </p:nvGrpSpPr>
        <p:grpSpPr bwMode="auto">
          <a:xfrm>
            <a:off x="5683808" y="1941945"/>
            <a:ext cx="676275" cy="638175"/>
            <a:chOff x="0" y="0"/>
            <a:chExt cx="71" cy="67"/>
          </a:xfrm>
        </p:grpSpPr>
        <p:sp>
          <p:nvSpPr>
            <p:cNvPr id="77" name="Line 967"/>
            <p:cNvSpPr>
              <a:spLocks noChangeShapeType="1"/>
            </p:cNvSpPr>
            <p:nvPr/>
          </p:nvSpPr>
          <p:spPr bwMode="auto">
            <a:xfrm>
              <a:off x="0" y="1"/>
              <a:ext cx="1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Rectangle 968"/>
            <p:cNvSpPr>
              <a:spLocks noChangeArrowheads="1"/>
            </p:cNvSpPr>
            <p:nvPr/>
          </p:nvSpPr>
          <p:spPr bwMode="auto">
            <a:xfrm>
              <a:off x="0" y="0"/>
              <a:ext cx="71" cy="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Rectangle 969"/>
            <p:cNvSpPr>
              <a:spLocks noChangeArrowheads="1"/>
            </p:cNvSpPr>
            <p:nvPr/>
          </p:nvSpPr>
          <p:spPr bwMode="auto">
            <a:xfrm>
              <a:off x="0" y="8"/>
              <a:ext cx="71" cy="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Rectangle 970"/>
            <p:cNvSpPr>
              <a:spLocks noChangeArrowheads="1"/>
            </p:cNvSpPr>
            <p:nvPr/>
          </p:nvSpPr>
          <p:spPr bwMode="auto">
            <a:xfrm>
              <a:off x="0" y="29"/>
              <a:ext cx="71" cy="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Rectangle 972"/>
            <p:cNvSpPr>
              <a:spLocks noChangeArrowheads="1"/>
            </p:cNvSpPr>
            <p:nvPr/>
          </p:nvSpPr>
          <p:spPr bwMode="auto">
            <a:xfrm>
              <a:off x="2" y="9"/>
              <a:ext cx="67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1000"/>
              </a:pPr>
              <a:r>
                <a:rPr lang="ru-RU" sz="800" dirty="0">
                  <a:solidFill>
                    <a:srgbClr val="000000"/>
                  </a:solidFill>
                  <a:latin typeface="Arial Cyr"/>
                  <a:cs typeface="Arial Cyr"/>
                </a:rPr>
                <a:t>26 ПА БВА</a:t>
              </a: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10006012" y="2357362"/>
            <a:ext cx="733425" cy="666750"/>
            <a:chOff x="5724525" y="3176587"/>
            <a:chExt cx="733425" cy="666750"/>
          </a:xfrm>
        </p:grpSpPr>
        <p:sp>
          <p:nvSpPr>
            <p:cNvPr id="92" name="Line 4822"/>
            <p:cNvSpPr>
              <a:spLocks noChangeShapeType="1"/>
            </p:cNvSpPr>
            <p:nvPr/>
          </p:nvSpPr>
          <p:spPr bwMode="auto">
            <a:xfrm>
              <a:off x="5724525" y="3195637"/>
              <a:ext cx="0" cy="6477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Rectangle 4823"/>
            <p:cNvSpPr>
              <a:spLocks noChangeArrowheads="1"/>
            </p:cNvSpPr>
            <p:nvPr/>
          </p:nvSpPr>
          <p:spPr bwMode="auto">
            <a:xfrm>
              <a:off x="5734050" y="3325833"/>
              <a:ext cx="600551" cy="2784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0" i="0" u="none" strike="noStrike" baseline="0" dirty="0" err="1" smtClean="0">
                  <a:solidFill>
                    <a:srgbClr val="000000"/>
                  </a:solidFill>
                  <a:latin typeface="Arial Cyr"/>
                  <a:cs typeface="Arial Cyr"/>
                </a:rPr>
                <a:t>Маскоўская</a:t>
              </a:r>
              <a:r>
                <a:rPr lang="ru-RU" sz="800" b="0" i="0" u="none" strike="noStrike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</a:t>
              </a:r>
              <a:r>
                <a:rPr lang="ru-RU" sz="800" b="0" i="0" u="none" strike="noStrike" dirty="0" err="1" smtClean="0">
                  <a:solidFill>
                    <a:srgbClr val="000000"/>
                  </a:solidFill>
                  <a:latin typeface="Arial Cyr"/>
                  <a:cs typeface="Arial Cyr"/>
                </a:rPr>
                <a:t>акруга</a:t>
              </a:r>
              <a:r>
                <a:rPr lang="ru-RU" sz="800" b="0" i="0" u="none" strike="noStrike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СПА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  <p:sp>
          <p:nvSpPr>
            <p:cNvPr id="94" name="Freeform 4824"/>
            <p:cNvSpPr>
              <a:spLocks/>
            </p:cNvSpPr>
            <p:nvPr/>
          </p:nvSpPr>
          <p:spPr bwMode="auto">
            <a:xfrm>
              <a:off x="5734050" y="3595687"/>
              <a:ext cx="714375" cy="85725"/>
            </a:xfrm>
            <a:custGeom>
              <a:avLst/>
              <a:gdLst>
                <a:gd name="T0" fmla="*/ 0 w 75"/>
                <a:gd name="T1" fmla="*/ 6 h 9"/>
                <a:gd name="T2" fmla="*/ 5 w 75"/>
                <a:gd name="T3" fmla="*/ 4 h 9"/>
                <a:gd name="T4" fmla="*/ 19 w 75"/>
                <a:gd name="T5" fmla="*/ 1 h 9"/>
                <a:gd name="T6" fmla="*/ 35 w 75"/>
                <a:gd name="T7" fmla="*/ 8 h 9"/>
                <a:gd name="T8" fmla="*/ 47 w 75"/>
                <a:gd name="T9" fmla="*/ 3 h 9"/>
                <a:gd name="T10" fmla="*/ 59 w 75"/>
                <a:gd name="T11" fmla="*/ 7 h 9"/>
                <a:gd name="T12" fmla="*/ 68 w 75"/>
                <a:gd name="T13" fmla="*/ 4 h 9"/>
                <a:gd name="T14" fmla="*/ 74 w 75"/>
                <a:gd name="T15" fmla="*/ 9 h 9"/>
                <a:gd name="T16" fmla="*/ 74 w 75"/>
                <a:gd name="T17" fmla="*/ 7 h 9"/>
                <a:gd name="T18" fmla="*/ 73 w 75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9">
                  <a:moveTo>
                    <a:pt x="0" y="6"/>
                  </a:moveTo>
                  <a:cubicBezTo>
                    <a:pt x="1" y="5"/>
                    <a:pt x="2" y="5"/>
                    <a:pt x="5" y="4"/>
                  </a:cubicBezTo>
                  <a:cubicBezTo>
                    <a:pt x="8" y="3"/>
                    <a:pt x="14" y="0"/>
                    <a:pt x="19" y="1"/>
                  </a:cubicBezTo>
                  <a:cubicBezTo>
                    <a:pt x="24" y="2"/>
                    <a:pt x="30" y="8"/>
                    <a:pt x="35" y="8"/>
                  </a:cubicBezTo>
                  <a:cubicBezTo>
                    <a:pt x="40" y="8"/>
                    <a:pt x="43" y="3"/>
                    <a:pt x="47" y="3"/>
                  </a:cubicBezTo>
                  <a:cubicBezTo>
                    <a:pt x="51" y="3"/>
                    <a:pt x="56" y="7"/>
                    <a:pt x="59" y="7"/>
                  </a:cubicBezTo>
                  <a:cubicBezTo>
                    <a:pt x="62" y="7"/>
                    <a:pt x="66" y="4"/>
                    <a:pt x="68" y="4"/>
                  </a:cubicBezTo>
                  <a:cubicBezTo>
                    <a:pt x="70" y="4"/>
                    <a:pt x="73" y="9"/>
                    <a:pt x="74" y="9"/>
                  </a:cubicBezTo>
                  <a:cubicBezTo>
                    <a:pt x="75" y="9"/>
                    <a:pt x="74" y="7"/>
                    <a:pt x="74" y="7"/>
                  </a:cubicBezTo>
                  <a:cubicBezTo>
                    <a:pt x="74" y="7"/>
                    <a:pt x="73" y="8"/>
                    <a:pt x="73" y="8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4825"/>
            <p:cNvSpPr>
              <a:spLocks/>
            </p:cNvSpPr>
            <p:nvPr/>
          </p:nvSpPr>
          <p:spPr bwMode="auto">
            <a:xfrm>
              <a:off x="5734050" y="3176587"/>
              <a:ext cx="723900" cy="495300"/>
            </a:xfrm>
            <a:custGeom>
              <a:avLst/>
              <a:gdLst>
                <a:gd name="T0" fmla="*/ 0 w 76"/>
                <a:gd name="T1" fmla="*/ 5 h 52"/>
                <a:gd name="T2" fmla="*/ 5 w 76"/>
                <a:gd name="T3" fmla="*/ 2 h 52"/>
                <a:gd name="T4" fmla="*/ 21 w 76"/>
                <a:gd name="T5" fmla="*/ 1 h 52"/>
                <a:gd name="T6" fmla="*/ 37 w 76"/>
                <a:gd name="T7" fmla="*/ 9 h 52"/>
                <a:gd name="T8" fmla="*/ 42 w 76"/>
                <a:gd name="T9" fmla="*/ 19 h 52"/>
                <a:gd name="T10" fmla="*/ 54 w 76"/>
                <a:gd name="T11" fmla="*/ 19 h 52"/>
                <a:gd name="T12" fmla="*/ 59 w 76"/>
                <a:gd name="T13" fmla="*/ 28 h 52"/>
                <a:gd name="T14" fmla="*/ 67 w 76"/>
                <a:gd name="T15" fmla="*/ 31 h 52"/>
                <a:gd name="T16" fmla="*/ 76 w 76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52">
                  <a:moveTo>
                    <a:pt x="0" y="5"/>
                  </a:moveTo>
                  <a:cubicBezTo>
                    <a:pt x="1" y="4"/>
                    <a:pt x="2" y="3"/>
                    <a:pt x="5" y="2"/>
                  </a:cubicBezTo>
                  <a:cubicBezTo>
                    <a:pt x="8" y="1"/>
                    <a:pt x="16" y="0"/>
                    <a:pt x="21" y="1"/>
                  </a:cubicBezTo>
                  <a:cubicBezTo>
                    <a:pt x="26" y="2"/>
                    <a:pt x="33" y="6"/>
                    <a:pt x="37" y="9"/>
                  </a:cubicBezTo>
                  <a:cubicBezTo>
                    <a:pt x="41" y="12"/>
                    <a:pt x="39" y="17"/>
                    <a:pt x="42" y="19"/>
                  </a:cubicBezTo>
                  <a:cubicBezTo>
                    <a:pt x="45" y="21"/>
                    <a:pt x="51" y="18"/>
                    <a:pt x="54" y="19"/>
                  </a:cubicBezTo>
                  <a:cubicBezTo>
                    <a:pt x="57" y="20"/>
                    <a:pt x="57" y="26"/>
                    <a:pt x="59" y="28"/>
                  </a:cubicBezTo>
                  <a:cubicBezTo>
                    <a:pt x="61" y="30"/>
                    <a:pt x="64" y="27"/>
                    <a:pt x="67" y="31"/>
                  </a:cubicBezTo>
                  <a:cubicBezTo>
                    <a:pt x="70" y="35"/>
                    <a:pt x="74" y="48"/>
                    <a:pt x="76" y="52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7200899" y="3567964"/>
            <a:ext cx="581025" cy="600075"/>
            <a:chOff x="5795961" y="3309937"/>
            <a:chExt cx="581025" cy="600075"/>
          </a:xfrm>
        </p:grpSpPr>
        <p:sp>
          <p:nvSpPr>
            <p:cNvPr id="102" name="Line 982"/>
            <p:cNvSpPr>
              <a:spLocks noChangeShapeType="1"/>
            </p:cNvSpPr>
            <p:nvPr/>
          </p:nvSpPr>
          <p:spPr bwMode="auto">
            <a:xfrm>
              <a:off x="5805487" y="3309937"/>
              <a:ext cx="0" cy="6000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Line 983"/>
            <p:cNvSpPr>
              <a:spLocks noChangeShapeType="1"/>
            </p:cNvSpPr>
            <p:nvPr/>
          </p:nvSpPr>
          <p:spPr bwMode="auto">
            <a:xfrm>
              <a:off x="5795961" y="3312111"/>
              <a:ext cx="5810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Line 984"/>
            <p:cNvSpPr>
              <a:spLocks noChangeShapeType="1"/>
            </p:cNvSpPr>
            <p:nvPr/>
          </p:nvSpPr>
          <p:spPr bwMode="auto">
            <a:xfrm flipV="1">
              <a:off x="5805487" y="3548062"/>
              <a:ext cx="56197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Line 985"/>
            <p:cNvSpPr>
              <a:spLocks noChangeShapeType="1"/>
            </p:cNvSpPr>
            <p:nvPr/>
          </p:nvSpPr>
          <p:spPr bwMode="auto">
            <a:xfrm flipH="1">
              <a:off x="6291262" y="3319462"/>
              <a:ext cx="76200" cy="1047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Line 986"/>
            <p:cNvSpPr>
              <a:spLocks noChangeShapeType="1"/>
            </p:cNvSpPr>
            <p:nvPr/>
          </p:nvSpPr>
          <p:spPr bwMode="auto">
            <a:xfrm>
              <a:off x="6291262" y="3424237"/>
              <a:ext cx="762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Rectangle 987"/>
            <p:cNvSpPr>
              <a:spLocks noChangeArrowheads="1"/>
            </p:cNvSpPr>
            <p:nvPr/>
          </p:nvSpPr>
          <p:spPr bwMode="auto">
            <a:xfrm>
              <a:off x="5824537" y="3357562"/>
              <a:ext cx="457200" cy="142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ru-RU" sz="8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22 </a:t>
              </a:r>
              <a:r>
                <a:rPr lang="ru-RU" sz="800" b="0" i="0" u="none" strike="noStrike" baseline="0" dirty="0" err="1" smtClean="0">
                  <a:solidFill>
                    <a:srgbClr val="000000"/>
                  </a:solidFill>
                  <a:latin typeface="Arial Cyr"/>
                  <a:cs typeface="Arial Cyr"/>
                </a:rPr>
                <a:t>цбад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5093554" y="2997381"/>
            <a:ext cx="581025" cy="238124"/>
            <a:chOff x="5795961" y="3309938"/>
            <a:chExt cx="581025" cy="238124"/>
          </a:xfrm>
        </p:grpSpPr>
        <p:sp>
          <p:nvSpPr>
            <p:cNvPr id="109" name="Line 982"/>
            <p:cNvSpPr>
              <a:spLocks noChangeShapeType="1"/>
            </p:cNvSpPr>
            <p:nvPr/>
          </p:nvSpPr>
          <p:spPr bwMode="auto">
            <a:xfrm>
              <a:off x="5805487" y="3309938"/>
              <a:ext cx="0" cy="22859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Line 983"/>
            <p:cNvSpPr>
              <a:spLocks noChangeShapeType="1"/>
            </p:cNvSpPr>
            <p:nvPr/>
          </p:nvSpPr>
          <p:spPr bwMode="auto">
            <a:xfrm>
              <a:off x="5795961" y="3312111"/>
              <a:ext cx="5810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Line 984"/>
            <p:cNvSpPr>
              <a:spLocks noChangeShapeType="1"/>
            </p:cNvSpPr>
            <p:nvPr/>
          </p:nvSpPr>
          <p:spPr bwMode="auto">
            <a:xfrm flipV="1">
              <a:off x="5805487" y="3548062"/>
              <a:ext cx="56197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Line 985"/>
            <p:cNvSpPr>
              <a:spLocks noChangeShapeType="1"/>
            </p:cNvSpPr>
            <p:nvPr/>
          </p:nvSpPr>
          <p:spPr bwMode="auto">
            <a:xfrm flipH="1">
              <a:off x="6291262" y="3319462"/>
              <a:ext cx="76200" cy="1047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Line 986"/>
            <p:cNvSpPr>
              <a:spLocks noChangeShapeType="1"/>
            </p:cNvSpPr>
            <p:nvPr/>
          </p:nvSpPr>
          <p:spPr bwMode="auto">
            <a:xfrm>
              <a:off x="6291262" y="3424237"/>
              <a:ext cx="762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Rectangle 987"/>
            <p:cNvSpPr>
              <a:spLocks noChangeArrowheads="1"/>
            </p:cNvSpPr>
            <p:nvPr/>
          </p:nvSpPr>
          <p:spPr bwMode="auto">
            <a:xfrm>
              <a:off x="5824537" y="3357562"/>
              <a:ext cx="457200" cy="142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ru-RU" sz="8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15 </a:t>
              </a:r>
              <a:r>
                <a:rPr lang="ru-RU" sz="800" b="0" i="0" u="none" strike="noStrike" baseline="0" dirty="0" err="1" smtClean="0">
                  <a:solidFill>
                    <a:srgbClr val="000000"/>
                  </a:solidFill>
                  <a:latin typeface="Arial Cyr"/>
                  <a:cs typeface="Arial Cyr"/>
                </a:rPr>
                <a:t>цбад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115" name="Line 982"/>
          <p:cNvSpPr>
            <a:spLocks noChangeShapeType="1"/>
          </p:cNvSpPr>
          <p:nvPr/>
        </p:nvSpPr>
        <p:spPr bwMode="auto">
          <a:xfrm flipH="1">
            <a:off x="8034774" y="805937"/>
            <a:ext cx="1891629" cy="25414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63" name="Group 18227"/>
          <p:cNvGrpSpPr>
            <a:grpSpLocks/>
          </p:cNvGrpSpPr>
          <p:nvPr/>
        </p:nvGrpSpPr>
        <p:grpSpPr bwMode="auto">
          <a:xfrm>
            <a:off x="7210425" y="3808156"/>
            <a:ext cx="399275" cy="225933"/>
            <a:chOff x="0" y="0"/>
            <a:chExt cx="89" cy="55"/>
          </a:xfrm>
        </p:grpSpPr>
        <p:sp>
          <p:nvSpPr>
            <p:cNvPr id="164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166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87" cy="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200 цбап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67" name="Group 18227"/>
          <p:cNvGrpSpPr>
            <a:grpSpLocks/>
          </p:cNvGrpSpPr>
          <p:nvPr/>
        </p:nvGrpSpPr>
        <p:grpSpPr bwMode="auto">
          <a:xfrm>
            <a:off x="8291556" y="1971431"/>
            <a:ext cx="435165" cy="225933"/>
            <a:chOff x="0" y="0"/>
            <a:chExt cx="97" cy="55"/>
          </a:xfrm>
        </p:grpSpPr>
        <p:sp>
          <p:nvSpPr>
            <p:cNvPr id="168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170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402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цбап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71" name="Group 18227"/>
          <p:cNvGrpSpPr>
            <a:grpSpLocks/>
          </p:cNvGrpSpPr>
          <p:nvPr/>
        </p:nvGrpSpPr>
        <p:grpSpPr bwMode="auto">
          <a:xfrm>
            <a:off x="5103080" y="3248984"/>
            <a:ext cx="429732" cy="106805"/>
            <a:chOff x="0" y="0"/>
            <a:chExt cx="97" cy="26"/>
          </a:xfrm>
        </p:grpSpPr>
        <p:sp>
          <p:nvSpPr>
            <p:cNvPr id="173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174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121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цбап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75" name="Group 18227"/>
          <p:cNvGrpSpPr>
            <a:grpSpLocks/>
          </p:cNvGrpSpPr>
          <p:nvPr/>
        </p:nvGrpSpPr>
        <p:grpSpPr bwMode="auto">
          <a:xfrm>
            <a:off x="4265575" y="4012021"/>
            <a:ext cx="439651" cy="225933"/>
            <a:chOff x="0" y="0"/>
            <a:chExt cx="98" cy="55"/>
          </a:xfrm>
        </p:grpSpPr>
        <p:sp>
          <p:nvSpPr>
            <p:cNvPr id="176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178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203 цбап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79" name="Group 18227"/>
          <p:cNvGrpSpPr>
            <a:grpSpLocks/>
          </p:cNvGrpSpPr>
          <p:nvPr/>
        </p:nvGrpSpPr>
        <p:grpSpPr bwMode="auto">
          <a:xfrm>
            <a:off x="3630397" y="2741901"/>
            <a:ext cx="439651" cy="225933"/>
            <a:chOff x="0" y="0"/>
            <a:chExt cx="98" cy="55"/>
          </a:xfrm>
        </p:grpSpPr>
        <p:sp>
          <p:nvSpPr>
            <p:cNvPr id="180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182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497 бап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83" name="Group 18227"/>
          <p:cNvGrpSpPr>
            <a:grpSpLocks/>
          </p:cNvGrpSpPr>
          <p:nvPr/>
        </p:nvGrpSpPr>
        <p:grpSpPr bwMode="auto">
          <a:xfrm>
            <a:off x="2838470" y="3696311"/>
            <a:ext cx="439651" cy="225933"/>
            <a:chOff x="0" y="0"/>
            <a:chExt cx="98" cy="55"/>
          </a:xfrm>
        </p:grpSpPr>
        <p:sp>
          <p:nvSpPr>
            <p:cNvPr id="184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186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116 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бап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87" name="Group 18227"/>
          <p:cNvGrpSpPr>
            <a:grpSpLocks/>
          </p:cNvGrpSpPr>
          <p:nvPr/>
        </p:nvGrpSpPr>
        <p:grpSpPr bwMode="auto">
          <a:xfrm>
            <a:off x="3128275" y="3151469"/>
            <a:ext cx="439651" cy="382033"/>
            <a:chOff x="0" y="0"/>
            <a:chExt cx="98" cy="93"/>
          </a:xfrm>
        </p:grpSpPr>
        <p:sp>
          <p:nvSpPr>
            <p:cNvPr id="188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190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10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авап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91" name="Group 18227"/>
          <p:cNvGrpSpPr>
            <a:grpSpLocks/>
          </p:cNvGrpSpPr>
          <p:nvPr/>
        </p:nvGrpSpPr>
        <p:grpSpPr bwMode="auto">
          <a:xfrm>
            <a:off x="2702083" y="4597892"/>
            <a:ext cx="439651" cy="225933"/>
            <a:chOff x="0" y="0"/>
            <a:chExt cx="98" cy="55"/>
          </a:xfrm>
        </p:grpSpPr>
        <p:sp>
          <p:nvSpPr>
            <p:cNvPr id="192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194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206 ашап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196" name="Line 989"/>
          <p:cNvSpPr>
            <a:spLocks noChangeShapeType="1"/>
          </p:cNvSpPr>
          <p:nvPr/>
        </p:nvSpPr>
        <p:spPr bwMode="auto">
          <a:xfrm>
            <a:off x="2654704" y="5203055"/>
            <a:ext cx="0" cy="221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99" name="Group 18227"/>
          <p:cNvGrpSpPr>
            <a:grpSpLocks/>
          </p:cNvGrpSpPr>
          <p:nvPr/>
        </p:nvGrpSpPr>
        <p:grpSpPr bwMode="auto">
          <a:xfrm>
            <a:off x="5072686" y="1199963"/>
            <a:ext cx="439651" cy="225933"/>
            <a:chOff x="0" y="0"/>
            <a:chExt cx="98" cy="55"/>
          </a:xfrm>
        </p:grpSpPr>
        <p:sp>
          <p:nvSpPr>
            <p:cNvPr id="200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02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378 ашап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03" name="Group 18227"/>
          <p:cNvGrpSpPr>
            <a:grpSpLocks/>
          </p:cNvGrpSpPr>
          <p:nvPr/>
        </p:nvGrpSpPr>
        <p:grpSpPr bwMode="auto">
          <a:xfrm>
            <a:off x="3190746" y="4716204"/>
            <a:ext cx="439651" cy="225933"/>
            <a:chOff x="0" y="0"/>
            <a:chExt cx="98" cy="55"/>
          </a:xfrm>
        </p:grpSpPr>
        <p:sp>
          <p:nvSpPr>
            <p:cNvPr id="204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06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927 аз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ап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07" name="Group 18227"/>
          <p:cNvGrpSpPr>
            <a:grpSpLocks/>
          </p:cNvGrpSpPr>
          <p:nvPr/>
        </p:nvGrpSpPr>
        <p:grpSpPr bwMode="auto">
          <a:xfrm>
            <a:off x="3128297" y="3301084"/>
            <a:ext cx="502100" cy="122297"/>
            <a:chOff x="0" y="0"/>
            <a:chExt cx="98" cy="26"/>
          </a:xfrm>
        </p:grpSpPr>
        <p:sp>
          <p:nvSpPr>
            <p:cNvPr id="209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10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000"/>
              </a:pPr>
              <a:r>
                <a:rPr lang="be-BY" sz="600" dirty="0">
                  <a:solidFill>
                    <a:srgbClr val="000000"/>
                  </a:solidFill>
                  <a:latin typeface="Arial Cyr"/>
                  <a:cs typeface="Arial Cyr"/>
                </a:rPr>
                <a:t>151 аап РЭБ</a:t>
              </a:r>
              <a:endParaRPr lang="ru-RU" sz="60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16" name="Group 18227"/>
          <p:cNvGrpSpPr>
            <a:grpSpLocks/>
          </p:cNvGrpSpPr>
          <p:nvPr/>
        </p:nvGrpSpPr>
        <p:grpSpPr bwMode="auto">
          <a:xfrm>
            <a:off x="5075878" y="1061259"/>
            <a:ext cx="439651" cy="225933"/>
            <a:chOff x="0" y="0"/>
            <a:chExt cx="98" cy="55"/>
          </a:xfrm>
        </p:grpSpPr>
        <p:sp>
          <p:nvSpPr>
            <p:cNvPr id="217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8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19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000"/>
              </a:pPr>
              <a:r>
                <a:rPr lang="be-BY" sz="600" dirty="0">
                  <a:solidFill>
                    <a:srgbClr val="000000"/>
                  </a:solidFill>
                  <a:latin typeface="Arial Cyr"/>
                  <a:cs typeface="Arial Cyr"/>
                </a:rPr>
                <a:t>305 бап </a:t>
              </a:r>
              <a:endParaRPr lang="ru-RU" sz="60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20" name="Group 18227"/>
          <p:cNvGrpSpPr>
            <a:grpSpLocks/>
          </p:cNvGrpSpPr>
          <p:nvPr/>
        </p:nvGrpSpPr>
        <p:grpSpPr bwMode="auto">
          <a:xfrm>
            <a:off x="4265575" y="3861558"/>
            <a:ext cx="439651" cy="225933"/>
            <a:chOff x="0" y="0"/>
            <a:chExt cx="98" cy="55"/>
          </a:xfrm>
        </p:grpSpPr>
        <p:sp>
          <p:nvSpPr>
            <p:cNvPr id="221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2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23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000"/>
              </a:pPr>
              <a:r>
                <a:rPr lang="be-BY" sz="600" dirty="0">
                  <a:solidFill>
                    <a:srgbClr val="000000"/>
                  </a:solidFill>
                  <a:latin typeface="Arial Cyr"/>
                  <a:cs typeface="Arial Cyr"/>
                </a:rPr>
                <a:t>61 зап</a:t>
              </a:r>
              <a:endParaRPr lang="ru-RU" sz="60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24" name="Group 18227"/>
          <p:cNvGrpSpPr>
            <a:grpSpLocks/>
          </p:cNvGrpSpPr>
          <p:nvPr/>
        </p:nvGrpSpPr>
        <p:grpSpPr bwMode="auto">
          <a:xfrm>
            <a:off x="5103080" y="3408469"/>
            <a:ext cx="429732" cy="106805"/>
            <a:chOff x="0" y="0"/>
            <a:chExt cx="97" cy="26"/>
          </a:xfrm>
        </p:grpSpPr>
        <p:sp>
          <p:nvSpPr>
            <p:cNvPr id="225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26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201 зап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227" name="Text Box 17036"/>
          <p:cNvSpPr txBox="1">
            <a:spLocks noChangeArrowheads="1"/>
          </p:cNvSpPr>
          <p:nvPr/>
        </p:nvSpPr>
        <p:spPr bwMode="auto">
          <a:xfrm>
            <a:off x="5106693" y="3544217"/>
            <a:ext cx="358039" cy="8930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25 азаэ</a:t>
            </a:r>
            <a:endParaRPr lang="ru-RU" sz="6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grpSp>
        <p:nvGrpSpPr>
          <p:cNvPr id="236" name="Group 18227"/>
          <p:cNvGrpSpPr>
            <a:grpSpLocks/>
          </p:cNvGrpSpPr>
          <p:nvPr/>
        </p:nvGrpSpPr>
        <p:grpSpPr bwMode="auto">
          <a:xfrm>
            <a:off x="7273828" y="5235918"/>
            <a:ext cx="435165" cy="225933"/>
            <a:chOff x="0" y="0"/>
            <a:chExt cx="97" cy="55"/>
          </a:xfrm>
        </p:grpSpPr>
        <p:sp>
          <p:nvSpPr>
            <p:cNvPr id="237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8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39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953 бап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40" name="Group 18227"/>
          <p:cNvGrpSpPr>
            <a:grpSpLocks/>
          </p:cNvGrpSpPr>
          <p:nvPr/>
        </p:nvGrpSpPr>
        <p:grpSpPr bwMode="auto">
          <a:xfrm>
            <a:off x="8034954" y="832595"/>
            <a:ext cx="435165" cy="225933"/>
            <a:chOff x="0" y="0"/>
            <a:chExt cx="97" cy="55"/>
          </a:xfrm>
        </p:grpSpPr>
        <p:sp>
          <p:nvSpPr>
            <p:cNvPr id="241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2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43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339 авта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п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44" name="Group 18227"/>
          <p:cNvGrpSpPr>
            <a:grpSpLocks/>
          </p:cNvGrpSpPr>
          <p:nvPr/>
        </p:nvGrpSpPr>
        <p:grpSpPr bwMode="auto">
          <a:xfrm>
            <a:off x="9474199" y="2973410"/>
            <a:ext cx="435165" cy="225933"/>
            <a:chOff x="0" y="0"/>
            <a:chExt cx="97" cy="55"/>
          </a:xfrm>
        </p:grpSpPr>
        <p:sp>
          <p:nvSpPr>
            <p:cNvPr id="245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47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28 з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ап 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56" name="Группа 255"/>
          <p:cNvGrpSpPr/>
          <p:nvPr/>
        </p:nvGrpSpPr>
        <p:grpSpPr>
          <a:xfrm>
            <a:off x="8025338" y="587745"/>
            <a:ext cx="581025" cy="470784"/>
            <a:chOff x="5795961" y="3309938"/>
            <a:chExt cx="581025" cy="470784"/>
          </a:xfrm>
        </p:grpSpPr>
        <p:sp>
          <p:nvSpPr>
            <p:cNvPr id="257" name="Line 982"/>
            <p:cNvSpPr>
              <a:spLocks noChangeShapeType="1"/>
            </p:cNvSpPr>
            <p:nvPr/>
          </p:nvSpPr>
          <p:spPr bwMode="auto">
            <a:xfrm>
              <a:off x="5805487" y="3309938"/>
              <a:ext cx="0" cy="4707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8" name="Line 983"/>
            <p:cNvSpPr>
              <a:spLocks noChangeShapeType="1"/>
            </p:cNvSpPr>
            <p:nvPr/>
          </p:nvSpPr>
          <p:spPr bwMode="auto">
            <a:xfrm>
              <a:off x="5795961" y="3312111"/>
              <a:ext cx="5810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9" name="Line 984"/>
            <p:cNvSpPr>
              <a:spLocks noChangeShapeType="1"/>
            </p:cNvSpPr>
            <p:nvPr/>
          </p:nvSpPr>
          <p:spPr bwMode="auto">
            <a:xfrm flipV="1">
              <a:off x="5805487" y="3548062"/>
              <a:ext cx="56197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0" name="Line 985"/>
            <p:cNvSpPr>
              <a:spLocks noChangeShapeType="1"/>
            </p:cNvSpPr>
            <p:nvPr/>
          </p:nvSpPr>
          <p:spPr bwMode="auto">
            <a:xfrm flipH="1">
              <a:off x="6291262" y="3319462"/>
              <a:ext cx="76200" cy="1047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1" name="Line 986"/>
            <p:cNvSpPr>
              <a:spLocks noChangeShapeType="1"/>
            </p:cNvSpPr>
            <p:nvPr/>
          </p:nvSpPr>
          <p:spPr bwMode="auto">
            <a:xfrm>
              <a:off x="6291262" y="3424237"/>
              <a:ext cx="762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2" name="Rectangle 987"/>
            <p:cNvSpPr>
              <a:spLocks noChangeArrowheads="1"/>
            </p:cNvSpPr>
            <p:nvPr/>
          </p:nvSpPr>
          <p:spPr bwMode="auto">
            <a:xfrm>
              <a:off x="5805398" y="3357562"/>
              <a:ext cx="485864" cy="142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ru-RU" sz="8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3 ад</a:t>
              </a:r>
              <a:r>
                <a:rPr lang="ru-RU" sz="800" b="0" i="0" u="none" strike="noStrike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ВТА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268" name="Line 982"/>
          <p:cNvSpPr>
            <a:spLocks noChangeShapeType="1"/>
          </p:cNvSpPr>
          <p:nvPr/>
        </p:nvSpPr>
        <p:spPr bwMode="auto">
          <a:xfrm flipH="1">
            <a:off x="9450258" y="3030868"/>
            <a:ext cx="561974" cy="19511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63" name="Группа 262"/>
          <p:cNvGrpSpPr/>
          <p:nvPr/>
        </p:nvGrpSpPr>
        <p:grpSpPr>
          <a:xfrm>
            <a:off x="5682255" y="1449146"/>
            <a:ext cx="733425" cy="666750"/>
            <a:chOff x="5724525" y="3176587"/>
            <a:chExt cx="733425" cy="666750"/>
          </a:xfrm>
        </p:grpSpPr>
        <p:sp>
          <p:nvSpPr>
            <p:cNvPr id="264" name="Line 4822"/>
            <p:cNvSpPr>
              <a:spLocks noChangeShapeType="1"/>
            </p:cNvSpPr>
            <p:nvPr/>
          </p:nvSpPr>
          <p:spPr bwMode="auto">
            <a:xfrm>
              <a:off x="5724525" y="3195637"/>
              <a:ext cx="0" cy="6477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5" name="Rectangle 4823"/>
            <p:cNvSpPr>
              <a:spLocks noChangeArrowheads="1"/>
            </p:cNvSpPr>
            <p:nvPr/>
          </p:nvSpPr>
          <p:spPr bwMode="auto">
            <a:xfrm>
              <a:off x="5856562" y="3390272"/>
              <a:ext cx="304800" cy="142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БВА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  <p:sp>
          <p:nvSpPr>
            <p:cNvPr id="266" name="Freeform 4824"/>
            <p:cNvSpPr>
              <a:spLocks/>
            </p:cNvSpPr>
            <p:nvPr/>
          </p:nvSpPr>
          <p:spPr bwMode="auto">
            <a:xfrm>
              <a:off x="5734050" y="3595687"/>
              <a:ext cx="714375" cy="85725"/>
            </a:xfrm>
            <a:custGeom>
              <a:avLst/>
              <a:gdLst>
                <a:gd name="T0" fmla="*/ 0 w 75"/>
                <a:gd name="T1" fmla="*/ 6 h 9"/>
                <a:gd name="T2" fmla="*/ 5 w 75"/>
                <a:gd name="T3" fmla="*/ 4 h 9"/>
                <a:gd name="T4" fmla="*/ 19 w 75"/>
                <a:gd name="T5" fmla="*/ 1 h 9"/>
                <a:gd name="T6" fmla="*/ 35 w 75"/>
                <a:gd name="T7" fmla="*/ 8 h 9"/>
                <a:gd name="T8" fmla="*/ 47 w 75"/>
                <a:gd name="T9" fmla="*/ 3 h 9"/>
                <a:gd name="T10" fmla="*/ 59 w 75"/>
                <a:gd name="T11" fmla="*/ 7 h 9"/>
                <a:gd name="T12" fmla="*/ 68 w 75"/>
                <a:gd name="T13" fmla="*/ 4 h 9"/>
                <a:gd name="T14" fmla="*/ 74 w 75"/>
                <a:gd name="T15" fmla="*/ 9 h 9"/>
                <a:gd name="T16" fmla="*/ 74 w 75"/>
                <a:gd name="T17" fmla="*/ 7 h 9"/>
                <a:gd name="T18" fmla="*/ 73 w 75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9">
                  <a:moveTo>
                    <a:pt x="0" y="6"/>
                  </a:moveTo>
                  <a:cubicBezTo>
                    <a:pt x="1" y="5"/>
                    <a:pt x="2" y="5"/>
                    <a:pt x="5" y="4"/>
                  </a:cubicBezTo>
                  <a:cubicBezTo>
                    <a:pt x="8" y="3"/>
                    <a:pt x="14" y="0"/>
                    <a:pt x="19" y="1"/>
                  </a:cubicBezTo>
                  <a:cubicBezTo>
                    <a:pt x="24" y="2"/>
                    <a:pt x="30" y="8"/>
                    <a:pt x="35" y="8"/>
                  </a:cubicBezTo>
                  <a:cubicBezTo>
                    <a:pt x="40" y="8"/>
                    <a:pt x="43" y="3"/>
                    <a:pt x="47" y="3"/>
                  </a:cubicBezTo>
                  <a:cubicBezTo>
                    <a:pt x="51" y="3"/>
                    <a:pt x="56" y="7"/>
                    <a:pt x="59" y="7"/>
                  </a:cubicBezTo>
                  <a:cubicBezTo>
                    <a:pt x="62" y="7"/>
                    <a:pt x="66" y="4"/>
                    <a:pt x="68" y="4"/>
                  </a:cubicBezTo>
                  <a:cubicBezTo>
                    <a:pt x="70" y="4"/>
                    <a:pt x="73" y="9"/>
                    <a:pt x="74" y="9"/>
                  </a:cubicBezTo>
                  <a:cubicBezTo>
                    <a:pt x="75" y="9"/>
                    <a:pt x="74" y="7"/>
                    <a:pt x="74" y="7"/>
                  </a:cubicBezTo>
                  <a:cubicBezTo>
                    <a:pt x="74" y="7"/>
                    <a:pt x="73" y="8"/>
                    <a:pt x="73" y="8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" name="Freeform 4825"/>
            <p:cNvSpPr>
              <a:spLocks/>
            </p:cNvSpPr>
            <p:nvPr/>
          </p:nvSpPr>
          <p:spPr bwMode="auto">
            <a:xfrm>
              <a:off x="5734050" y="3176587"/>
              <a:ext cx="723900" cy="495300"/>
            </a:xfrm>
            <a:custGeom>
              <a:avLst/>
              <a:gdLst>
                <a:gd name="T0" fmla="*/ 0 w 76"/>
                <a:gd name="T1" fmla="*/ 5 h 52"/>
                <a:gd name="T2" fmla="*/ 5 w 76"/>
                <a:gd name="T3" fmla="*/ 2 h 52"/>
                <a:gd name="T4" fmla="*/ 21 w 76"/>
                <a:gd name="T5" fmla="*/ 1 h 52"/>
                <a:gd name="T6" fmla="*/ 37 w 76"/>
                <a:gd name="T7" fmla="*/ 9 h 52"/>
                <a:gd name="T8" fmla="*/ 42 w 76"/>
                <a:gd name="T9" fmla="*/ 19 h 52"/>
                <a:gd name="T10" fmla="*/ 54 w 76"/>
                <a:gd name="T11" fmla="*/ 19 h 52"/>
                <a:gd name="T12" fmla="*/ 59 w 76"/>
                <a:gd name="T13" fmla="*/ 28 h 52"/>
                <a:gd name="T14" fmla="*/ 67 w 76"/>
                <a:gd name="T15" fmla="*/ 31 h 52"/>
                <a:gd name="T16" fmla="*/ 76 w 76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52">
                  <a:moveTo>
                    <a:pt x="0" y="5"/>
                  </a:moveTo>
                  <a:cubicBezTo>
                    <a:pt x="1" y="4"/>
                    <a:pt x="2" y="3"/>
                    <a:pt x="5" y="2"/>
                  </a:cubicBezTo>
                  <a:cubicBezTo>
                    <a:pt x="8" y="1"/>
                    <a:pt x="16" y="0"/>
                    <a:pt x="21" y="1"/>
                  </a:cubicBezTo>
                  <a:cubicBezTo>
                    <a:pt x="26" y="2"/>
                    <a:pt x="33" y="6"/>
                    <a:pt x="37" y="9"/>
                  </a:cubicBezTo>
                  <a:cubicBezTo>
                    <a:pt x="41" y="12"/>
                    <a:pt x="39" y="17"/>
                    <a:pt x="42" y="19"/>
                  </a:cubicBezTo>
                  <a:cubicBezTo>
                    <a:pt x="45" y="21"/>
                    <a:pt x="51" y="18"/>
                    <a:pt x="54" y="19"/>
                  </a:cubicBezTo>
                  <a:cubicBezTo>
                    <a:pt x="57" y="20"/>
                    <a:pt x="57" y="26"/>
                    <a:pt x="59" y="28"/>
                  </a:cubicBezTo>
                  <a:cubicBezTo>
                    <a:pt x="61" y="30"/>
                    <a:pt x="64" y="27"/>
                    <a:pt x="67" y="31"/>
                  </a:cubicBezTo>
                  <a:cubicBezTo>
                    <a:pt x="70" y="35"/>
                    <a:pt x="74" y="48"/>
                    <a:pt x="76" y="52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9" name="Group 18224"/>
          <p:cNvGrpSpPr>
            <a:grpSpLocks/>
          </p:cNvGrpSpPr>
          <p:nvPr/>
        </p:nvGrpSpPr>
        <p:grpSpPr bwMode="auto">
          <a:xfrm>
            <a:off x="9909364" y="163452"/>
            <a:ext cx="676275" cy="638175"/>
            <a:chOff x="0" y="0"/>
            <a:chExt cx="71" cy="67"/>
          </a:xfrm>
        </p:grpSpPr>
        <p:sp>
          <p:nvSpPr>
            <p:cNvPr id="270" name="Line 967"/>
            <p:cNvSpPr>
              <a:spLocks noChangeShapeType="1"/>
            </p:cNvSpPr>
            <p:nvPr/>
          </p:nvSpPr>
          <p:spPr bwMode="auto">
            <a:xfrm>
              <a:off x="0" y="1"/>
              <a:ext cx="1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1" name="Rectangle 968"/>
            <p:cNvSpPr>
              <a:spLocks noChangeArrowheads="1"/>
            </p:cNvSpPr>
            <p:nvPr/>
          </p:nvSpPr>
          <p:spPr bwMode="auto">
            <a:xfrm>
              <a:off x="0" y="0"/>
              <a:ext cx="71" cy="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2" name="Rectangle 969"/>
            <p:cNvSpPr>
              <a:spLocks noChangeArrowheads="1"/>
            </p:cNvSpPr>
            <p:nvPr/>
          </p:nvSpPr>
          <p:spPr bwMode="auto">
            <a:xfrm>
              <a:off x="0" y="8"/>
              <a:ext cx="71" cy="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3" name="Rectangle 970"/>
            <p:cNvSpPr>
              <a:spLocks noChangeArrowheads="1"/>
            </p:cNvSpPr>
            <p:nvPr/>
          </p:nvSpPr>
          <p:spPr bwMode="auto">
            <a:xfrm>
              <a:off x="0" y="29"/>
              <a:ext cx="71" cy="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4" name="Rectangle 972"/>
            <p:cNvSpPr>
              <a:spLocks noChangeArrowheads="1"/>
            </p:cNvSpPr>
            <p:nvPr/>
          </p:nvSpPr>
          <p:spPr bwMode="auto">
            <a:xfrm>
              <a:off x="2" y="9"/>
              <a:ext cx="66" cy="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61 ПА ВТА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281" name="Rectangle 4823"/>
          <p:cNvSpPr>
            <a:spLocks noChangeArrowheads="1"/>
          </p:cNvSpPr>
          <p:nvPr/>
        </p:nvSpPr>
        <p:spPr bwMode="auto">
          <a:xfrm>
            <a:off x="9926404" y="598094"/>
            <a:ext cx="554458" cy="14826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800" b="0" i="0" u="none" strike="noStrike" baseline="0" dirty="0" err="1" smtClean="0">
                <a:solidFill>
                  <a:srgbClr val="000000"/>
                </a:solidFill>
                <a:latin typeface="Arial Cyr"/>
                <a:cs typeface="Arial Cyr"/>
              </a:rPr>
              <a:t>Масква</a:t>
            </a:r>
            <a:endParaRPr lang="ru-RU" sz="8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grpSp>
        <p:nvGrpSpPr>
          <p:cNvPr id="282" name="Group 18227"/>
          <p:cNvGrpSpPr>
            <a:grpSpLocks/>
          </p:cNvGrpSpPr>
          <p:nvPr/>
        </p:nvGrpSpPr>
        <p:grpSpPr bwMode="auto">
          <a:xfrm>
            <a:off x="5904725" y="2853500"/>
            <a:ext cx="439651" cy="225933"/>
            <a:chOff x="0" y="0"/>
            <a:chExt cx="98" cy="55"/>
          </a:xfrm>
        </p:grpSpPr>
        <p:sp>
          <p:nvSpPr>
            <p:cNvPr id="283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4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85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50 азап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86" name="Group 18227"/>
          <p:cNvGrpSpPr>
            <a:grpSpLocks/>
          </p:cNvGrpSpPr>
          <p:nvPr/>
        </p:nvGrpSpPr>
        <p:grpSpPr bwMode="auto">
          <a:xfrm>
            <a:off x="2654704" y="4972111"/>
            <a:ext cx="439651" cy="225933"/>
            <a:chOff x="0" y="0"/>
            <a:chExt cx="98" cy="55"/>
          </a:xfrm>
        </p:grpSpPr>
        <p:sp>
          <p:nvSpPr>
            <p:cNvPr id="287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89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000"/>
              </a:pPr>
              <a:r>
                <a:rPr lang="be-BY" sz="600" dirty="0">
                  <a:solidFill>
                    <a:srgbClr val="000000"/>
                  </a:solidFill>
                  <a:latin typeface="Arial Cyr"/>
                  <a:cs typeface="Arial Cyr"/>
                </a:rPr>
                <a:t>397 ашап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91" name="Group 18227"/>
          <p:cNvGrpSpPr>
            <a:grpSpLocks/>
          </p:cNvGrpSpPr>
          <p:nvPr/>
        </p:nvGrpSpPr>
        <p:grpSpPr bwMode="auto">
          <a:xfrm>
            <a:off x="2654704" y="5119680"/>
            <a:ext cx="439651" cy="106805"/>
            <a:chOff x="0" y="0"/>
            <a:chExt cx="98" cy="26"/>
          </a:xfrm>
        </p:grpSpPr>
        <p:sp>
          <p:nvSpPr>
            <p:cNvPr id="293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94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65 атбвп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295" name="Text Box 17036"/>
          <p:cNvSpPr txBox="1">
            <a:spLocks noChangeArrowheads="1"/>
          </p:cNvSpPr>
          <p:nvPr/>
        </p:nvSpPr>
        <p:spPr bwMode="auto">
          <a:xfrm>
            <a:off x="2670323" y="5260717"/>
            <a:ext cx="516629" cy="11260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be-BY" sz="600" dirty="0">
                <a:solidFill>
                  <a:srgbClr val="000000"/>
                </a:solidFill>
                <a:latin typeface="Arial Cyr"/>
                <a:cs typeface="Arial Cyr"/>
              </a:rPr>
              <a:t>302 авэ РЭБ</a:t>
            </a:r>
            <a:endParaRPr lang="ru-RU" sz="60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96" name="Text Box 17036"/>
          <p:cNvSpPr txBox="1">
            <a:spLocks noChangeArrowheads="1"/>
          </p:cNvSpPr>
          <p:nvPr/>
        </p:nvSpPr>
        <p:spPr bwMode="auto">
          <a:xfrm>
            <a:off x="5918022" y="2986720"/>
            <a:ext cx="516629" cy="11260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248 авэ</a:t>
            </a:r>
            <a:endParaRPr lang="ru-RU" sz="60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grpSp>
        <p:nvGrpSpPr>
          <p:cNvPr id="303" name="Group 18227"/>
          <p:cNvGrpSpPr>
            <a:grpSpLocks/>
          </p:cNvGrpSpPr>
          <p:nvPr/>
        </p:nvGrpSpPr>
        <p:grpSpPr bwMode="auto">
          <a:xfrm>
            <a:off x="2702082" y="4730988"/>
            <a:ext cx="439651" cy="106805"/>
            <a:chOff x="0" y="0"/>
            <a:chExt cx="98" cy="26"/>
          </a:xfrm>
        </p:grpSpPr>
        <p:sp>
          <p:nvSpPr>
            <p:cNvPr id="304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305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181 абвп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306" name="Text Box 17036"/>
          <p:cNvSpPr txBox="1">
            <a:spLocks noChangeArrowheads="1"/>
          </p:cNvSpPr>
          <p:nvPr/>
        </p:nvSpPr>
        <p:spPr bwMode="auto">
          <a:xfrm>
            <a:off x="2297866" y="3268183"/>
            <a:ext cx="358039" cy="8930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95 азвэ</a:t>
            </a:r>
            <a:endParaRPr lang="ru-RU" sz="6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313" name="Text Box 17036"/>
          <p:cNvSpPr txBox="1">
            <a:spLocks noChangeArrowheads="1"/>
          </p:cNvSpPr>
          <p:nvPr/>
        </p:nvSpPr>
        <p:spPr bwMode="auto">
          <a:xfrm>
            <a:off x="6724651" y="4071523"/>
            <a:ext cx="358039" cy="8930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13 азвэ</a:t>
            </a:r>
            <a:endParaRPr lang="ru-RU" sz="6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grpSp>
        <p:nvGrpSpPr>
          <p:cNvPr id="320" name="Group 18227"/>
          <p:cNvGrpSpPr>
            <a:grpSpLocks/>
          </p:cNvGrpSpPr>
          <p:nvPr/>
        </p:nvGrpSpPr>
        <p:grpSpPr bwMode="auto">
          <a:xfrm>
            <a:off x="6612458" y="426184"/>
            <a:ext cx="439651" cy="225933"/>
            <a:chOff x="0" y="0"/>
            <a:chExt cx="98" cy="55"/>
          </a:xfrm>
        </p:grpSpPr>
        <p:sp>
          <p:nvSpPr>
            <p:cNvPr id="321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323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276 абвп</a:t>
              </a:r>
              <a:endParaRPr lang="ru-RU" sz="60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324" name="Text Box 17036"/>
          <p:cNvSpPr txBox="1">
            <a:spLocks noChangeArrowheads="1"/>
          </p:cNvSpPr>
          <p:nvPr/>
        </p:nvSpPr>
        <p:spPr bwMode="auto">
          <a:xfrm>
            <a:off x="6793418" y="1691377"/>
            <a:ext cx="358039" cy="8930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46 азвэ</a:t>
            </a:r>
            <a:endParaRPr lang="ru-RU" sz="6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79" name="Знак запрета 278"/>
          <p:cNvSpPr/>
          <p:nvPr/>
        </p:nvSpPr>
        <p:spPr>
          <a:xfrm>
            <a:off x="5078042" y="1303442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77" name="Line 4822"/>
          <p:cNvSpPr>
            <a:spLocks noChangeShapeType="1"/>
          </p:cNvSpPr>
          <p:nvPr/>
        </p:nvSpPr>
        <p:spPr bwMode="auto">
          <a:xfrm>
            <a:off x="5682384" y="1976866"/>
            <a:ext cx="0" cy="54156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8" name="Rectangle 4823"/>
          <p:cNvSpPr>
            <a:spLocks noChangeArrowheads="1"/>
          </p:cNvSpPr>
          <p:nvPr/>
        </p:nvSpPr>
        <p:spPr bwMode="auto">
          <a:xfrm>
            <a:off x="5771835" y="2124682"/>
            <a:ext cx="358759" cy="13380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be-BY" sz="8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К ВПС</a:t>
            </a:r>
            <a:endParaRPr lang="ru-RU" sz="8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80" name="Freeform 4824"/>
          <p:cNvSpPr>
            <a:spLocks/>
          </p:cNvSpPr>
          <p:nvPr/>
        </p:nvSpPr>
        <p:spPr bwMode="auto">
          <a:xfrm>
            <a:off x="5691909" y="2284829"/>
            <a:ext cx="612263" cy="71678"/>
          </a:xfrm>
          <a:custGeom>
            <a:avLst/>
            <a:gdLst>
              <a:gd name="T0" fmla="*/ 0 w 75"/>
              <a:gd name="T1" fmla="*/ 6 h 9"/>
              <a:gd name="T2" fmla="*/ 5 w 75"/>
              <a:gd name="T3" fmla="*/ 4 h 9"/>
              <a:gd name="T4" fmla="*/ 19 w 75"/>
              <a:gd name="T5" fmla="*/ 1 h 9"/>
              <a:gd name="T6" fmla="*/ 35 w 75"/>
              <a:gd name="T7" fmla="*/ 8 h 9"/>
              <a:gd name="T8" fmla="*/ 47 w 75"/>
              <a:gd name="T9" fmla="*/ 3 h 9"/>
              <a:gd name="T10" fmla="*/ 59 w 75"/>
              <a:gd name="T11" fmla="*/ 7 h 9"/>
              <a:gd name="T12" fmla="*/ 68 w 75"/>
              <a:gd name="T13" fmla="*/ 4 h 9"/>
              <a:gd name="T14" fmla="*/ 74 w 75"/>
              <a:gd name="T15" fmla="*/ 9 h 9"/>
              <a:gd name="T16" fmla="*/ 74 w 75"/>
              <a:gd name="T17" fmla="*/ 7 h 9"/>
              <a:gd name="T18" fmla="*/ 73 w 75"/>
              <a:gd name="T19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" h="9">
                <a:moveTo>
                  <a:pt x="0" y="6"/>
                </a:moveTo>
                <a:cubicBezTo>
                  <a:pt x="1" y="5"/>
                  <a:pt x="2" y="5"/>
                  <a:pt x="5" y="4"/>
                </a:cubicBezTo>
                <a:cubicBezTo>
                  <a:pt x="8" y="3"/>
                  <a:pt x="14" y="0"/>
                  <a:pt x="19" y="1"/>
                </a:cubicBezTo>
                <a:cubicBezTo>
                  <a:pt x="24" y="2"/>
                  <a:pt x="30" y="8"/>
                  <a:pt x="35" y="8"/>
                </a:cubicBezTo>
                <a:cubicBezTo>
                  <a:pt x="40" y="8"/>
                  <a:pt x="43" y="3"/>
                  <a:pt x="47" y="3"/>
                </a:cubicBezTo>
                <a:cubicBezTo>
                  <a:pt x="51" y="3"/>
                  <a:pt x="56" y="7"/>
                  <a:pt x="59" y="7"/>
                </a:cubicBezTo>
                <a:cubicBezTo>
                  <a:pt x="62" y="7"/>
                  <a:pt x="66" y="4"/>
                  <a:pt x="68" y="4"/>
                </a:cubicBezTo>
                <a:cubicBezTo>
                  <a:pt x="70" y="4"/>
                  <a:pt x="73" y="9"/>
                  <a:pt x="74" y="9"/>
                </a:cubicBezTo>
                <a:cubicBezTo>
                  <a:pt x="75" y="9"/>
                  <a:pt x="74" y="7"/>
                  <a:pt x="74" y="7"/>
                </a:cubicBezTo>
                <a:cubicBezTo>
                  <a:pt x="74" y="7"/>
                  <a:pt x="73" y="8"/>
                  <a:pt x="73" y="8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0" name="Freeform 4825"/>
          <p:cNvSpPr>
            <a:spLocks/>
          </p:cNvSpPr>
          <p:nvPr/>
        </p:nvSpPr>
        <p:spPr bwMode="auto">
          <a:xfrm>
            <a:off x="5680703" y="1920980"/>
            <a:ext cx="620426" cy="414139"/>
          </a:xfrm>
          <a:custGeom>
            <a:avLst/>
            <a:gdLst>
              <a:gd name="T0" fmla="*/ 0 w 76"/>
              <a:gd name="T1" fmla="*/ 5 h 52"/>
              <a:gd name="T2" fmla="*/ 5 w 76"/>
              <a:gd name="T3" fmla="*/ 2 h 52"/>
              <a:gd name="T4" fmla="*/ 21 w 76"/>
              <a:gd name="T5" fmla="*/ 1 h 52"/>
              <a:gd name="T6" fmla="*/ 37 w 76"/>
              <a:gd name="T7" fmla="*/ 9 h 52"/>
              <a:gd name="T8" fmla="*/ 42 w 76"/>
              <a:gd name="T9" fmla="*/ 19 h 52"/>
              <a:gd name="T10" fmla="*/ 54 w 76"/>
              <a:gd name="T11" fmla="*/ 19 h 52"/>
              <a:gd name="T12" fmla="*/ 59 w 76"/>
              <a:gd name="T13" fmla="*/ 28 h 52"/>
              <a:gd name="T14" fmla="*/ 67 w 76"/>
              <a:gd name="T15" fmla="*/ 31 h 52"/>
              <a:gd name="T16" fmla="*/ 76 w 76"/>
              <a:gd name="T17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" h="52">
                <a:moveTo>
                  <a:pt x="0" y="5"/>
                </a:moveTo>
                <a:cubicBezTo>
                  <a:pt x="1" y="4"/>
                  <a:pt x="2" y="3"/>
                  <a:pt x="5" y="2"/>
                </a:cubicBezTo>
                <a:cubicBezTo>
                  <a:pt x="8" y="1"/>
                  <a:pt x="16" y="0"/>
                  <a:pt x="21" y="1"/>
                </a:cubicBezTo>
                <a:cubicBezTo>
                  <a:pt x="26" y="2"/>
                  <a:pt x="33" y="6"/>
                  <a:pt x="37" y="9"/>
                </a:cubicBezTo>
                <a:cubicBezTo>
                  <a:pt x="41" y="12"/>
                  <a:pt x="39" y="17"/>
                  <a:pt x="42" y="19"/>
                </a:cubicBezTo>
                <a:cubicBezTo>
                  <a:pt x="45" y="21"/>
                  <a:pt x="51" y="18"/>
                  <a:pt x="54" y="19"/>
                </a:cubicBezTo>
                <a:cubicBezTo>
                  <a:pt x="57" y="20"/>
                  <a:pt x="57" y="26"/>
                  <a:pt x="59" y="28"/>
                </a:cubicBezTo>
                <a:cubicBezTo>
                  <a:pt x="61" y="30"/>
                  <a:pt x="64" y="27"/>
                  <a:pt x="67" y="31"/>
                </a:cubicBezTo>
                <a:cubicBezTo>
                  <a:pt x="70" y="35"/>
                  <a:pt x="74" y="48"/>
                  <a:pt x="76" y="52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5" name="Знак запрета 334"/>
          <p:cNvSpPr/>
          <p:nvPr/>
        </p:nvSpPr>
        <p:spPr>
          <a:xfrm>
            <a:off x="4875939" y="5361642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4258319" y="3568118"/>
            <a:ext cx="623612" cy="657561"/>
            <a:chOff x="4258319" y="3568118"/>
            <a:chExt cx="623612" cy="657561"/>
          </a:xfrm>
        </p:grpSpPr>
        <p:grpSp>
          <p:nvGrpSpPr>
            <p:cNvPr id="336" name="Группа 335"/>
            <p:cNvGrpSpPr/>
            <p:nvPr/>
          </p:nvGrpSpPr>
          <p:grpSpPr>
            <a:xfrm>
              <a:off x="4258319" y="3568118"/>
              <a:ext cx="623612" cy="657561"/>
              <a:chOff x="5260188" y="4118651"/>
              <a:chExt cx="623612" cy="657561"/>
            </a:xfrm>
          </p:grpSpPr>
          <p:sp>
            <p:nvSpPr>
              <p:cNvPr id="337" name="Line 967"/>
              <p:cNvSpPr>
                <a:spLocks noChangeShapeType="1"/>
              </p:cNvSpPr>
              <p:nvPr/>
            </p:nvSpPr>
            <p:spPr bwMode="auto">
              <a:xfrm>
                <a:off x="5268433" y="4125140"/>
                <a:ext cx="7495" cy="6510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" name="Line 967"/>
              <p:cNvSpPr>
                <a:spLocks noChangeShapeType="1"/>
              </p:cNvSpPr>
              <p:nvPr/>
            </p:nvSpPr>
            <p:spPr bwMode="auto">
              <a:xfrm flipH="1">
                <a:off x="5266689" y="4122959"/>
                <a:ext cx="610611" cy="13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" name="Line 967"/>
              <p:cNvSpPr>
                <a:spLocks noChangeShapeType="1"/>
              </p:cNvSpPr>
              <p:nvPr/>
            </p:nvSpPr>
            <p:spPr bwMode="auto">
              <a:xfrm flipH="1" flipV="1">
                <a:off x="5260188" y="4404939"/>
                <a:ext cx="623612" cy="215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" name="Line 967"/>
              <p:cNvSpPr>
                <a:spLocks noChangeShapeType="1"/>
              </p:cNvSpPr>
              <p:nvPr/>
            </p:nvSpPr>
            <p:spPr bwMode="auto">
              <a:xfrm>
                <a:off x="5874468" y="4122959"/>
                <a:ext cx="2831" cy="27906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" name="Line 967"/>
              <p:cNvSpPr>
                <a:spLocks noChangeShapeType="1"/>
              </p:cNvSpPr>
              <p:nvPr/>
            </p:nvSpPr>
            <p:spPr bwMode="auto">
              <a:xfrm>
                <a:off x="5792869" y="4122959"/>
                <a:ext cx="2831" cy="27906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" name="Line 967"/>
              <p:cNvSpPr>
                <a:spLocks noChangeShapeType="1"/>
              </p:cNvSpPr>
              <p:nvPr/>
            </p:nvSpPr>
            <p:spPr bwMode="auto">
              <a:xfrm>
                <a:off x="5359966" y="4118651"/>
                <a:ext cx="2831" cy="27906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282304" y="3602260"/>
              <a:ext cx="57537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e-BY" sz="800" dirty="0"/>
                <a:t>11 К СПА</a:t>
              </a:r>
              <a:endParaRPr lang="ru-RU" sz="800" dirty="0"/>
            </a:p>
          </p:txBody>
        </p:sp>
      </p:grpSp>
      <p:grpSp>
        <p:nvGrpSpPr>
          <p:cNvPr id="346" name="Группа 345"/>
          <p:cNvGrpSpPr/>
          <p:nvPr/>
        </p:nvGrpSpPr>
        <p:grpSpPr>
          <a:xfrm>
            <a:off x="5685938" y="2335141"/>
            <a:ext cx="618234" cy="548609"/>
            <a:chOff x="0" y="0"/>
            <a:chExt cx="726098" cy="688731"/>
          </a:xfrm>
        </p:grpSpPr>
        <p:sp>
          <p:nvSpPr>
            <p:cNvPr id="348" name="Line 4822"/>
            <p:cNvSpPr>
              <a:spLocks noChangeShapeType="1"/>
            </p:cNvSpPr>
            <p:nvPr/>
          </p:nvSpPr>
          <p:spPr bwMode="auto">
            <a:xfrm>
              <a:off x="0" y="41031"/>
              <a:ext cx="0" cy="6477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" name="Rectangle 4823"/>
            <p:cNvSpPr>
              <a:spLocks noChangeArrowheads="1"/>
            </p:cNvSpPr>
            <p:nvPr/>
          </p:nvSpPr>
          <p:spPr bwMode="auto">
            <a:xfrm>
              <a:off x="96706" y="245072"/>
              <a:ext cx="450120" cy="142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К СПА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  <p:sp>
          <p:nvSpPr>
            <p:cNvPr id="350" name="Freeform 4824"/>
            <p:cNvSpPr>
              <a:spLocks/>
            </p:cNvSpPr>
            <p:nvPr/>
          </p:nvSpPr>
          <p:spPr bwMode="auto">
            <a:xfrm>
              <a:off x="9525" y="441081"/>
              <a:ext cx="714375" cy="85725"/>
            </a:xfrm>
            <a:custGeom>
              <a:avLst/>
              <a:gdLst>
                <a:gd name="T0" fmla="*/ 0 w 75"/>
                <a:gd name="T1" fmla="*/ 6 h 9"/>
                <a:gd name="T2" fmla="*/ 5 w 75"/>
                <a:gd name="T3" fmla="*/ 4 h 9"/>
                <a:gd name="T4" fmla="*/ 19 w 75"/>
                <a:gd name="T5" fmla="*/ 1 h 9"/>
                <a:gd name="T6" fmla="*/ 35 w 75"/>
                <a:gd name="T7" fmla="*/ 8 h 9"/>
                <a:gd name="T8" fmla="*/ 47 w 75"/>
                <a:gd name="T9" fmla="*/ 3 h 9"/>
                <a:gd name="T10" fmla="*/ 59 w 75"/>
                <a:gd name="T11" fmla="*/ 7 h 9"/>
                <a:gd name="T12" fmla="*/ 68 w 75"/>
                <a:gd name="T13" fmla="*/ 4 h 9"/>
                <a:gd name="T14" fmla="*/ 74 w 75"/>
                <a:gd name="T15" fmla="*/ 9 h 9"/>
                <a:gd name="T16" fmla="*/ 74 w 75"/>
                <a:gd name="T17" fmla="*/ 7 h 9"/>
                <a:gd name="T18" fmla="*/ 73 w 75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9">
                  <a:moveTo>
                    <a:pt x="0" y="6"/>
                  </a:moveTo>
                  <a:cubicBezTo>
                    <a:pt x="1" y="5"/>
                    <a:pt x="2" y="5"/>
                    <a:pt x="5" y="4"/>
                  </a:cubicBezTo>
                  <a:cubicBezTo>
                    <a:pt x="8" y="3"/>
                    <a:pt x="14" y="0"/>
                    <a:pt x="19" y="1"/>
                  </a:cubicBezTo>
                  <a:cubicBezTo>
                    <a:pt x="24" y="2"/>
                    <a:pt x="30" y="8"/>
                    <a:pt x="35" y="8"/>
                  </a:cubicBezTo>
                  <a:cubicBezTo>
                    <a:pt x="40" y="8"/>
                    <a:pt x="43" y="3"/>
                    <a:pt x="47" y="3"/>
                  </a:cubicBezTo>
                  <a:cubicBezTo>
                    <a:pt x="51" y="3"/>
                    <a:pt x="56" y="7"/>
                    <a:pt x="59" y="7"/>
                  </a:cubicBezTo>
                  <a:cubicBezTo>
                    <a:pt x="62" y="7"/>
                    <a:pt x="66" y="4"/>
                    <a:pt x="68" y="4"/>
                  </a:cubicBezTo>
                  <a:cubicBezTo>
                    <a:pt x="70" y="4"/>
                    <a:pt x="73" y="9"/>
                    <a:pt x="74" y="9"/>
                  </a:cubicBezTo>
                  <a:cubicBezTo>
                    <a:pt x="75" y="9"/>
                    <a:pt x="74" y="7"/>
                    <a:pt x="74" y="7"/>
                  </a:cubicBezTo>
                  <a:cubicBezTo>
                    <a:pt x="74" y="7"/>
                    <a:pt x="73" y="8"/>
                    <a:pt x="73" y="8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2" name="Freeform 4825"/>
            <p:cNvSpPr>
              <a:spLocks/>
            </p:cNvSpPr>
            <p:nvPr/>
          </p:nvSpPr>
          <p:spPr bwMode="auto">
            <a:xfrm>
              <a:off x="2197" y="0"/>
              <a:ext cx="723901" cy="495300"/>
            </a:xfrm>
            <a:custGeom>
              <a:avLst/>
              <a:gdLst>
                <a:gd name="T0" fmla="*/ 0 w 76"/>
                <a:gd name="T1" fmla="*/ 5 h 52"/>
                <a:gd name="T2" fmla="*/ 5 w 76"/>
                <a:gd name="T3" fmla="*/ 2 h 52"/>
                <a:gd name="T4" fmla="*/ 21 w 76"/>
                <a:gd name="T5" fmla="*/ 1 h 52"/>
                <a:gd name="T6" fmla="*/ 37 w 76"/>
                <a:gd name="T7" fmla="*/ 9 h 52"/>
                <a:gd name="T8" fmla="*/ 42 w 76"/>
                <a:gd name="T9" fmla="*/ 19 h 52"/>
                <a:gd name="T10" fmla="*/ 54 w 76"/>
                <a:gd name="T11" fmla="*/ 19 h 52"/>
                <a:gd name="T12" fmla="*/ 59 w 76"/>
                <a:gd name="T13" fmla="*/ 28 h 52"/>
                <a:gd name="T14" fmla="*/ 67 w 76"/>
                <a:gd name="T15" fmla="*/ 31 h 52"/>
                <a:gd name="T16" fmla="*/ 76 w 76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52">
                  <a:moveTo>
                    <a:pt x="0" y="5"/>
                  </a:moveTo>
                  <a:cubicBezTo>
                    <a:pt x="1" y="4"/>
                    <a:pt x="2" y="3"/>
                    <a:pt x="5" y="2"/>
                  </a:cubicBezTo>
                  <a:cubicBezTo>
                    <a:pt x="8" y="1"/>
                    <a:pt x="16" y="0"/>
                    <a:pt x="21" y="1"/>
                  </a:cubicBezTo>
                  <a:cubicBezTo>
                    <a:pt x="26" y="2"/>
                    <a:pt x="33" y="6"/>
                    <a:pt x="37" y="9"/>
                  </a:cubicBezTo>
                  <a:cubicBezTo>
                    <a:pt x="41" y="12"/>
                    <a:pt x="39" y="17"/>
                    <a:pt x="42" y="19"/>
                  </a:cubicBezTo>
                  <a:cubicBezTo>
                    <a:pt x="45" y="21"/>
                    <a:pt x="51" y="18"/>
                    <a:pt x="54" y="19"/>
                  </a:cubicBezTo>
                  <a:cubicBezTo>
                    <a:pt x="57" y="20"/>
                    <a:pt x="57" y="26"/>
                    <a:pt x="59" y="28"/>
                  </a:cubicBezTo>
                  <a:cubicBezTo>
                    <a:pt x="61" y="30"/>
                    <a:pt x="64" y="27"/>
                    <a:pt x="67" y="31"/>
                  </a:cubicBezTo>
                  <a:cubicBezTo>
                    <a:pt x="70" y="35"/>
                    <a:pt x="74" y="48"/>
                    <a:pt x="76" y="52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3" name="Text Box 17036"/>
          <p:cNvSpPr txBox="1">
            <a:spLocks noChangeArrowheads="1"/>
          </p:cNvSpPr>
          <p:nvPr/>
        </p:nvSpPr>
        <p:spPr bwMode="auto">
          <a:xfrm>
            <a:off x="5209775" y="1327773"/>
            <a:ext cx="358039" cy="8930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206 авэ </a:t>
            </a:r>
            <a:endParaRPr lang="ru-RU" sz="6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354" name="TextBox 353"/>
          <p:cNvSpPr txBox="1"/>
          <p:nvPr/>
        </p:nvSpPr>
        <p:spPr>
          <a:xfrm>
            <a:off x="2535355" y="5827437"/>
            <a:ext cx="22406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300" b="1" dirty="0" smtClean="0"/>
              <a:t>1992</a:t>
            </a:r>
            <a:endParaRPr lang="ru-RU" sz="2300" b="1" dirty="0"/>
          </a:p>
        </p:txBody>
      </p:sp>
      <p:grpSp>
        <p:nvGrpSpPr>
          <p:cNvPr id="211" name="Группа 210"/>
          <p:cNvGrpSpPr/>
          <p:nvPr/>
        </p:nvGrpSpPr>
        <p:grpSpPr>
          <a:xfrm>
            <a:off x="8139656" y="3292917"/>
            <a:ext cx="412102" cy="295710"/>
            <a:chOff x="4920786" y="5058015"/>
            <a:chExt cx="412102" cy="295710"/>
          </a:xfrm>
        </p:grpSpPr>
        <p:grpSp>
          <p:nvGrpSpPr>
            <p:cNvPr id="212" name="Group 16165"/>
            <p:cNvGrpSpPr>
              <a:grpSpLocks/>
            </p:cNvGrpSpPr>
            <p:nvPr/>
          </p:nvGrpSpPr>
          <p:grpSpPr bwMode="auto">
            <a:xfrm>
              <a:off x="4920786" y="5058015"/>
              <a:ext cx="412102" cy="295710"/>
              <a:chOff x="82" y="-1"/>
              <a:chExt cx="73" cy="64"/>
            </a:xfrm>
          </p:grpSpPr>
          <p:sp>
            <p:nvSpPr>
              <p:cNvPr id="214" name="Line 4887"/>
              <p:cNvSpPr>
                <a:spLocks noChangeShapeType="1"/>
              </p:cNvSpPr>
              <p:nvPr/>
            </p:nvSpPr>
            <p:spPr bwMode="auto">
              <a:xfrm>
                <a:off x="82" y="0"/>
                <a:ext cx="0" cy="6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15" name="Group 16164"/>
              <p:cNvGrpSpPr>
                <a:grpSpLocks/>
              </p:cNvGrpSpPr>
              <p:nvPr/>
            </p:nvGrpSpPr>
            <p:grpSpPr bwMode="auto">
              <a:xfrm>
                <a:off x="82" y="-1"/>
                <a:ext cx="73" cy="25"/>
                <a:chOff x="82" y="-1"/>
                <a:chExt cx="73" cy="25"/>
              </a:xfrm>
            </p:grpSpPr>
            <p:sp>
              <p:nvSpPr>
                <p:cNvPr id="228" name="Line 4888"/>
                <p:cNvSpPr>
                  <a:spLocks noChangeShapeType="1"/>
                </p:cNvSpPr>
                <p:nvPr/>
              </p:nvSpPr>
              <p:spPr bwMode="auto">
                <a:xfrm>
                  <a:off x="82" y="0"/>
                  <a:ext cx="6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" name="Line 4889"/>
                <p:cNvSpPr>
                  <a:spLocks noChangeShapeType="1"/>
                </p:cNvSpPr>
                <p:nvPr/>
              </p:nvSpPr>
              <p:spPr bwMode="auto">
                <a:xfrm flipV="1">
                  <a:off x="83" y="24"/>
                  <a:ext cx="59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" name="Line 4890"/>
                <p:cNvSpPr>
                  <a:spLocks noChangeShapeType="1"/>
                </p:cNvSpPr>
                <p:nvPr/>
              </p:nvSpPr>
              <p:spPr bwMode="auto">
                <a:xfrm flipH="1">
                  <a:off x="134" y="0"/>
                  <a:ext cx="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1" name="Line 4891"/>
                <p:cNvSpPr>
                  <a:spLocks noChangeShapeType="1"/>
                </p:cNvSpPr>
                <p:nvPr/>
              </p:nvSpPr>
              <p:spPr bwMode="auto">
                <a:xfrm>
                  <a:off x="134" y="11"/>
                  <a:ext cx="8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2" name="Rectangle 4892"/>
                <p:cNvSpPr>
                  <a:spLocks noChangeArrowheads="1"/>
                </p:cNvSpPr>
                <p:nvPr/>
              </p:nvSpPr>
              <p:spPr bwMode="auto">
                <a:xfrm>
                  <a:off x="82" y="-1"/>
                  <a:ext cx="60" cy="2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square" lIns="27432" tIns="22860" rIns="27432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>
                    <a:defRPr sz="1000"/>
                  </a:pPr>
                  <a:r>
                    <a:rPr lang="ru-RU" sz="700" b="1" i="0" u="none" strike="noStrike" baseline="0" dirty="0" err="1" smtClean="0">
                      <a:solidFill>
                        <a:srgbClr val="000000"/>
                      </a:solidFill>
                      <a:latin typeface="Arial Cyr"/>
                      <a:cs typeface="Arial Cyr"/>
                    </a:rPr>
                    <a:t>бзуат</a:t>
                  </a:r>
                  <a:endParaRPr lang="ru-RU" sz="700" b="1" i="0" u="none" strike="noStrike" baseline="0" dirty="0">
                    <a:solidFill>
                      <a:srgbClr val="000000"/>
                    </a:solidFill>
                    <a:latin typeface="Arial Cyr"/>
                    <a:cs typeface="Arial Cyr"/>
                  </a:endParaRPr>
                </a:p>
              </p:txBody>
            </p:sp>
            <p:sp>
              <p:nvSpPr>
                <p:cNvPr id="233" name="Rectangle 4893"/>
                <p:cNvSpPr>
                  <a:spLocks noChangeArrowheads="1"/>
                </p:cNvSpPr>
                <p:nvPr/>
              </p:nvSpPr>
              <p:spPr bwMode="auto">
                <a:xfrm>
                  <a:off x="137" y="2"/>
                  <a:ext cx="18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xmlns:mc="http://schemas.openxmlformats.org/markup-compatibility/2006" val="FFFFFF" mc:Ignorable="a14" a14:legacySpreadsheetColorIndex="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xmlns:mc="http://schemas.openxmlformats.org/markup-compatibility/2006" val="FFFFFF" mc:Ignorable="a14" a14:legacySpreadsheetColorIndex="9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27432" tIns="22860" rIns="0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ru-RU" sz="800" b="0" i="0" u="none" strike="noStrike" baseline="0" dirty="0">
                    <a:solidFill>
                      <a:srgbClr val="000000"/>
                    </a:solidFill>
                    <a:latin typeface="Arial Cyr"/>
                    <a:cs typeface="Arial Cyr"/>
                  </a:endParaRPr>
                </a:p>
              </p:txBody>
            </p:sp>
            <p:sp>
              <p:nvSpPr>
                <p:cNvPr id="234" name="Line 4895"/>
                <p:cNvSpPr>
                  <a:spLocks noChangeShapeType="1"/>
                </p:cNvSpPr>
                <p:nvPr/>
              </p:nvSpPr>
              <p:spPr bwMode="auto">
                <a:xfrm>
                  <a:off x="144" y="0"/>
                  <a:ext cx="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13" name="Line 4895"/>
            <p:cNvSpPr>
              <a:spLocks noChangeShapeType="1"/>
            </p:cNvSpPr>
            <p:nvPr/>
          </p:nvSpPr>
          <p:spPr bwMode="auto">
            <a:xfrm flipH="1">
              <a:off x="5265934" y="5113460"/>
              <a:ext cx="50017" cy="554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685061" y="1451778"/>
            <a:ext cx="733272" cy="695040"/>
            <a:chOff x="4364997" y="1504103"/>
            <a:chExt cx="733272" cy="695040"/>
          </a:xfrm>
        </p:grpSpPr>
        <p:sp>
          <p:nvSpPr>
            <p:cNvPr id="275" name="Rectangle 4823"/>
            <p:cNvSpPr>
              <a:spLocks noChangeArrowheads="1"/>
            </p:cNvSpPr>
            <p:nvPr/>
          </p:nvSpPr>
          <p:spPr bwMode="auto">
            <a:xfrm>
              <a:off x="4538317" y="1759191"/>
              <a:ext cx="360001" cy="142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1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УС РБ</a:t>
              </a:r>
              <a:endParaRPr lang="ru-RU" sz="800" b="1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4364997" y="1504103"/>
              <a:ext cx="733272" cy="695040"/>
              <a:chOff x="4506039" y="1642471"/>
              <a:chExt cx="733272" cy="695040"/>
            </a:xfrm>
          </p:grpSpPr>
          <p:sp>
            <p:nvSpPr>
              <p:cNvPr id="276" name="Line 4811"/>
              <p:cNvSpPr>
                <a:spLocks noChangeShapeType="1"/>
              </p:cNvSpPr>
              <p:nvPr/>
            </p:nvSpPr>
            <p:spPr bwMode="auto">
              <a:xfrm>
                <a:off x="4524455" y="1666933"/>
                <a:ext cx="0" cy="43815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5" name="Группа 24"/>
              <p:cNvGrpSpPr/>
              <p:nvPr/>
            </p:nvGrpSpPr>
            <p:grpSpPr>
              <a:xfrm>
                <a:off x="4506039" y="1642471"/>
                <a:ext cx="733272" cy="695040"/>
                <a:chOff x="4492283" y="1620964"/>
                <a:chExt cx="733272" cy="695040"/>
              </a:xfrm>
            </p:grpSpPr>
            <p:sp>
              <p:nvSpPr>
                <p:cNvPr id="254" name="Line 4811"/>
                <p:cNvSpPr>
                  <a:spLocks noChangeShapeType="1"/>
                </p:cNvSpPr>
                <p:nvPr/>
              </p:nvSpPr>
              <p:spPr bwMode="auto">
                <a:xfrm>
                  <a:off x="4604225" y="1620964"/>
                  <a:ext cx="0" cy="43815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35" name="Группа 234"/>
                <p:cNvGrpSpPr/>
                <p:nvPr/>
              </p:nvGrpSpPr>
              <p:grpSpPr>
                <a:xfrm>
                  <a:off x="4492283" y="1620964"/>
                  <a:ext cx="733272" cy="695040"/>
                  <a:chOff x="5724678" y="3176587"/>
                  <a:chExt cx="733272" cy="695040"/>
                </a:xfrm>
              </p:grpSpPr>
              <p:sp>
                <p:nvSpPr>
                  <p:cNvPr id="248" name="Line 4822"/>
                  <p:cNvSpPr>
                    <a:spLocks noChangeShapeType="1"/>
                  </p:cNvSpPr>
                  <p:nvPr/>
                </p:nvSpPr>
                <p:spPr bwMode="auto">
                  <a:xfrm>
                    <a:off x="5724678" y="3223927"/>
                    <a:ext cx="0" cy="64770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0" name="Freeform 4824"/>
                  <p:cNvSpPr>
                    <a:spLocks/>
                  </p:cNvSpPr>
                  <p:nvPr/>
                </p:nvSpPr>
                <p:spPr bwMode="auto">
                  <a:xfrm>
                    <a:off x="5734050" y="3595687"/>
                    <a:ext cx="714375" cy="85725"/>
                  </a:xfrm>
                  <a:custGeom>
                    <a:avLst/>
                    <a:gdLst>
                      <a:gd name="T0" fmla="*/ 0 w 75"/>
                      <a:gd name="T1" fmla="*/ 6 h 9"/>
                      <a:gd name="T2" fmla="*/ 5 w 75"/>
                      <a:gd name="T3" fmla="*/ 4 h 9"/>
                      <a:gd name="T4" fmla="*/ 19 w 75"/>
                      <a:gd name="T5" fmla="*/ 1 h 9"/>
                      <a:gd name="T6" fmla="*/ 35 w 75"/>
                      <a:gd name="T7" fmla="*/ 8 h 9"/>
                      <a:gd name="T8" fmla="*/ 47 w 75"/>
                      <a:gd name="T9" fmla="*/ 3 h 9"/>
                      <a:gd name="T10" fmla="*/ 59 w 75"/>
                      <a:gd name="T11" fmla="*/ 7 h 9"/>
                      <a:gd name="T12" fmla="*/ 68 w 75"/>
                      <a:gd name="T13" fmla="*/ 4 h 9"/>
                      <a:gd name="T14" fmla="*/ 74 w 75"/>
                      <a:gd name="T15" fmla="*/ 9 h 9"/>
                      <a:gd name="T16" fmla="*/ 74 w 75"/>
                      <a:gd name="T17" fmla="*/ 7 h 9"/>
                      <a:gd name="T18" fmla="*/ 73 w 75"/>
                      <a:gd name="T1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5" h="9">
                        <a:moveTo>
                          <a:pt x="0" y="6"/>
                        </a:moveTo>
                        <a:cubicBezTo>
                          <a:pt x="1" y="5"/>
                          <a:pt x="2" y="5"/>
                          <a:pt x="5" y="4"/>
                        </a:cubicBezTo>
                        <a:cubicBezTo>
                          <a:pt x="8" y="3"/>
                          <a:pt x="14" y="0"/>
                          <a:pt x="19" y="1"/>
                        </a:cubicBezTo>
                        <a:cubicBezTo>
                          <a:pt x="24" y="2"/>
                          <a:pt x="30" y="8"/>
                          <a:pt x="35" y="8"/>
                        </a:cubicBezTo>
                        <a:cubicBezTo>
                          <a:pt x="40" y="8"/>
                          <a:pt x="43" y="3"/>
                          <a:pt x="47" y="3"/>
                        </a:cubicBezTo>
                        <a:cubicBezTo>
                          <a:pt x="51" y="3"/>
                          <a:pt x="56" y="7"/>
                          <a:pt x="59" y="7"/>
                        </a:cubicBezTo>
                        <a:cubicBezTo>
                          <a:pt x="62" y="7"/>
                          <a:pt x="66" y="4"/>
                          <a:pt x="68" y="4"/>
                        </a:cubicBezTo>
                        <a:cubicBezTo>
                          <a:pt x="70" y="4"/>
                          <a:pt x="73" y="9"/>
                          <a:pt x="74" y="9"/>
                        </a:cubicBezTo>
                        <a:cubicBezTo>
                          <a:pt x="75" y="9"/>
                          <a:pt x="74" y="7"/>
                          <a:pt x="74" y="7"/>
                        </a:cubicBezTo>
                        <a:cubicBezTo>
                          <a:pt x="74" y="7"/>
                          <a:pt x="73" y="8"/>
                          <a:pt x="73" y="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1" name="Freeform 4825"/>
                  <p:cNvSpPr>
                    <a:spLocks/>
                  </p:cNvSpPr>
                  <p:nvPr/>
                </p:nvSpPr>
                <p:spPr bwMode="auto">
                  <a:xfrm>
                    <a:off x="5734050" y="3176587"/>
                    <a:ext cx="723900" cy="495300"/>
                  </a:xfrm>
                  <a:custGeom>
                    <a:avLst/>
                    <a:gdLst>
                      <a:gd name="T0" fmla="*/ 0 w 76"/>
                      <a:gd name="T1" fmla="*/ 5 h 52"/>
                      <a:gd name="T2" fmla="*/ 5 w 76"/>
                      <a:gd name="T3" fmla="*/ 2 h 52"/>
                      <a:gd name="T4" fmla="*/ 21 w 76"/>
                      <a:gd name="T5" fmla="*/ 1 h 52"/>
                      <a:gd name="T6" fmla="*/ 37 w 76"/>
                      <a:gd name="T7" fmla="*/ 9 h 52"/>
                      <a:gd name="T8" fmla="*/ 42 w 76"/>
                      <a:gd name="T9" fmla="*/ 19 h 52"/>
                      <a:gd name="T10" fmla="*/ 54 w 76"/>
                      <a:gd name="T11" fmla="*/ 19 h 52"/>
                      <a:gd name="T12" fmla="*/ 59 w 76"/>
                      <a:gd name="T13" fmla="*/ 28 h 52"/>
                      <a:gd name="T14" fmla="*/ 67 w 76"/>
                      <a:gd name="T15" fmla="*/ 31 h 52"/>
                      <a:gd name="T16" fmla="*/ 76 w 76"/>
                      <a:gd name="T17" fmla="*/ 52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52">
                        <a:moveTo>
                          <a:pt x="0" y="5"/>
                        </a:moveTo>
                        <a:cubicBezTo>
                          <a:pt x="1" y="4"/>
                          <a:pt x="2" y="3"/>
                          <a:pt x="5" y="2"/>
                        </a:cubicBezTo>
                        <a:cubicBezTo>
                          <a:pt x="8" y="1"/>
                          <a:pt x="16" y="0"/>
                          <a:pt x="21" y="1"/>
                        </a:cubicBezTo>
                        <a:cubicBezTo>
                          <a:pt x="26" y="2"/>
                          <a:pt x="33" y="6"/>
                          <a:pt x="37" y="9"/>
                        </a:cubicBezTo>
                        <a:cubicBezTo>
                          <a:pt x="41" y="12"/>
                          <a:pt x="39" y="17"/>
                          <a:pt x="42" y="19"/>
                        </a:cubicBezTo>
                        <a:cubicBezTo>
                          <a:pt x="45" y="21"/>
                          <a:pt x="51" y="18"/>
                          <a:pt x="54" y="19"/>
                        </a:cubicBezTo>
                        <a:cubicBezTo>
                          <a:pt x="57" y="20"/>
                          <a:pt x="57" y="26"/>
                          <a:pt x="59" y="28"/>
                        </a:cubicBezTo>
                        <a:cubicBezTo>
                          <a:pt x="61" y="30"/>
                          <a:pt x="64" y="27"/>
                          <a:pt x="67" y="31"/>
                        </a:cubicBezTo>
                        <a:cubicBezTo>
                          <a:pt x="70" y="35"/>
                          <a:pt x="74" y="48"/>
                          <a:pt x="76" y="52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00" name="Группа 299"/>
          <p:cNvGrpSpPr/>
          <p:nvPr/>
        </p:nvGrpSpPr>
        <p:grpSpPr>
          <a:xfrm>
            <a:off x="4270128" y="4136100"/>
            <a:ext cx="412102" cy="110891"/>
            <a:chOff x="4920786" y="5062635"/>
            <a:chExt cx="412102" cy="110891"/>
          </a:xfrm>
        </p:grpSpPr>
        <p:grpSp>
          <p:nvGrpSpPr>
            <p:cNvPr id="301" name="Group 16164"/>
            <p:cNvGrpSpPr>
              <a:grpSpLocks/>
            </p:cNvGrpSpPr>
            <p:nvPr/>
          </p:nvGrpSpPr>
          <p:grpSpPr bwMode="auto">
            <a:xfrm>
              <a:off x="4920786" y="5062635"/>
              <a:ext cx="412102" cy="110891"/>
              <a:chOff x="82" y="0"/>
              <a:chExt cx="73" cy="24"/>
            </a:xfrm>
          </p:grpSpPr>
          <p:sp>
            <p:nvSpPr>
              <p:cNvPr id="307" name="Line 4888"/>
              <p:cNvSpPr>
                <a:spLocks noChangeShapeType="1"/>
              </p:cNvSpPr>
              <p:nvPr/>
            </p:nvSpPr>
            <p:spPr bwMode="auto">
              <a:xfrm>
                <a:off x="82" y="0"/>
                <a:ext cx="6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" name="Line 4889"/>
              <p:cNvSpPr>
                <a:spLocks noChangeShapeType="1"/>
              </p:cNvSpPr>
              <p:nvPr/>
            </p:nvSpPr>
            <p:spPr bwMode="auto">
              <a:xfrm flipV="1">
                <a:off x="83" y="24"/>
                <a:ext cx="59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" name="Line 4890"/>
              <p:cNvSpPr>
                <a:spLocks noChangeShapeType="1"/>
              </p:cNvSpPr>
              <p:nvPr/>
            </p:nvSpPr>
            <p:spPr bwMode="auto">
              <a:xfrm flipH="1">
                <a:off x="134" y="0"/>
                <a:ext cx="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" name="Line 4891"/>
              <p:cNvSpPr>
                <a:spLocks noChangeShapeType="1"/>
              </p:cNvSpPr>
              <p:nvPr/>
            </p:nvSpPr>
            <p:spPr bwMode="auto">
              <a:xfrm>
                <a:off x="134" y="11"/>
                <a:ext cx="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" name="Rectangle 4892"/>
              <p:cNvSpPr>
                <a:spLocks noChangeArrowheads="1"/>
              </p:cNvSpPr>
              <p:nvPr/>
            </p:nvSpPr>
            <p:spPr bwMode="auto">
              <a:xfrm>
                <a:off x="83" y="4"/>
                <a:ext cx="52" cy="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27432" tIns="22860" rIns="27432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>
                  <a:defRPr sz="1000"/>
                </a:pPr>
                <a:r>
                  <a:rPr lang="ru-RU" sz="500" b="1" i="0" u="none" strike="noStrike" baseline="0" dirty="0" smtClean="0">
                    <a:solidFill>
                      <a:srgbClr val="000000"/>
                    </a:solidFill>
                    <a:latin typeface="Arial Cyr"/>
                    <a:cs typeface="Arial Cyr"/>
                  </a:rPr>
                  <a:t>558</a:t>
                </a:r>
                <a:r>
                  <a:rPr lang="ru-RU" sz="500" b="1" i="0" u="none" strike="noStrike" dirty="0" smtClean="0">
                    <a:solidFill>
                      <a:srgbClr val="000000"/>
                    </a:solidFill>
                    <a:latin typeface="Arial Cyr"/>
                    <a:cs typeface="Arial Cyr"/>
                  </a:rPr>
                  <a:t> БЗ</a:t>
                </a:r>
                <a:endParaRPr lang="ru-RU" sz="500" b="1" i="0" u="none" strike="noStrike" baseline="0" dirty="0">
                  <a:solidFill>
                    <a:srgbClr val="000000"/>
                  </a:solidFill>
                  <a:latin typeface="Arial Cyr"/>
                  <a:cs typeface="Arial Cyr"/>
                </a:endParaRPr>
              </a:p>
            </p:txBody>
          </p:sp>
          <p:sp>
            <p:nvSpPr>
              <p:cNvPr id="312" name="Rectangle 4893"/>
              <p:cNvSpPr>
                <a:spLocks noChangeArrowheads="1"/>
              </p:cNvSpPr>
              <p:nvPr/>
            </p:nvSpPr>
            <p:spPr bwMode="auto">
              <a:xfrm>
                <a:off x="137" y="2"/>
                <a:ext cx="1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xmlns:mc="http://schemas.openxmlformats.org/markup-compatibility/2006" val="FFFFFF" mc:Ignorable="a14" a14:legacySpreadsheetColorIndex="9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xmlns:mc="http://schemas.openxmlformats.org/markup-compatibility/2006" val="FFFFFF" mc:Ignorable="a14" a14:legacySpreadsheetColorIndex="9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432" tIns="22860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ru-RU" sz="800" b="0" i="0" u="none" strike="noStrike" baseline="0" dirty="0">
                  <a:solidFill>
                    <a:srgbClr val="000000"/>
                  </a:solidFill>
                  <a:latin typeface="Arial Cyr"/>
                  <a:cs typeface="Arial Cyr"/>
                </a:endParaRPr>
              </a:p>
            </p:txBody>
          </p:sp>
          <p:sp>
            <p:nvSpPr>
              <p:cNvPr id="314" name="Line 4895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2" name="Line 4895"/>
            <p:cNvSpPr>
              <a:spLocks noChangeShapeType="1"/>
            </p:cNvSpPr>
            <p:nvPr/>
          </p:nvSpPr>
          <p:spPr bwMode="auto">
            <a:xfrm flipH="1">
              <a:off x="5265934" y="5113460"/>
              <a:ext cx="50017" cy="554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5" name="Группа 314"/>
          <p:cNvGrpSpPr/>
          <p:nvPr/>
        </p:nvGrpSpPr>
        <p:grpSpPr>
          <a:xfrm>
            <a:off x="4920786" y="5062635"/>
            <a:ext cx="412102" cy="291089"/>
            <a:chOff x="4920786" y="5062635"/>
            <a:chExt cx="412102" cy="291089"/>
          </a:xfrm>
        </p:grpSpPr>
        <p:grpSp>
          <p:nvGrpSpPr>
            <p:cNvPr id="316" name="Group 16165"/>
            <p:cNvGrpSpPr>
              <a:grpSpLocks/>
            </p:cNvGrpSpPr>
            <p:nvPr/>
          </p:nvGrpSpPr>
          <p:grpSpPr bwMode="auto">
            <a:xfrm>
              <a:off x="4920786" y="5062635"/>
              <a:ext cx="412102" cy="291089"/>
              <a:chOff x="82" y="0"/>
              <a:chExt cx="73" cy="63"/>
            </a:xfrm>
          </p:grpSpPr>
          <p:sp>
            <p:nvSpPr>
              <p:cNvPr id="318" name="Line 4887"/>
              <p:cNvSpPr>
                <a:spLocks noChangeShapeType="1"/>
              </p:cNvSpPr>
              <p:nvPr/>
            </p:nvSpPr>
            <p:spPr bwMode="auto">
              <a:xfrm>
                <a:off x="82" y="0"/>
                <a:ext cx="0" cy="6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9" name="Group 16164"/>
              <p:cNvGrpSpPr>
                <a:grpSpLocks/>
              </p:cNvGrpSpPr>
              <p:nvPr/>
            </p:nvGrpSpPr>
            <p:grpSpPr bwMode="auto">
              <a:xfrm>
                <a:off x="82" y="0"/>
                <a:ext cx="73" cy="24"/>
                <a:chOff x="82" y="0"/>
                <a:chExt cx="73" cy="24"/>
              </a:xfrm>
            </p:grpSpPr>
            <p:sp>
              <p:nvSpPr>
                <p:cNvPr id="325" name="Line 4888"/>
                <p:cNvSpPr>
                  <a:spLocks noChangeShapeType="1"/>
                </p:cNvSpPr>
                <p:nvPr/>
              </p:nvSpPr>
              <p:spPr bwMode="auto">
                <a:xfrm>
                  <a:off x="82" y="0"/>
                  <a:ext cx="6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6" name="Line 4889"/>
                <p:cNvSpPr>
                  <a:spLocks noChangeShapeType="1"/>
                </p:cNvSpPr>
                <p:nvPr/>
              </p:nvSpPr>
              <p:spPr bwMode="auto">
                <a:xfrm flipV="1">
                  <a:off x="83" y="24"/>
                  <a:ext cx="59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" name="Line 4890"/>
                <p:cNvSpPr>
                  <a:spLocks noChangeShapeType="1"/>
                </p:cNvSpPr>
                <p:nvPr/>
              </p:nvSpPr>
              <p:spPr bwMode="auto">
                <a:xfrm flipH="1">
                  <a:off x="134" y="0"/>
                  <a:ext cx="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" name="Line 4891"/>
                <p:cNvSpPr>
                  <a:spLocks noChangeShapeType="1"/>
                </p:cNvSpPr>
                <p:nvPr/>
              </p:nvSpPr>
              <p:spPr bwMode="auto">
                <a:xfrm>
                  <a:off x="134" y="11"/>
                  <a:ext cx="8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9" name="Rectangle 4892"/>
                <p:cNvSpPr>
                  <a:spLocks noChangeArrowheads="1"/>
                </p:cNvSpPr>
                <p:nvPr/>
              </p:nvSpPr>
              <p:spPr bwMode="auto">
                <a:xfrm>
                  <a:off x="83" y="4"/>
                  <a:ext cx="57" cy="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square" lIns="27432" tIns="22860" rIns="27432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rtl="0">
                    <a:defRPr sz="1000"/>
                  </a:pPr>
                  <a:r>
                    <a:rPr lang="ru-RU" sz="500" b="1" i="0" u="none" strike="noStrike" baseline="0" dirty="0" smtClean="0">
                      <a:solidFill>
                        <a:srgbClr val="000000"/>
                      </a:solidFill>
                      <a:latin typeface="Arial Cyr"/>
                      <a:cs typeface="Arial Cyr"/>
                    </a:rPr>
                    <a:t>1169</a:t>
                  </a:r>
                  <a:r>
                    <a:rPr lang="ru-RU" sz="500" b="1" i="0" u="none" strike="noStrike" dirty="0" smtClean="0">
                      <a:solidFill>
                        <a:srgbClr val="000000"/>
                      </a:solidFill>
                      <a:latin typeface="Arial Cyr"/>
                      <a:cs typeface="Arial Cyr"/>
                    </a:rPr>
                    <a:t> БЗ</a:t>
                  </a:r>
                  <a:endParaRPr lang="ru-RU" sz="500" b="1" i="0" u="none" strike="noStrike" baseline="0" dirty="0">
                    <a:solidFill>
                      <a:srgbClr val="000000"/>
                    </a:solidFill>
                    <a:latin typeface="Arial Cyr"/>
                    <a:cs typeface="Arial Cyr"/>
                  </a:endParaRPr>
                </a:p>
              </p:txBody>
            </p:sp>
            <p:sp>
              <p:nvSpPr>
                <p:cNvPr id="330" name="Rectangle 4893"/>
                <p:cNvSpPr>
                  <a:spLocks noChangeArrowheads="1"/>
                </p:cNvSpPr>
                <p:nvPr/>
              </p:nvSpPr>
              <p:spPr bwMode="auto">
                <a:xfrm>
                  <a:off x="137" y="2"/>
                  <a:ext cx="18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xmlns:mc="http://schemas.openxmlformats.org/markup-compatibility/2006" val="FFFFFF" mc:Ignorable="a14" a14:legacySpreadsheetColorIndex="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xmlns:mc="http://schemas.openxmlformats.org/markup-compatibility/2006" val="FFFFFF" mc:Ignorable="a14" a14:legacySpreadsheetColorIndex="9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27432" tIns="22860" rIns="0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ru-RU" sz="800" b="0" i="0" u="none" strike="noStrike" baseline="0" dirty="0">
                    <a:solidFill>
                      <a:srgbClr val="000000"/>
                    </a:solidFill>
                    <a:latin typeface="Arial Cyr"/>
                    <a:cs typeface="Arial Cyr"/>
                  </a:endParaRPr>
                </a:p>
              </p:txBody>
            </p:sp>
            <p:sp>
              <p:nvSpPr>
                <p:cNvPr id="331" name="Line 4895"/>
                <p:cNvSpPr>
                  <a:spLocks noChangeShapeType="1"/>
                </p:cNvSpPr>
                <p:nvPr/>
              </p:nvSpPr>
              <p:spPr bwMode="auto">
                <a:xfrm>
                  <a:off x="144" y="0"/>
                  <a:ext cx="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17" name="Line 4895"/>
            <p:cNvSpPr>
              <a:spLocks noChangeShapeType="1"/>
            </p:cNvSpPr>
            <p:nvPr/>
          </p:nvSpPr>
          <p:spPr bwMode="auto">
            <a:xfrm flipH="1">
              <a:off x="5265934" y="5113460"/>
              <a:ext cx="50017" cy="554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2" name="Text Box 17036"/>
          <p:cNvSpPr txBox="1">
            <a:spLocks noChangeArrowheads="1"/>
          </p:cNvSpPr>
          <p:nvPr/>
        </p:nvSpPr>
        <p:spPr bwMode="auto">
          <a:xfrm>
            <a:off x="3641102" y="2884234"/>
            <a:ext cx="358039" cy="8930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257 авэ </a:t>
            </a:r>
            <a:endParaRPr lang="ru-RU" sz="6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333" name="Text Box 17036"/>
          <p:cNvSpPr txBox="1">
            <a:spLocks noChangeArrowheads="1"/>
          </p:cNvSpPr>
          <p:nvPr/>
        </p:nvSpPr>
        <p:spPr bwMode="auto">
          <a:xfrm>
            <a:off x="6795920" y="5467163"/>
            <a:ext cx="396008" cy="9246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212 авэ</a:t>
            </a:r>
          </a:p>
          <a:p>
            <a:pPr algn="ctr" rtl="0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Мі-8Т/9ВзПУ </a:t>
            </a:r>
            <a:endParaRPr lang="ru-RU" sz="6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grpSp>
        <p:nvGrpSpPr>
          <p:cNvPr id="334" name="Group 18227"/>
          <p:cNvGrpSpPr>
            <a:grpSpLocks/>
          </p:cNvGrpSpPr>
          <p:nvPr/>
        </p:nvGrpSpPr>
        <p:grpSpPr bwMode="auto">
          <a:xfrm>
            <a:off x="9061449" y="4871670"/>
            <a:ext cx="951684" cy="225933"/>
            <a:chOff x="0" y="0"/>
            <a:chExt cx="93" cy="55"/>
          </a:xfrm>
        </p:grpSpPr>
        <p:sp>
          <p:nvSpPr>
            <p:cNvPr id="343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4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345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91" cy="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290 адвап/47 ЦПЛС</a:t>
              </a:r>
            </a:p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73576" y="31352"/>
            <a:ext cx="295673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e-BY" dirty="0" smtClean="0"/>
              <a:t>01.01.1992 </a:t>
            </a:r>
            <a:r>
              <a:rPr lang="be-BY" dirty="0"/>
              <a:t>Узброеныя Сілы КБВА былі перападпарадкаваныя Беларусі</a:t>
            </a:r>
            <a:r>
              <a:rPr lang="be-BY" dirty="0" smtClean="0"/>
              <a:t>.</a:t>
            </a:r>
            <a:endParaRPr lang="ru-RU" dirty="0" smtClean="0"/>
          </a:p>
        </p:txBody>
      </p:sp>
      <p:sp>
        <p:nvSpPr>
          <p:cNvPr id="252" name="TextBox 251"/>
          <p:cNvSpPr txBox="1"/>
          <p:nvPr/>
        </p:nvSpPr>
        <p:spPr>
          <a:xfrm>
            <a:off x="1247594" y="1315367"/>
            <a:ext cx="302967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снежні</a:t>
            </a:r>
            <a:r>
              <a:rPr lang="ru-RU" dirty="0"/>
              <a:t> 1992 г. </a:t>
            </a:r>
            <a:r>
              <a:rPr lang="ru-RU" dirty="0" err="1"/>
              <a:t>вайскоўцы</a:t>
            </a:r>
            <a:r>
              <a:rPr lang="ru-RU" dirty="0"/>
              <a:t> </a:t>
            </a:r>
          </a:p>
          <a:p>
            <a:r>
              <a:rPr lang="ru-RU" dirty="0" err="1"/>
              <a:t>прынялі</a:t>
            </a:r>
            <a:r>
              <a:rPr lang="ru-RU" dirty="0"/>
              <a:t> </a:t>
            </a:r>
            <a:r>
              <a:rPr lang="ru-RU" dirty="0" err="1"/>
              <a:t>прысягу</a:t>
            </a:r>
            <a:r>
              <a:rPr lang="ru-RU" dirty="0"/>
              <a:t> </a:t>
            </a:r>
          </a:p>
          <a:p>
            <a:r>
              <a:rPr lang="ru-RU" dirty="0"/>
              <a:t>на </a:t>
            </a:r>
            <a:r>
              <a:rPr lang="ru-RU" dirty="0" err="1"/>
              <a:t>вернасць</a:t>
            </a:r>
            <a:r>
              <a:rPr lang="ru-RU" dirty="0"/>
              <a:t> народу </a:t>
            </a:r>
            <a:r>
              <a:rPr lang="ru-RU" dirty="0" err="1"/>
              <a:t>Беларусі</a:t>
            </a:r>
            <a:endParaRPr lang="ru-RU" dirty="0"/>
          </a:p>
          <a:p>
            <a:endParaRPr lang="ru-RU" dirty="0"/>
          </a:p>
        </p:txBody>
      </p:sp>
      <p:sp>
        <p:nvSpPr>
          <p:cNvPr id="253" name="TextBox 252"/>
          <p:cNvSpPr txBox="1"/>
          <p:nvPr/>
        </p:nvSpPr>
        <p:spPr>
          <a:xfrm>
            <a:off x="1250407" y="-87896"/>
            <a:ext cx="324100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e-BY" dirty="0"/>
              <a:t>Паводле Дамовы аб звычайных узброеных сілах у </a:t>
            </a:r>
            <a:r>
              <a:rPr lang="be-BY" dirty="0" smtClean="0"/>
              <a:t>Европе ў Беларусі - </a:t>
            </a:r>
            <a:r>
              <a:rPr lang="be-BY" dirty="0"/>
              <a:t>не больш за 260 баявых </a:t>
            </a:r>
            <a:r>
              <a:rPr lang="be-BY" dirty="0" smtClean="0"/>
              <a:t>самалётаў</a:t>
            </a:r>
          </a:p>
          <a:p>
            <a:r>
              <a:rPr lang="be-BY" dirty="0"/>
              <a:t>і</a:t>
            </a:r>
            <a:r>
              <a:rPr lang="be-BY" dirty="0" smtClean="0"/>
              <a:t> 80 </a:t>
            </a:r>
            <a:r>
              <a:rPr lang="be-BY" dirty="0"/>
              <a:t>баявых верталётаў</a:t>
            </a:r>
            <a:r>
              <a:rPr lang="be-BY" dirty="0" smtClean="0"/>
              <a:t> </a:t>
            </a:r>
            <a:endParaRPr lang="ru-RU" dirty="0"/>
          </a:p>
        </p:txBody>
      </p:sp>
      <p:grpSp>
        <p:nvGrpSpPr>
          <p:cNvPr id="347" name="Group 18227"/>
          <p:cNvGrpSpPr>
            <a:grpSpLocks/>
          </p:cNvGrpSpPr>
          <p:nvPr/>
        </p:nvGrpSpPr>
        <p:grpSpPr bwMode="auto">
          <a:xfrm>
            <a:off x="1214079" y="4145341"/>
            <a:ext cx="439651" cy="225933"/>
            <a:chOff x="0" y="0"/>
            <a:chExt cx="98" cy="55"/>
          </a:xfrm>
        </p:grpSpPr>
        <p:sp>
          <p:nvSpPr>
            <p:cNvPr id="351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5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356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911 апзб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pic>
        <p:nvPicPr>
          <p:cNvPr id="357" name="Рисунок 3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386" y="4120448"/>
            <a:ext cx="1143000" cy="571500"/>
          </a:xfrm>
          <a:prstGeom prst="rect">
            <a:avLst/>
          </a:prstGeom>
        </p:spPr>
      </p:pic>
      <p:sp>
        <p:nvSpPr>
          <p:cNvPr id="370" name="TextBox 369"/>
          <p:cNvSpPr txBox="1"/>
          <p:nvPr/>
        </p:nvSpPr>
        <p:spPr>
          <a:xfrm>
            <a:off x="7612290" y="1079566"/>
            <a:ext cx="929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Віцебск</a:t>
            </a:r>
            <a:endParaRPr lang="ru-RU" dirty="0"/>
          </a:p>
        </p:txBody>
      </p:sp>
      <p:sp>
        <p:nvSpPr>
          <p:cNvPr id="371" name="TextBox 370"/>
          <p:cNvSpPr txBox="1"/>
          <p:nvPr/>
        </p:nvSpPr>
        <p:spPr>
          <a:xfrm>
            <a:off x="4482493" y="1443170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Паставы</a:t>
            </a:r>
            <a:endParaRPr lang="ru-RU" dirty="0"/>
          </a:p>
        </p:txBody>
      </p:sp>
      <p:sp>
        <p:nvSpPr>
          <p:cNvPr id="372" name="TextBox 371"/>
          <p:cNvSpPr txBox="1"/>
          <p:nvPr/>
        </p:nvSpPr>
        <p:spPr>
          <a:xfrm>
            <a:off x="3628657" y="306336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Ліда</a:t>
            </a:r>
            <a:endParaRPr lang="ru-RU" dirty="0"/>
          </a:p>
        </p:txBody>
      </p:sp>
      <p:sp>
        <p:nvSpPr>
          <p:cNvPr id="373" name="TextBox 372"/>
          <p:cNvSpPr txBox="1"/>
          <p:nvPr/>
        </p:nvSpPr>
        <p:spPr>
          <a:xfrm>
            <a:off x="2176446" y="3374327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Шчучын</a:t>
            </a:r>
            <a:endParaRPr lang="ru-RU" dirty="0"/>
          </a:p>
        </p:txBody>
      </p:sp>
      <p:sp>
        <p:nvSpPr>
          <p:cNvPr id="374" name="TextBox 373"/>
          <p:cNvSpPr txBox="1"/>
          <p:nvPr/>
        </p:nvSpPr>
        <p:spPr>
          <a:xfrm>
            <a:off x="2292753" y="3933972"/>
            <a:ext cx="62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Рось</a:t>
            </a:r>
            <a:endParaRPr lang="ru-RU" dirty="0"/>
          </a:p>
        </p:txBody>
      </p:sp>
      <p:sp>
        <p:nvSpPr>
          <p:cNvPr id="375" name="TextBox 374"/>
          <p:cNvSpPr txBox="1"/>
          <p:nvPr/>
        </p:nvSpPr>
        <p:spPr>
          <a:xfrm>
            <a:off x="1679275" y="4786454"/>
            <a:ext cx="1096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Пружаны</a:t>
            </a:r>
            <a:endParaRPr lang="ru-RU" dirty="0"/>
          </a:p>
        </p:txBody>
      </p:sp>
      <p:sp>
        <p:nvSpPr>
          <p:cNvPr id="376" name="TextBox 375"/>
          <p:cNvSpPr txBox="1"/>
          <p:nvPr/>
        </p:nvSpPr>
        <p:spPr>
          <a:xfrm>
            <a:off x="2186355" y="5375324"/>
            <a:ext cx="95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Кобрын</a:t>
            </a:r>
            <a:endParaRPr lang="ru-RU" dirty="0"/>
          </a:p>
        </p:txBody>
      </p:sp>
      <p:sp>
        <p:nvSpPr>
          <p:cNvPr id="377" name="TextBox 376"/>
          <p:cNvSpPr txBox="1"/>
          <p:nvPr/>
        </p:nvSpPr>
        <p:spPr>
          <a:xfrm>
            <a:off x="2953508" y="4994559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Бяроза</a:t>
            </a:r>
            <a:endParaRPr lang="ru-RU" dirty="0"/>
          </a:p>
        </p:txBody>
      </p:sp>
      <p:sp>
        <p:nvSpPr>
          <p:cNvPr id="378" name="TextBox 377"/>
          <p:cNvSpPr txBox="1"/>
          <p:nvPr/>
        </p:nvSpPr>
        <p:spPr>
          <a:xfrm>
            <a:off x="3648429" y="4235612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Баранавічы</a:t>
            </a:r>
            <a:endParaRPr lang="ru-RU" dirty="0"/>
          </a:p>
        </p:txBody>
      </p:sp>
      <p:sp>
        <p:nvSpPr>
          <p:cNvPr id="379" name="TextBox 378"/>
          <p:cNvSpPr txBox="1"/>
          <p:nvPr/>
        </p:nvSpPr>
        <p:spPr>
          <a:xfrm>
            <a:off x="6662576" y="4198705"/>
            <a:ext cx="1096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Бабруйск</a:t>
            </a:r>
            <a:endParaRPr lang="ru-RU" dirty="0"/>
          </a:p>
        </p:txBody>
      </p:sp>
      <p:sp>
        <p:nvSpPr>
          <p:cNvPr id="380" name="TextBox 379"/>
          <p:cNvSpPr txBox="1"/>
          <p:nvPr/>
        </p:nvSpPr>
        <p:spPr>
          <a:xfrm>
            <a:off x="8126210" y="3594145"/>
            <a:ext cx="774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Быхаў</a:t>
            </a:r>
            <a:endParaRPr lang="ru-RU" dirty="0"/>
          </a:p>
        </p:txBody>
      </p:sp>
      <p:sp>
        <p:nvSpPr>
          <p:cNvPr id="381" name="TextBox 380"/>
          <p:cNvSpPr txBox="1"/>
          <p:nvPr/>
        </p:nvSpPr>
        <p:spPr>
          <a:xfrm>
            <a:off x="7781221" y="2229630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Балбасава</a:t>
            </a:r>
            <a:endParaRPr lang="ru-RU" dirty="0"/>
          </a:p>
        </p:txBody>
      </p:sp>
      <p:sp>
        <p:nvSpPr>
          <p:cNvPr id="382" name="TextBox 381"/>
          <p:cNvSpPr txBox="1"/>
          <p:nvPr/>
        </p:nvSpPr>
        <p:spPr>
          <a:xfrm>
            <a:off x="9094330" y="3269862"/>
            <a:ext cx="907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Крычаў</a:t>
            </a:r>
            <a:endParaRPr lang="ru-RU" dirty="0"/>
          </a:p>
        </p:txBody>
      </p:sp>
      <p:sp>
        <p:nvSpPr>
          <p:cNvPr id="383" name="TextBox 382"/>
          <p:cNvSpPr txBox="1"/>
          <p:nvPr/>
        </p:nvSpPr>
        <p:spPr>
          <a:xfrm>
            <a:off x="8521324" y="5125082"/>
            <a:ext cx="1076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Зябраўка</a:t>
            </a:r>
            <a:endParaRPr lang="ru-RU" dirty="0"/>
          </a:p>
        </p:txBody>
      </p:sp>
      <p:sp>
        <p:nvSpPr>
          <p:cNvPr id="384" name="TextBox 383"/>
          <p:cNvSpPr txBox="1"/>
          <p:nvPr/>
        </p:nvSpPr>
        <p:spPr>
          <a:xfrm>
            <a:off x="6667732" y="5500515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Бабровічы</a:t>
            </a:r>
            <a:endParaRPr lang="ru-RU" dirty="0"/>
          </a:p>
        </p:txBody>
      </p:sp>
      <p:sp>
        <p:nvSpPr>
          <p:cNvPr id="385" name="TextBox 384"/>
          <p:cNvSpPr txBox="1"/>
          <p:nvPr/>
        </p:nvSpPr>
        <p:spPr>
          <a:xfrm>
            <a:off x="4437156" y="5365277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Лунінец</a:t>
            </a:r>
            <a:endParaRPr lang="ru-RU" dirty="0"/>
          </a:p>
        </p:txBody>
      </p:sp>
      <p:sp>
        <p:nvSpPr>
          <p:cNvPr id="402" name="TextBox 401"/>
          <p:cNvSpPr txBox="1"/>
          <p:nvPr/>
        </p:nvSpPr>
        <p:spPr>
          <a:xfrm>
            <a:off x="5868831" y="4040831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Кісялевічы</a:t>
            </a:r>
            <a:endParaRPr lang="ru-RU" dirty="0"/>
          </a:p>
        </p:txBody>
      </p:sp>
      <p:sp>
        <p:nvSpPr>
          <p:cNvPr id="403" name="TextBox 402"/>
          <p:cNvSpPr txBox="1"/>
          <p:nvPr/>
        </p:nvSpPr>
        <p:spPr>
          <a:xfrm>
            <a:off x="1343420" y="3528908"/>
            <a:ext cx="1488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Чэхаўшчызна</a:t>
            </a:r>
            <a:endParaRPr lang="ru-RU" dirty="0"/>
          </a:p>
        </p:txBody>
      </p:sp>
      <p:sp>
        <p:nvSpPr>
          <p:cNvPr id="404" name="TextBox 403"/>
          <p:cNvSpPr txBox="1"/>
          <p:nvPr/>
        </p:nvSpPr>
        <p:spPr>
          <a:xfrm>
            <a:off x="6188754" y="658750"/>
            <a:ext cx="1032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Бараўцы</a:t>
            </a:r>
            <a:endParaRPr lang="ru-RU" dirty="0"/>
          </a:p>
        </p:txBody>
      </p:sp>
      <p:sp>
        <p:nvSpPr>
          <p:cNvPr id="405" name="TextBox 404"/>
          <p:cNvSpPr txBox="1"/>
          <p:nvPr/>
        </p:nvSpPr>
        <p:spPr>
          <a:xfrm>
            <a:off x="6809550" y="1704844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Заслонава</a:t>
            </a:r>
            <a:endParaRPr lang="ru-RU" dirty="0"/>
          </a:p>
        </p:txBody>
      </p:sp>
      <p:sp>
        <p:nvSpPr>
          <p:cNvPr id="406" name="TextBox 405"/>
          <p:cNvSpPr txBox="1"/>
          <p:nvPr/>
        </p:nvSpPr>
        <p:spPr>
          <a:xfrm>
            <a:off x="6735335" y="5724375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Мазыр</a:t>
            </a:r>
            <a:endParaRPr lang="ru-RU" dirty="0"/>
          </a:p>
        </p:txBody>
      </p:sp>
      <p:sp>
        <p:nvSpPr>
          <p:cNvPr id="407" name="TextBox 406"/>
          <p:cNvSpPr txBox="1"/>
          <p:nvPr/>
        </p:nvSpPr>
        <p:spPr>
          <a:xfrm>
            <a:off x="5052615" y="132199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Азяркі</a:t>
            </a:r>
            <a:endParaRPr lang="ru-RU" dirty="0"/>
          </a:p>
        </p:txBody>
      </p:sp>
      <p:sp>
        <p:nvSpPr>
          <p:cNvPr id="408" name="TextBox 407"/>
          <p:cNvSpPr txBox="1"/>
          <p:nvPr/>
        </p:nvSpPr>
        <p:spPr>
          <a:xfrm>
            <a:off x="5844387" y="305313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Ліпкі</a:t>
            </a:r>
            <a:endParaRPr lang="ru-RU" dirty="0"/>
          </a:p>
        </p:txBody>
      </p:sp>
      <p:sp>
        <p:nvSpPr>
          <p:cNvPr id="409" name="TextBox 408"/>
          <p:cNvSpPr txBox="1"/>
          <p:nvPr/>
        </p:nvSpPr>
        <p:spPr>
          <a:xfrm>
            <a:off x="5622248" y="3306120"/>
            <a:ext cx="1299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Мачулішчы</a:t>
            </a:r>
            <a:endParaRPr lang="ru-RU" dirty="0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4215" y="2137533"/>
            <a:ext cx="2657475" cy="172402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4919" y="3355840"/>
            <a:ext cx="2752725" cy="1657350"/>
          </a:xfrm>
          <a:prstGeom prst="rect">
            <a:avLst/>
          </a:prstGeom>
        </p:spPr>
      </p:pic>
      <p:pic>
        <p:nvPicPr>
          <p:cNvPr id="249" name="Рисунок 2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205" y="2872951"/>
            <a:ext cx="1219200" cy="1219200"/>
          </a:xfrm>
          <a:prstGeom prst="rect">
            <a:avLst/>
          </a:prstGeom>
        </p:spPr>
      </p:pic>
      <p:pic>
        <p:nvPicPr>
          <p:cNvPr id="411" name="Рисунок 4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4512" y="1294091"/>
            <a:ext cx="1219200" cy="1219200"/>
          </a:xfrm>
          <a:prstGeom prst="rect">
            <a:avLst/>
          </a:prstGeom>
        </p:spPr>
      </p:pic>
      <p:sp>
        <p:nvSpPr>
          <p:cNvPr id="412" name="TextBox 411"/>
          <p:cNvSpPr txBox="1"/>
          <p:nvPr/>
        </p:nvSpPr>
        <p:spPr>
          <a:xfrm>
            <a:off x="4199672" y="-86299"/>
            <a:ext cx="5698157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e-BY" sz="1700" dirty="0" smtClean="0"/>
              <a:t>Пагадненне паміж Беларуссю і Расіяй аб Стратэгічных сілах, часова размешчаных на тэрыторыі Беларусі -20.07.1992</a:t>
            </a:r>
            <a:endParaRPr lang="ru-RU" sz="1700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1489" y="558139"/>
            <a:ext cx="6350203" cy="406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212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1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9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4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15443 -0.0393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1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6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6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0.19818 -0.1668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9" y="-835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19102 -0.1921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4" y="-9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-0.14895 0.52361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2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0.19896 0.29329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227" grpId="0" animBg="1"/>
      <p:bldP spid="306" grpId="0" animBg="1"/>
      <p:bldP spid="324" grpId="0" animBg="1"/>
      <p:bldP spid="278" grpId="0" animBg="1"/>
      <p:bldP spid="290" grpId="0" animBg="1"/>
      <p:bldP spid="332" grpId="0" animBg="1"/>
      <p:bldP spid="333" grpId="0" animBg="1"/>
      <p:bldP spid="252" grpId="0" animBg="1"/>
      <p:bldP spid="253" grpId="0" animBg="1"/>
      <p:bldP spid="4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373" y="-459313"/>
            <a:ext cx="9547654" cy="7317313"/>
          </a:xfrm>
          <a:prstGeom prst="rect">
            <a:avLst/>
          </a:prstGeom>
        </p:spPr>
      </p:pic>
      <p:sp>
        <p:nvSpPr>
          <p:cNvPr id="5" name="Знак запрета 4"/>
          <p:cNvSpPr/>
          <p:nvPr/>
        </p:nvSpPr>
        <p:spPr>
          <a:xfrm>
            <a:off x="3591696" y="314685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Знак запрета 7"/>
          <p:cNvSpPr/>
          <p:nvPr/>
        </p:nvSpPr>
        <p:spPr>
          <a:xfrm>
            <a:off x="9408296" y="3208635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Знак запрета 8"/>
          <p:cNvSpPr/>
          <p:nvPr/>
        </p:nvSpPr>
        <p:spPr>
          <a:xfrm>
            <a:off x="4199672" y="423795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нак запрета 9"/>
          <p:cNvSpPr/>
          <p:nvPr/>
        </p:nvSpPr>
        <p:spPr>
          <a:xfrm>
            <a:off x="3124199" y="4949305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Знак запрета 10"/>
          <p:cNvSpPr/>
          <p:nvPr/>
        </p:nvSpPr>
        <p:spPr>
          <a:xfrm>
            <a:off x="2639196" y="482960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Знак запрета 11"/>
          <p:cNvSpPr/>
          <p:nvPr/>
        </p:nvSpPr>
        <p:spPr>
          <a:xfrm>
            <a:off x="3058296" y="350996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Знак запрета 12"/>
          <p:cNvSpPr/>
          <p:nvPr/>
        </p:nvSpPr>
        <p:spPr>
          <a:xfrm>
            <a:off x="5838393" y="308507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Знак запрета 13"/>
          <p:cNvSpPr/>
          <p:nvPr/>
        </p:nvSpPr>
        <p:spPr>
          <a:xfrm>
            <a:off x="5630046" y="3291351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Знак запрета 14"/>
          <p:cNvSpPr/>
          <p:nvPr/>
        </p:nvSpPr>
        <p:spPr>
          <a:xfrm>
            <a:off x="8093846" y="3587702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Знак запрета 15"/>
          <p:cNvSpPr/>
          <p:nvPr/>
        </p:nvSpPr>
        <p:spPr>
          <a:xfrm>
            <a:off x="2573292" y="5348336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Знак запрета 16"/>
          <p:cNvSpPr/>
          <p:nvPr/>
        </p:nvSpPr>
        <p:spPr>
          <a:xfrm>
            <a:off x="7962039" y="1060582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Знак запрета 17"/>
          <p:cNvSpPr/>
          <p:nvPr/>
        </p:nvSpPr>
        <p:spPr>
          <a:xfrm>
            <a:off x="8995546" y="511355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Знак запрета 18"/>
          <p:cNvSpPr/>
          <p:nvPr/>
        </p:nvSpPr>
        <p:spPr>
          <a:xfrm>
            <a:off x="5007746" y="141330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Знак запрета 19"/>
          <p:cNvSpPr/>
          <p:nvPr/>
        </p:nvSpPr>
        <p:spPr>
          <a:xfrm>
            <a:off x="2779756" y="3917269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Знак запрета 20"/>
          <p:cNvSpPr/>
          <p:nvPr/>
        </p:nvSpPr>
        <p:spPr>
          <a:xfrm>
            <a:off x="7134996" y="4186501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Знак запрета 21"/>
          <p:cNvSpPr/>
          <p:nvPr/>
        </p:nvSpPr>
        <p:spPr>
          <a:xfrm>
            <a:off x="8225653" y="219736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Знак запрета 22"/>
          <p:cNvSpPr/>
          <p:nvPr/>
        </p:nvSpPr>
        <p:spPr>
          <a:xfrm>
            <a:off x="5695949" y="68940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Знак запрета 23"/>
          <p:cNvSpPr/>
          <p:nvPr/>
        </p:nvSpPr>
        <p:spPr>
          <a:xfrm>
            <a:off x="7200899" y="546684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Знак запрета 25"/>
          <p:cNvSpPr/>
          <p:nvPr/>
        </p:nvSpPr>
        <p:spPr>
          <a:xfrm>
            <a:off x="2220876" y="3386401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7" name="Знак запрета 26"/>
          <p:cNvSpPr/>
          <p:nvPr/>
        </p:nvSpPr>
        <p:spPr>
          <a:xfrm>
            <a:off x="7003189" y="4189741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1" name="Знак запрета 60"/>
          <p:cNvSpPr/>
          <p:nvPr/>
        </p:nvSpPr>
        <p:spPr>
          <a:xfrm>
            <a:off x="6546555" y="640762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2" name="Знак запрета 61"/>
          <p:cNvSpPr/>
          <p:nvPr/>
        </p:nvSpPr>
        <p:spPr>
          <a:xfrm>
            <a:off x="6775155" y="1826959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grpSp>
        <p:nvGrpSpPr>
          <p:cNvPr id="69" name="Group 18224"/>
          <p:cNvGrpSpPr>
            <a:grpSpLocks/>
          </p:cNvGrpSpPr>
          <p:nvPr/>
        </p:nvGrpSpPr>
        <p:grpSpPr bwMode="auto">
          <a:xfrm>
            <a:off x="9569268" y="1020446"/>
            <a:ext cx="676275" cy="638175"/>
            <a:chOff x="0" y="0"/>
            <a:chExt cx="71" cy="67"/>
          </a:xfrm>
        </p:grpSpPr>
        <p:sp>
          <p:nvSpPr>
            <p:cNvPr id="70" name="Line 967"/>
            <p:cNvSpPr>
              <a:spLocks noChangeShapeType="1"/>
            </p:cNvSpPr>
            <p:nvPr/>
          </p:nvSpPr>
          <p:spPr bwMode="auto">
            <a:xfrm>
              <a:off x="0" y="1"/>
              <a:ext cx="1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Rectangle 968"/>
            <p:cNvSpPr>
              <a:spLocks noChangeArrowheads="1"/>
            </p:cNvSpPr>
            <p:nvPr/>
          </p:nvSpPr>
          <p:spPr bwMode="auto">
            <a:xfrm>
              <a:off x="0" y="0"/>
              <a:ext cx="71" cy="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Rectangle 969"/>
            <p:cNvSpPr>
              <a:spLocks noChangeArrowheads="1"/>
            </p:cNvSpPr>
            <p:nvPr/>
          </p:nvSpPr>
          <p:spPr bwMode="auto">
            <a:xfrm>
              <a:off x="0" y="8"/>
              <a:ext cx="71" cy="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Rectangle 970"/>
            <p:cNvSpPr>
              <a:spLocks noChangeArrowheads="1"/>
            </p:cNvSpPr>
            <p:nvPr/>
          </p:nvSpPr>
          <p:spPr bwMode="auto">
            <a:xfrm>
              <a:off x="0" y="29"/>
              <a:ext cx="71" cy="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Rectangle 972"/>
            <p:cNvSpPr>
              <a:spLocks noChangeArrowheads="1"/>
            </p:cNvSpPr>
            <p:nvPr/>
          </p:nvSpPr>
          <p:spPr bwMode="auto">
            <a:xfrm>
              <a:off x="1" y="9"/>
              <a:ext cx="65" cy="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1000"/>
              </a:pPr>
              <a:r>
                <a:rPr lang="ru-RU" sz="800" dirty="0"/>
                <a:t>46 </a:t>
              </a:r>
              <a:r>
                <a:rPr lang="ru-RU" sz="800" dirty="0" smtClean="0"/>
                <a:t>ПА </a:t>
              </a:r>
              <a:r>
                <a:rPr lang="ru-RU" sz="800" dirty="0"/>
                <a:t>ВГК СН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10006012" y="2357362"/>
            <a:ext cx="733425" cy="666750"/>
            <a:chOff x="5724525" y="3176587"/>
            <a:chExt cx="733425" cy="666750"/>
          </a:xfrm>
        </p:grpSpPr>
        <p:sp>
          <p:nvSpPr>
            <p:cNvPr id="92" name="Line 4822"/>
            <p:cNvSpPr>
              <a:spLocks noChangeShapeType="1"/>
            </p:cNvSpPr>
            <p:nvPr/>
          </p:nvSpPr>
          <p:spPr bwMode="auto">
            <a:xfrm>
              <a:off x="5724525" y="3195637"/>
              <a:ext cx="0" cy="6477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Rectangle 4823"/>
            <p:cNvSpPr>
              <a:spLocks noChangeArrowheads="1"/>
            </p:cNvSpPr>
            <p:nvPr/>
          </p:nvSpPr>
          <p:spPr bwMode="auto">
            <a:xfrm>
              <a:off x="5734050" y="3325833"/>
              <a:ext cx="600551" cy="2784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0" i="0" u="none" strike="noStrike" baseline="0" dirty="0" err="1" smtClean="0">
                  <a:solidFill>
                    <a:srgbClr val="000000"/>
                  </a:solidFill>
                  <a:latin typeface="Arial Cyr"/>
                  <a:cs typeface="Arial Cyr"/>
                </a:rPr>
                <a:t>Маскоўская</a:t>
              </a:r>
              <a:r>
                <a:rPr lang="ru-RU" sz="800" b="0" i="0" u="none" strike="noStrike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</a:t>
              </a:r>
              <a:r>
                <a:rPr lang="ru-RU" sz="800" b="0" i="0" u="none" strike="noStrike" dirty="0" err="1" smtClean="0">
                  <a:solidFill>
                    <a:srgbClr val="000000"/>
                  </a:solidFill>
                  <a:latin typeface="Arial Cyr"/>
                  <a:cs typeface="Arial Cyr"/>
                </a:rPr>
                <a:t>акруга</a:t>
              </a:r>
              <a:r>
                <a:rPr lang="ru-RU" sz="800" b="0" i="0" u="none" strike="noStrike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СПА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  <p:sp>
          <p:nvSpPr>
            <p:cNvPr id="94" name="Freeform 4824"/>
            <p:cNvSpPr>
              <a:spLocks/>
            </p:cNvSpPr>
            <p:nvPr/>
          </p:nvSpPr>
          <p:spPr bwMode="auto">
            <a:xfrm>
              <a:off x="5734050" y="3595687"/>
              <a:ext cx="714375" cy="85725"/>
            </a:xfrm>
            <a:custGeom>
              <a:avLst/>
              <a:gdLst>
                <a:gd name="T0" fmla="*/ 0 w 75"/>
                <a:gd name="T1" fmla="*/ 6 h 9"/>
                <a:gd name="T2" fmla="*/ 5 w 75"/>
                <a:gd name="T3" fmla="*/ 4 h 9"/>
                <a:gd name="T4" fmla="*/ 19 w 75"/>
                <a:gd name="T5" fmla="*/ 1 h 9"/>
                <a:gd name="T6" fmla="*/ 35 w 75"/>
                <a:gd name="T7" fmla="*/ 8 h 9"/>
                <a:gd name="T8" fmla="*/ 47 w 75"/>
                <a:gd name="T9" fmla="*/ 3 h 9"/>
                <a:gd name="T10" fmla="*/ 59 w 75"/>
                <a:gd name="T11" fmla="*/ 7 h 9"/>
                <a:gd name="T12" fmla="*/ 68 w 75"/>
                <a:gd name="T13" fmla="*/ 4 h 9"/>
                <a:gd name="T14" fmla="*/ 74 w 75"/>
                <a:gd name="T15" fmla="*/ 9 h 9"/>
                <a:gd name="T16" fmla="*/ 74 w 75"/>
                <a:gd name="T17" fmla="*/ 7 h 9"/>
                <a:gd name="T18" fmla="*/ 73 w 75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9">
                  <a:moveTo>
                    <a:pt x="0" y="6"/>
                  </a:moveTo>
                  <a:cubicBezTo>
                    <a:pt x="1" y="5"/>
                    <a:pt x="2" y="5"/>
                    <a:pt x="5" y="4"/>
                  </a:cubicBezTo>
                  <a:cubicBezTo>
                    <a:pt x="8" y="3"/>
                    <a:pt x="14" y="0"/>
                    <a:pt x="19" y="1"/>
                  </a:cubicBezTo>
                  <a:cubicBezTo>
                    <a:pt x="24" y="2"/>
                    <a:pt x="30" y="8"/>
                    <a:pt x="35" y="8"/>
                  </a:cubicBezTo>
                  <a:cubicBezTo>
                    <a:pt x="40" y="8"/>
                    <a:pt x="43" y="3"/>
                    <a:pt x="47" y="3"/>
                  </a:cubicBezTo>
                  <a:cubicBezTo>
                    <a:pt x="51" y="3"/>
                    <a:pt x="56" y="7"/>
                    <a:pt x="59" y="7"/>
                  </a:cubicBezTo>
                  <a:cubicBezTo>
                    <a:pt x="62" y="7"/>
                    <a:pt x="66" y="4"/>
                    <a:pt x="68" y="4"/>
                  </a:cubicBezTo>
                  <a:cubicBezTo>
                    <a:pt x="70" y="4"/>
                    <a:pt x="73" y="9"/>
                    <a:pt x="74" y="9"/>
                  </a:cubicBezTo>
                  <a:cubicBezTo>
                    <a:pt x="75" y="9"/>
                    <a:pt x="74" y="7"/>
                    <a:pt x="74" y="7"/>
                  </a:cubicBezTo>
                  <a:cubicBezTo>
                    <a:pt x="74" y="7"/>
                    <a:pt x="73" y="8"/>
                    <a:pt x="73" y="8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4825"/>
            <p:cNvSpPr>
              <a:spLocks/>
            </p:cNvSpPr>
            <p:nvPr/>
          </p:nvSpPr>
          <p:spPr bwMode="auto">
            <a:xfrm>
              <a:off x="5734050" y="3176587"/>
              <a:ext cx="723900" cy="495300"/>
            </a:xfrm>
            <a:custGeom>
              <a:avLst/>
              <a:gdLst>
                <a:gd name="T0" fmla="*/ 0 w 76"/>
                <a:gd name="T1" fmla="*/ 5 h 52"/>
                <a:gd name="T2" fmla="*/ 5 w 76"/>
                <a:gd name="T3" fmla="*/ 2 h 52"/>
                <a:gd name="T4" fmla="*/ 21 w 76"/>
                <a:gd name="T5" fmla="*/ 1 h 52"/>
                <a:gd name="T6" fmla="*/ 37 w 76"/>
                <a:gd name="T7" fmla="*/ 9 h 52"/>
                <a:gd name="T8" fmla="*/ 42 w 76"/>
                <a:gd name="T9" fmla="*/ 19 h 52"/>
                <a:gd name="T10" fmla="*/ 54 w 76"/>
                <a:gd name="T11" fmla="*/ 19 h 52"/>
                <a:gd name="T12" fmla="*/ 59 w 76"/>
                <a:gd name="T13" fmla="*/ 28 h 52"/>
                <a:gd name="T14" fmla="*/ 67 w 76"/>
                <a:gd name="T15" fmla="*/ 31 h 52"/>
                <a:gd name="T16" fmla="*/ 76 w 76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52">
                  <a:moveTo>
                    <a:pt x="0" y="5"/>
                  </a:moveTo>
                  <a:cubicBezTo>
                    <a:pt x="1" y="4"/>
                    <a:pt x="2" y="3"/>
                    <a:pt x="5" y="2"/>
                  </a:cubicBezTo>
                  <a:cubicBezTo>
                    <a:pt x="8" y="1"/>
                    <a:pt x="16" y="0"/>
                    <a:pt x="21" y="1"/>
                  </a:cubicBezTo>
                  <a:cubicBezTo>
                    <a:pt x="26" y="2"/>
                    <a:pt x="33" y="6"/>
                    <a:pt x="37" y="9"/>
                  </a:cubicBezTo>
                  <a:cubicBezTo>
                    <a:pt x="41" y="12"/>
                    <a:pt x="39" y="17"/>
                    <a:pt x="42" y="19"/>
                  </a:cubicBezTo>
                  <a:cubicBezTo>
                    <a:pt x="45" y="21"/>
                    <a:pt x="51" y="18"/>
                    <a:pt x="54" y="19"/>
                  </a:cubicBezTo>
                  <a:cubicBezTo>
                    <a:pt x="57" y="20"/>
                    <a:pt x="57" y="26"/>
                    <a:pt x="59" y="28"/>
                  </a:cubicBezTo>
                  <a:cubicBezTo>
                    <a:pt x="61" y="30"/>
                    <a:pt x="64" y="27"/>
                    <a:pt x="67" y="31"/>
                  </a:cubicBezTo>
                  <a:cubicBezTo>
                    <a:pt x="70" y="35"/>
                    <a:pt x="74" y="48"/>
                    <a:pt x="76" y="52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7200899" y="3567964"/>
            <a:ext cx="581025" cy="600075"/>
            <a:chOff x="5795961" y="3309937"/>
            <a:chExt cx="581025" cy="600075"/>
          </a:xfrm>
        </p:grpSpPr>
        <p:sp>
          <p:nvSpPr>
            <p:cNvPr id="102" name="Line 982"/>
            <p:cNvSpPr>
              <a:spLocks noChangeShapeType="1"/>
            </p:cNvSpPr>
            <p:nvPr/>
          </p:nvSpPr>
          <p:spPr bwMode="auto">
            <a:xfrm>
              <a:off x="5805487" y="3309937"/>
              <a:ext cx="0" cy="6000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Line 983"/>
            <p:cNvSpPr>
              <a:spLocks noChangeShapeType="1"/>
            </p:cNvSpPr>
            <p:nvPr/>
          </p:nvSpPr>
          <p:spPr bwMode="auto">
            <a:xfrm>
              <a:off x="5795961" y="3312111"/>
              <a:ext cx="5810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Line 984"/>
            <p:cNvSpPr>
              <a:spLocks noChangeShapeType="1"/>
            </p:cNvSpPr>
            <p:nvPr/>
          </p:nvSpPr>
          <p:spPr bwMode="auto">
            <a:xfrm flipV="1">
              <a:off x="5805487" y="3548062"/>
              <a:ext cx="56197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Line 985"/>
            <p:cNvSpPr>
              <a:spLocks noChangeShapeType="1"/>
            </p:cNvSpPr>
            <p:nvPr/>
          </p:nvSpPr>
          <p:spPr bwMode="auto">
            <a:xfrm flipH="1">
              <a:off x="6291262" y="3319462"/>
              <a:ext cx="76200" cy="1047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Line 986"/>
            <p:cNvSpPr>
              <a:spLocks noChangeShapeType="1"/>
            </p:cNvSpPr>
            <p:nvPr/>
          </p:nvSpPr>
          <p:spPr bwMode="auto">
            <a:xfrm>
              <a:off x="6291262" y="3424237"/>
              <a:ext cx="762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Rectangle 987"/>
            <p:cNvSpPr>
              <a:spLocks noChangeArrowheads="1"/>
            </p:cNvSpPr>
            <p:nvPr/>
          </p:nvSpPr>
          <p:spPr bwMode="auto">
            <a:xfrm>
              <a:off x="5824537" y="3357562"/>
              <a:ext cx="457200" cy="142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ru-RU" sz="8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22 </a:t>
              </a:r>
              <a:r>
                <a:rPr lang="ru-RU" sz="800" b="0" i="0" u="none" strike="noStrike" baseline="0" dirty="0" err="1" smtClean="0">
                  <a:solidFill>
                    <a:srgbClr val="000000"/>
                  </a:solidFill>
                  <a:latin typeface="Arial Cyr"/>
                  <a:cs typeface="Arial Cyr"/>
                </a:rPr>
                <a:t>цбад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58" name="Group 18227"/>
          <p:cNvGrpSpPr>
            <a:grpSpLocks/>
          </p:cNvGrpSpPr>
          <p:nvPr/>
        </p:nvGrpSpPr>
        <p:grpSpPr bwMode="auto">
          <a:xfrm>
            <a:off x="9061449" y="4871670"/>
            <a:ext cx="435165" cy="225933"/>
            <a:chOff x="0" y="0"/>
            <a:chExt cx="97" cy="55"/>
          </a:xfrm>
        </p:grpSpPr>
        <p:sp>
          <p:nvSpPr>
            <p:cNvPr id="159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162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290 адвап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63" name="Group 18227"/>
          <p:cNvGrpSpPr>
            <a:grpSpLocks/>
          </p:cNvGrpSpPr>
          <p:nvPr/>
        </p:nvGrpSpPr>
        <p:grpSpPr bwMode="auto">
          <a:xfrm>
            <a:off x="7210425" y="3808156"/>
            <a:ext cx="399275" cy="225933"/>
            <a:chOff x="0" y="0"/>
            <a:chExt cx="89" cy="55"/>
          </a:xfrm>
        </p:grpSpPr>
        <p:sp>
          <p:nvSpPr>
            <p:cNvPr id="164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166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87" cy="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200 цбап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67" name="Group 18227"/>
          <p:cNvGrpSpPr>
            <a:grpSpLocks/>
          </p:cNvGrpSpPr>
          <p:nvPr/>
        </p:nvGrpSpPr>
        <p:grpSpPr bwMode="auto">
          <a:xfrm>
            <a:off x="8291556" y="1971431"/>
            <a:ext cx="435165" cy="225933"/>
            <a:chOff x="0" y="0"/>
            <a:chExt cx="97" cy="55"/>
          </a:xfrm>
        </p:grpSpPr>
        <p:sp>
          <p:nvSpPr>
            <p:cNvPr id="168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170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402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цбап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71" name="Group 18227"/>
          <p:cNvGrpSpPr>
            <a:grpSpLocks/>
          </p:cNvGrpSpPr>
          <p:nvPr/>
        </p:nvGrpSpPr>
        <p:grpSpPr bwMode="auto">
          <a:xfrm>
            <a:off x="5103080" y="3248984"/>
            <a:ext cx="429732" cy="106805"/>
            <a:chOff x="0" y="0"/>
            <a:chExt cx="97" cy="26"/>
          </a:xfrm>
        </p:grpSpPr>
        <p:sp>
          <p:nvSpPr>
            <p:cNvPr id="173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174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121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цбап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75" name="Group 18227"/>
          <p:cNvGrpSpPr>
            <a:grpSpLocks/>
          </p:cNvGrpSpPr>
          <p:nvPr/>
        </p:nvGrpSpPr>
        <p:grpSpPr bwMode="auto">
          <a:xfrm>
            <a:off x="4265575" y="4012021"/>
            <a:ext cx="439651" cy="225933"/>
            <a:chOff x="0" y="0"/>
            <a:chExt cx="98" cy="55"/>
          </a:xfrm>
        </p:grpSpPr>
        <p:sp>
          <p:nvSpPr>
            <p:cNvPr id="176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178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203 цбап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79" name="Group 18227"/>
          <p:cNvGrpSpPr>
            <a:grpSpLocks/>
          </p:cNvGrpSpPr>
          <p:nvPr/>
        </p:nvGrpSpPr>
        <p:grpSpPr bwMode="auto">
          <a:xfrm>
            <a:off x="3644683" y="2741817"/>
            <a:ext cx="439651" cy="225933"/>
            <a:chOff x="0" y="0"/>
            <a:chExt cx="98" cy="55"/>
          </a:xfrm>
        </p:grpSpPr>
        <p:sp>
          <p:nvSpPr>
            <p:cNvPr id="180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182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497 бап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83" name="Group 18227"/>
          <p:cNvGrpSpPr>
            <a:grpSpLocks/>
          </p:cNvGrpSpPr>
          <p:nvPr/>
        </p:nvGrpSpPr>
        <p:grpSpPr bwMode="auto">
          <a:xfrm>
            <a:off x="2838470" y="3696311"/>
            <a:ext cx="439651" cy="225933"/>
            <a:chOff x="0" y="0"/>
            <a:chExt cx="98" cy="55"/>
          </a:xfrm>
        </p:grpSpPr>
        <p:sp>
          <p:nvSpPr>
            <p:cNvPr id="184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186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116 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бап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91" name="Group 18227"/>
          <p:cNvGrpSpPr>
            <a:grpSpLocks/>
          </p:cNvGrpSpPr>
          <p:nvPr/>
        </p:nvGrpSpPr>
        <p:grpSpPr bwMode="auto">
          <a:xfrm>
            <a:off x="2702083" y="4597892"/>
            <a:ext cx="439651" cy="225933"/>
            <a:chOff x="0" y="0"/>
            <a:chExt cx="98" cy="55"/>
          </a:xfrm>
        </p:grpSpPr>
        <p:sp>
          <p:nvSpPr>
            <p:cNvPr id="192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194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206 ашап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196" name="Line 989"/>
          <p:cNvSpPr>
            <a:spLocks noChangeShapeType="1"/>
          </p:cNvSpPr>
          <p:nvPr/>
        </p:nvSpPr>
        <p:spPr bwMode="auto">
          <a:xfrm>
            <a:off x="2654704" y="5203055"/>
            <a:ext cx="0" cy="221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99" name="Group 18227"/>
          <p:cNvGrpSpPr>
            <a:grpSpLocks/>
          </p:cNvGrpSpPr>
          <p:nvPr/>
        </p:nvGrpSpPr>
        <p:grpSpPr bwMode="auto">
          <a:xfrm>
            <a:off x="5072686" y="1199963"/>
            <a:ext cx="439651" cy="225933"/>
            <a:chOff x="0" y="0"/>
            <a:chExt cx="98" cy="55"/>
          </a:xfrm>
        </p:grpSpPr>
        <p:sp>
          <p:nvSpPr>
            <p:cNvPr id="200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02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378 ашап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03" name="Group 18227"/>
          <p:cNvGrpSpPr>
            <a:grpSpLocks/>
          </p:cNvGrpSpPr>
          <p:nvPr/>
        </p:nvGrpSpPr>
        <p:grpSpPr bwMode="auto">
          <a:xfrm>
            <a:off x="3190746" y="4716204"/>
            <a:ext cx="439651" cy="225933"/>
            <a:chOff x="0" y="0"/>
            <a:chExt cx="98" cy="55"/>
          </a:xfrm>
        </p:grpSpPr>
        <p:sp>
          <p:nvSpPr>
            <p:cNvPr id="204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06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927 аз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ап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16" name="Group 18227"/>
          <p:cNvGrpSpPr>
            <a:grpSpLocks/>
          </p:cNvGrpSpPr>
          <p:nvPr/>
        </p:nvGrpSpPr>
        <p:grpSpPr bwMode="auto">
          <a:xfrm>
            <a:off x="5075878" y="1061259"/>
            <a:ext cx="439651" cy="225933"/>
            <a:chOff x="0" y="0"/>
            <a:chExt cx="98" cy="55"/>
          </a:xfrm>
        </p:grpSpPr>
        <p:sp>
          <p:nvSpPr>
            <p:cNvPr id="217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8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19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000"/>
              </a:pPr>
              <a:r>
                <a:rPr lang="be-BY" sz="600" dirty="0">
                  <a:solidFill>
                    <a:srgbClr val="000000"/>
                  </a:solidFill>
                  <a:latin typeface="Arial Cyr"/>
                  <a:cs typeface="Arial Cyr"/>
                </a:rPr>
                <a:t>305 бап </a:t>
              </a:r>
              <a:endParaRPr lang="ru-RU" sz="60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20" name="Group 18227"/>
          <p:cNvGrpSpPr>
            <a:grpSpLocks/>
          </p:cNvGrpSpPr>
          <p:nvPr/>
        </p:nvGrpSpPr>
        <p:grpSpPr bwMode="auto">
          <a:xfrm>
            <a:off x="4265575" y="3861558"/>
            <a:ext cx="439651" cy="225933"/>
            <a:chOff x="0" y="0"/>
            <a:chExt cx="98" cy="55"/>
          </a:xfrm>
        </p:grpSpPr>
        <p:sp>
          <p:nvSpPr>
            <p:cNvPr id="221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2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23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000"/>
              </a:pPr>
              <a:r>
                <a:rPr lang="be-BY" sz="600" dirty="0">
                  <a:solidFill>
                    <a:srgbClr val="000000"/>
                  </a:solidFill>
                  <a:latin typeface="Arial Cyr"/>
                  <a:cs typeface="Arial Cyr"/>
                </a:rPr>
                <a:t>61 зап</a:t>
              </a:r>
              <a:endParaRPr lang="ru-RU" sz="60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24" name="Group 18227"/>
          <p:cNvGrpSpPr>
            <a:grpSpLocks/>
          </p:cNvGrpSpPr>
          <p:nvPr/>
        </p:nvGrpSpPr>
        <p:grpSpPr bwMode="auto">
          <a:xfrm>
            <a:off x="5103080" y="3408469"/>
            <a:ext cx="429732" cy="106805"/>
            <a:chOff x="0" y="0"/>
            <a:chExt cx="97" cy="26"/>
          </a:xfrm>
        </p:grpSpPr>
        <p:sp>
          <p:nvSpPr>
            <p:cNvPr id="225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26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201 зап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36" name="Group 18227"/>
          <p:cNvGrpSpPr>
            <a:grpSpLocks/>
          </p:cNvGrpSpPr>
          <p:nvPr/>
        </p:nvGrpSpPr>
        <p:grpSpPr bwMode="auto">
          <a:xfrm>
            <a:off x="7273828" y="5235918"/>
            <a:ext cx="435165" cy="225933"/>
            <a:chOff x="0" y="0"/>
            <a:chExt cx="97" cy="55"/>
          </a:xfrm>
        </p:grpSpPr>
        <p:sp>
          <p:nvSpPr>
            <p:cNvPr id="237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8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39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953 бап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40" name="Group 18227"/>
          <p:cNvGrpSpPr>
            <a:grpSpLocks/>
          </p:cNvGrpSpPr>
          <p:nvPr/>
        </p:nvGrpSpPr>
        <p:grpSpPr bwMode="auto">
          <a:xfrm>
            <a:off x="8034954" y="832595"/>
            <a:ext cx="435165" cy="225933"/>
            <a:chOff x="0" y="0"/>
            <a:chExt cx="97" cy="55"/>
          </a:xfrm>
        </p:grpSpPr>
        <p:sp>
          <p:nvSpPr>
            <p:cNvPr id="241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2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43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339 авта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п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44" name="Group 18227"/>
          <p:cNvGrpSpPr>
            <a:grpSpLocks/>
          </p:cNvGrpSpPr>
          <p:nvPr/>
        </p:nvGrpSpPr>
        <p:grpSpPr bwMode="auto">
          <a:xfrm>
            <a:off x="9474199" y="2973410"/>
            <a:ext cx="435165" cy="225933"/>
            <a:chOff x="0" y="0"/>
            <a:chExt cx="97" cy="55"/>
          </a:xfrm>
        </p:grpSpPr>
        <p:sp>
          <p:nvSpPr>
            <p:cNvPr id="245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47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28 з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ап 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268" name="Line 982"/>
          <p:cNvSpPr>
            <a:spLocks noChangeShapeType="1"/>
          </p:cNvSpPr>
          <p:nvPr/>
        </p:nvSpPr>
        <p:spPr bwMode="auto">
          <a:xfrm flipH="1">
            <a:off x="9450258" y="3030868"/>
            <a:ext cx="561974" cy="19511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63" name="Группа 262"/>
          <p:cNvGrpSpPr/>
          <p:nvPr/>
        </p:nvGrpSpPr>
        <p:grpSpPr>
          <a:xfrm>
            <a:off x="5682255" y="1449146"/>
            <a:ext cx="733425" cy="666750"/>
            <a:chOff x="5724525" y="3176587"/>
            <a:chExt cx="733425" cy="666750"/>
          </a:xfrm>
        </p:grpSpPr>
        <p:sp>
          <p:nvSpPr>
            <p:cNvPr id="264" name="Line 4822"/>
            <p:cNvSpPr>
              <a:spLocks noChangeShapeType="1"/>
            </p:cNvSpPr>
            <p:nvPr/>
          </p:nvSpPr>
          <p:spPr bwMode="auto">
            <a:xfrm>
              <a:off x="5724525" y="3195637"/>
              <a:ext cx="0" cy="6477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" name="Freeform 4824"/>
            <p:cNvSpPr>
              <a:spLocks/>
            </p:cNvSpPr>
            <p:nvPr/>
          </p:nvSpPr>
          <p:spPr bwMode="auto">
            <a:xfrm>
              <a:off x="5734050" y="3595687"/>
              <a:ext cx="714375" cy="85725"/>
            </a:xfrm>
            <a:custGeom>
              <a:avLst/>
              <a:gdLst>
                <a:gd name="T0" fmla="*/ 0 w 75"/>
                <a:gd name="T1" fmla="*/ 6 h 9"/>
                <a:gd name="T2" fmla="*/ 5 w 75"/>
                <a:gd name="T3" fmla="*/ 4 h 9"/>
                <a:gd name="T4" fmla="*/ 19 w 75"/>
                <a:gd name="T5" fmla="*/ 1 h 9"/>
                <a:gd name="T6" fmla="*/ 35 w 75"/>
                <a:gd name="T7" fmla="*/ 8 h 9"/>
                <a:gd name="T8" fmla="*/ 47 w 75"/>
                <a:gd name="T9" fmla="*/ 3 h 9"/>
                <a:gd name="T10" fmla="*/ 59 w 75"/>
                <a:gd name="T11" fmla="*/ 7 h 9"/>
                <a:gd name="T12" fmla="*/ 68 w 75"/>
                <a:gd name="T13" fmla="*/ 4 h 9"/>
                <a:gd name="T14" fmla="*/ 74 w 75"/>
                <a:gd name="T15" fmla="*/ 9 h 9"/>
                <a:gd name="T16" fmla="*/ 74 w 75"/>
                <a:gd name="T17" fmla="*/ 7 h 9"/>
                <a:gd name="T18" fmla="*/ 73 w 75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9">
                  <a:moveTo>
                    <a:pt x="0" y="6"/>
                  </a:moveTo>
                  <a:cubicBezTo>
                    <a:pt x="1" y="5"/>
                    <a:pt x="2" y="5"/>
                    <a:pt x="5" y="4"/>
                  </a:cubicBezTo>
                  <a:cubicBezTo>
                    <a:pt x="8" y="3"/>
                    <a:pt x="14" y="0"/>
                    <a:pt x="19" y="1"/>
                  </a:cubicBezTo>
                  <a:cubicBezTo>
                    <a:pt x="24" y="2"/>
                    <a:pt x="30" y="8"/>
                    <a:pt x="35" y="8"/>
                  </a:cubicBezTo>
                  <a:cubicBezTo>
                    <a:pt x="40" y="8"/>
                    <a:pt x="43" y="3"/>
                    <a:pt x="47" y="3"/>
                  </a:cubicBezTo>
                  <a:cubicBezTo>
                    <a:pt x="51" y="3"/>
                    <a:pt x="56" y="7"/>
                    <a:pt x="59" y="7"/>
                  </a:cubicBezTo>
                  <a:cubicBezTo>
                    <a:pt x="62" y="7"/>
                    <a:pt x="66" y="4"/>
                    <a:pt x="68" y="4"/>
                  </a:cubicBezTo>
                  <a:cubicBezTo>
                    <a:pt x="70" y="4"/>
                    <a:pt x="73" y="9"/>
                    <a:pt x="74" y="9"/>
                  </a:cubicBezTo>
                  <a:cubicBezTo>
                    <a:pt x="75" y="9"/>
                    <a:pt x="74" y="7"/>
                    <a:pt x="74" y="7"/>
                  </a:cubicBezTo>
                  <a:cubicBezTo>
                    <a:pt x="74" y="7"/>
                    <a:pt x="73" y="8"/>
                    <a:pt x="73" y="8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" name="Freeform 4825"/>
            <p:cNvSpPr>
              <a:spLocks/>
            </p:cNvSpPr>
            <p:nvPr/>
          </p:nvSpPr>
          <p:spPr bwMode="auto">
            <a:xfrm>
              <a:off x="5734050" y="3176587"/>
              <a:ext cx="723900" cy="495300"/>
            </a:xfrm>
            <a:custGeom>
              <a:avLst/>
              <a:gdLst>
                <a:gd name="T0" fmla="*/ 0 w 76"/>
                <a:gd name="T1" fmla="*/ 5 h 52"/>
                <a:gd name="T2" fmla="*/ 5 w 76"/>
                <a:gd name="T3" fmla="*/ 2 h 52"/>
                <a:gd name="T4" fmla="*/ 21 w 76"/>
                <a:gd name="T5" fmla="*/ 1 h 52"/>
                <a:gd name="T6" fmla="*/ 37 w 76"/>
                <a:gd name="T7" fmla="*/ 9 h 52"/>
                <a:gd name="T8" fmla="*/ 42 w 76"/>
                <a:gd name="T9" fmla="*/ 19 h 52"/>
                <a:gd name="T10" fmla="*/ 54 w 76"/>
                <a:gd name="T11" fmla="*/ 19 h 52"/>
                <a:gd name="T12" fmla="*/ 59 w 76"/>
                <a:gd name="T13" fmla="*/ 28 h 52"/>
                <a:gd name="T14" fmla="*/ 67 w 76"/>
                <a:gd name="T15" fmla="*/ 31 h 52"/>
                <a:gd name="T16" fmla="*/ 76 w 76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52">
                  <a:moveTo>
                    <a:pt x="0" y="5"/>
                  </a:moveTo>
                  <a:cubicBezTo>
                    <a:pt x="1" y="4"/>
                    <a:pt x="2" y="3"/>
                    <a:pt x="5" y="2"/>
                  </a:cubicBezTo>
                  <a:cubicBezTo>
                    <a:pt x="8" y="1"/>
                    <a:pt x="16" y="0"/>
                    <a:pt x="21" y="1"/>
                  </a:cubicBezTo>
                  <a:cubicBezTo>
                    <a:pt x="26" y="2"/>
                    <a:pt x="33" y="6"/>
                    <a:pt x="37" y="9"/>
                  </a:cubicBezTo>
                  <a:cubicBezTo>
                    <a:pt x="41" y="12"/>
                    <a:pt x="39" y="17"/>
                    <a:pt x="42" y="19"/>
                  </a:cubicBezTo>
                  <a:cubicBezTo>
                    <a:pt x="45" y="21"/>
                    <a:pt x="51" y="18"/>
                    <a:pt x="54" y="19"/>
                  </a:cubicBezTo>
                  <a:cubicBezTo>
                    <a:pt x="57" y="20"/>
                    <a:pt x="57" y="26"/>
                    <a:pt x="59" y="28"/>
                  </a:cubicBezTo>
                  <a:cubicBezTo>
                    <a:pt x="61" y="30"/>
                    <a:pt x="64" y="27"/>
                    <a:pt x="67" y="31"/>
                  </a:cubicBezTo>
                  <a:cubicBezTo>
                    <a:pt x="70" y="35"/>
                    <a:pt x="74" y="48"/>
                    <a:pt x="76" y="52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2" name="Group 18227"/>
          <p:cNvGrpSpPr>
            <a:grpSpLocks/>
          </p:cNvGrpSpPr>
          <p:nvPr/>
        </p:nvGrpSpPr>
        <p:grpSpPr bwMode="auto">
          <a:xfrm>
            <a:off x="5904725" y="2853500"/>
            <a:ext cx="439651" cy="225933"/>
            <a:chOff x="0" y="0"/>
            <a:chExt cx="98" cy="55"/>
          </a:xfrm>
        </p:grpSpPr>
        <p:sp>
          <p:nvSpPr>
            <p:cNvPr id="283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4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85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50 азап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86" name="Group 18227"/>
          <p:cNvGrpSpPr>
            <a:grpSpLocks/>
          </p:cNvGrpSpPr>
          <p:nvPr/>
        </p:nvGrpSpPr>
        <p:grpSpPr bwMode="auto">
          <a:xfrm>
            <a:off x="2654704" y="4972111"/>
            <a:ext cx="439651" cy="225933"/>
            <a:chOff x="0" y="0"/>
            <a:chExt cx="98" cy="55"/>
          </a:xfrm>
        </p:grpSpPr>
        <p:sp>
          <p:nvSpPr>
            <p:cNvPr id="287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89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000"/>
              </a:pPr>
              <a:r>
                <a:rPr lang="be-BY" sz="600" dirty="0">
                  <a:solidFill>
                    <a:srgbClr val="000000"/>
                  </a:solidFill>
                  <a:latin typeface="Arial Cyr"/>
                  <a:cs typeface="Arial Cyr"/>
                </a:rPr>
                <a:t>397 ашап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91" name="Group 18227"/>
          <p:cNvGrpSpPr>
            <a:grpSpLocks/>
          </p:cNvGrpSpPr>
          <p:nvPr/>
        </p:nvGrpSpPr>
        <p:grpSpPr bwMode="auto">
          <a:xfrm>
            <a:off x="2654704" y="5119680"/>
            <a:ext cx="439651" cy="106805"/>
            <a:chOff x="0" y="0"/>
            <a:chExt cx="98" cy="26"/>
          </a:xfrm>
        </p:grpSpPr>
        <p:sp>
          <p:nvSpPr>
            <p:cNvPr id="293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94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65 атбвп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296" name="Text Box 17036"/>
          <p:cNvSpPr txBox="1">
            <a:spLocks noChangeArrowheads="1"/>
          </p:cNvSpPr>
          <p:nvPr/>
        </p:nvSpPr>
        <p:spPr bwMode="auto">
          <a:xfrm>
            <a:off x="5918022" y="2986720"/>
            <a:ext cx="516629" cy="11260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248 авэ</a:t>
            </a:r>
            <a:endParaRPr lang="ru-RU" sz="60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grpSp>
        <p:nvGrpSpPr>
          <p:cNvPr id="303" name="Group 18227"/>
          <p:cNvGrpSpPr>
            <a:grpSpLocks/>
          </p:cNvGrpSpPr>
          <p:nvPr/>
        </p:nvGrpSpPr>
        <p:grpSpPr bwMode="auto">
          <a:xfrm>
            <a:off x="2708734" y="4707014"/>
            <a:ext cx="439651" cy="106805"/>
            <a:chOff x="0" y="0"/>
            <a:chExt cx="98" cy="26"/>
          </a:xfrm>
        </p:grpSpPr>
        <p:sp>
          <p:nvSpPr>
            <p:cNvPr id="304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305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181 абвп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320" name="Group 18227"/>
          <p:cNvGrpSpPr>
            <a:grpSpLocks/>
          </p:cNvGrpSpPr>
          <p:nvPr/>
        </p:nvGrpSpPr>
        <p:grpSpPr bwMode="auto">
          <a:xfrm>
            <a:off x="6612458" y="426184"/>
            <a:ext cx="439651" cy="225933"/>
            <a:chOff x="0" y="0"/>
            <a:chExt cx="98" cy="55"/>
          </a:xfrm>
        </p:grpSpPr>
        <p:sp>
          <p:nvSpPr>
            <p:cNvPr id="321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323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276 абвп</a:t>
              </a:r>
              <a:endParaRPr lang="ru-RU" sz="60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279" name="Знак запрета 278"/>
          <p:cNvSpPr/>
          <p:nvPr/>
        </p:nvSpPr>
        <p:spPr>
          <a:xfrm>
            <a:off x="5078042" y="1303442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54" name="Line 4811"/>
          <p:cNvSpPr>
            <a:spLocks noChangeShapeType="1"/>
          </p:cNvSpPr>
          <p:nvPr/>
        </p:nvSpPr>
        <p:spPr bwMode="auto">
          <a:xfrm>
            <a:off x="5761853" y="1468196"/>
            <a:ext cx="0" cy="4381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5" name="Rectangle 4823"/>
          <p:cNvSpPr>
            <a:spLocks noChangeArrowheads="1"/>
          </p:cNvSpPr>
          <p:nvPr/>
        </p:nvSpPr>
        <p:spPr bwMode="auto">
          <a:xfrm>
            <a:off x="5811818" y="1655683"/>
            <a:ext cx="360001" cy="1428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800" b="0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УС РБ</a:t>
            </a:r>
            <a:endParaRPr lang="ru-RU" sz="8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76" name="Line 4811"/>
          <p:cNvSpPr>
            <a:spLocks noChangeShapeType="1"/>
          </p:cNvSpPr>
          <p:nvPr/>
        </p:nvSpPr>
        <p:spPr bwMode="auto">
          <a:xfrm>
            <a:off x="5694221" y="1472302"/>
            <a:ext cx="0" cy="4381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" name="Line 4822"/>
          <p:cNvSpPr>
            <a:spLocks noChangeShapeType="1"/>
          </p:cNvSpPr>
          <p:nvPr/>
        </p:nvSpPr>
        <p:spPr bwMode="auto">
          <a:xfrm>
            <a:off x="5682384" y="1976866"/>
            <a:ext cx="0" cy="54156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8" name="Rectangle 4823"/>
          <p:cNvSpPr>
            <a:spLocks noChangeArrowheads="1"/>
          </p:cNvSpPr>
          <p:nvPr/>
        </p:nvSpPr>
        <p:spPr bwMode="auto">
          <a:xfrm>
            <a:off x="5758583" y="2065595"/>
            <a:ext cx="358759" cy="11416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be-BY" sz="800" b="0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К ВПС</a:t>
            </a:r>
            <a:endParaRPr lang="ru-RU" sz="8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80" name="Freeform 4824"/>
          <p:cNvSpPr>
            <a:spLocks/>
          </p:cNvSpPr>
          <p:nvPr/>
        </p:nvSpPr>
        <p:spPr bwMode="auto">
          <a:xfrm>
            <a:off x="5691909" y="2284829"/>
            <a:ext cx="612263" cy="71678"/>
          </a:xfrm>
          <a:custGeom>
            <a:avLst/>
            <a:gdLst>
              <a:gd name="T0" fmla="*/ 0 w 75"/>
              <a:gd name="T1" fmla="*/ 6 h 9"/>
              <a:gd name="T2" fmla="*/ 5 w 75"/>
              <a:gd name="T3" fmla="*/ 4 h 9"/>
              <a:gd name="T4" fmla="*/ 19 w 75"/>
              <a:gd name="T5" fmla="*/ 1 h 9"/>
              <a:gd name="T6" fmla="*/ 35 w 75"/>
              <a:gd name="T7" fmla="*/ 8 h 9"/>
              <a:gd name="T8" fmla="*/ 47 w 75"/>
              <a:gd name="T9" fmla="*/ 3 h 9"/>
              <a:gd name="T10" fmla="*/ 59 w 75"/>
              <a:gd name="T11" fmla="*/ 7 h 9"/>
              <a:gd name="T12" fmla="*/ 68 w 75"/>
              <a:gd name="T13" fmla="*/ 4 h 9"/>
              <a:gd name="T14" fmla="*/ 74 w 75"/>
              <a:gd name="T15" fmla="*/ 9 h 9"/>
              <a:gd name="T16" fmla="*/ 74 w 75"/>
              <a:gd name="T17" fmla="*/ 7 h 9"/>
              <a:gd name="T18" fmla="*/ 73 w 75"/>
              <a:gd name="T19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" h="9">
                <a:moveTo>
                  <a:pt x="0" y="6"/>
                </a:moveTo>
                <a:cubicBezTo>
                  <a:pt x="1" y="5"/>
                  <a:pt x="2" y="5"/>
                  <a:pt x="5" y="4"/>
                </a:cubicBezTo>
                <a:cubicBezTo>
                  <a:pt x="8" y="3"/>
                  <a:pt x="14" y="0"/>
                  <a:pt x="19" y="1"/>
                </a:cubicBezTo>
                <a:cubicBezTo>
                  <a:pt x="24" y="2"/>
                  <a:pt x="30" y="8"/>
                  <a:pt x="35" y="8"/>
                </a:cubicBezTo>
                <a:cubicBezTo>
                  <a:pt x="40" y="8"/>
                  <a:pt x="43" y="3"/>
                  <a:pt x="47" y="3"/>
                </a:cubicBezTo>
                <a:cubicBezTo>
                  <a:pt x="51" y="3"/>
                  <a:pt x="56" y="7"/>
                  <a:pt x="59" y="7"/>
                </a:cubicBezTo>
                <a:cubicBezTo>
                  <a:pt x="62" y="7"/>
                  <a:pt x="66" y="4"/>
                  <a:pt x="68" y="4"/>
                </a:cubicBezTo>
                <a:cubicBezTo>
                  <a:pt x="70" y="4"/>
                  <a:pt x="73" y="9"/>
                  <a:pt x="74" y="9"/>
                </a:cubicBezTo>
                <a:cubicBezTo>
                  <a:pt x="75" y="9"/>
                  <a:pt x="74" y="7"/>
                  <a:pt x="74" y="7"/>
                </a:cubicBezTo>
                <a:cubicBezTo>
                  <a:pt x="74" y="7"/>
                  <a:pt x="73" y="8"/>
                  <a:pt x="73" y="8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0" name="Freeform 4825"/>
          <p:cNvSpPr>
            <a:spLocks/>
          </p:cNvSpPr>
          <p:nvPr/>
        </p:nvSpPr>
        <p:spPr bwMode="auto">
          <a:xfrm>
            <a:off x="5691909" y="1932842"/>
            <a:ext cx="620426" cy="414139"/>
          </a:xfrm>
          <a:custGeom>
            <a:avLst/>
            <a:gdLst>
              <a:gd name="T0" fmla="*/ 0 w 76"/>
              <a:gd name="T1" fmla="*/ 5 h 52"/>
              <a:gd name="T2" fmla="*/ 5 w 76"/>
              <a:gd name="T3" fmla="*/ 2 h 52"/>
              <a:gd name="T4" fmla="*/ 21 w 76"/>
              <a:gd name="T5" fmla="*/ 1 h 52"/>
              <a:gd name="T6" fmla="*/ 37 w 76"/>
              <a:gd name="T7" fmla="*/ 9 h 52"/>
              <a:gd name="T8" fmla="*/ 42 w 76"/>
              <a:gd name="T9" fmla="*/ 19 h 52"/>
              <a:gd name="T10" fmla="*/ 54 w 76"/>
              <a:gd name="T11" fmla="*/ 19 h 52"/>
              <a:gd name="T12" fmla="*/ 59 w 76"/>
              <a:gd name="T13" fmla="*/ 28 h 52"/>
              <a:gd name="T14" fmla="*/ 67 w 76"/>
              <a:gd name="T15" fmla="*/ 31 h 52"/>
              <a:gd name="T16" fmla="*/ 76 w 76"/>
              <a:gd name="T17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" h="52">
                <a:moveTo>
                  <a:pt x="0" y="5"/>
                </a:moveTo>
                <a:cubicBezTo>
                  <a:pt x="1" y="4"/>
                  <a:pt x="2" y="3"/>
                  <a:pt x="5" y="2"/>
                </a:cubicBezTo>
                <a:cubicBezTo>
                  <a:pt x="8" y="1"/>
                  <a:pt x="16" y="0"/>
                  <a:pt x="21" y="1"/>
                </a:cubicBezTo>
                <a:cubicBezTo>
                  <a:pt x="26" y="2"/>
                  <a:pt x="33" y="6"/>
                  <a:pt x="37" y="9"/>
                </a:cubicBezTo>
                <a:cubicBezTo>
                  <a:pt x="41" y="12"/>
                  <a:pt x="39" y="17"/>
                  <a:pt x="42" y="19"/>
                </a:cubicBezTo>
                <a:cubicBezTo>
                  <a:pt x="45" y="21"/>
                  <a:pt x="51" y="18"/>
                  <a:pt x="54" y="19"/>
                </a:cubicBezTo>
                <a:cubicBezTo>
                  <a:pt x="57" y="20"/>
                  <a:pt x="57" y="26"/>
                  <a:pt x="59" y="28"/>
                </a:cubicBezTo>
                <a:cubicBezTo>
                  <a:pt x="61" y="30"/>
                  <a:pt x="64" y="27"/>
                  <a:pt x="67" y="31"/>
                </a:cubicBezTo>
                <a:cubicBezTo>
                  <a:pt x="70" y="35"/>
                  <a:pt x="74" y="48"/>
                  <a:pt x="76" y="52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5" name="Знак запрета 334"/>
          <p:cNvSpPr/>
          <p:nvPr/>
        </p:nvSpPr>
        <p:spPr>
          <a:xfrm>
            <a:off x="4875939" y="5361642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46" name="Группа 345"/>
          <p:cNvGrpSpPr/>
          <p:nvPr/>
        </p:nvGrpSpPr>
        <p:grpSpPr>
          <a:xfrm>
            <a:off x="5685938" y="2335141"/>
            <a:ext cx="618234" cy="548609"/>
            <a:chOff x="0" y="0"/>
            <a:chExt cx="726098" cy="688731"/>
          </a:xfrm>
        </p:grpSpPr>
        <p:sp>
          <p:nvSpPr>
            <p:cNvPr id="348" name="Line 4822"/>
            <p:cNvSpPr>
              <a:spLocks noChangeShapeType="1"/>
            </p:cNvSpPr>
            <p:nvPr/>
          </p:nvSpPr>
          <p:spPr bwMode="auto">
            <a:xfrm>
              <a:off x="0" y="41031"/>
              <a:ext cx="0" cy="6477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" name="Rectangle 4823"/>
            <p:cNvSpPr>
              <a:spLocks noChangeArrowheads="1"/>
            </p:cNvSpPr>
            <p:nvPr/>
          </p:nvSpPr>
          <p:spPr bwMode="auto">
            <a:xfrm>
              <a:off x="96706" y="245072"/>
              <a:ext cx="450120" cy="142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К СПА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  <p:sp>
          <p:nvSpPr>
            <p:cNvPr id="350" name="Freeform 4824"/>
            <p:cNvSpPr>
              <a:spLocks/>
            </p:cNvSpPr>
            <p:nvPr/>
          </p:nvSpPr>
          <p:spPr bwMode="auto">
            <a:xfrm>
              <a:off x="9525" y="441081"/>
              <a:ext cx="714375" cy="85725"/>
            </a:xfrm>
            <a:custGeom>
              <a:avLst/>
              <a:gdLst>
                <a:gd name="T0" fmla="*/ 0 w 75"/>
                <a:gd name="T1" fmla="*/ 6 h 9"/>
                <a:gd name="T2" fmla="*/ 5 w 75"/>
                <a:gd name="T3" fmla="*/ 4 h 9"/>
                <a:gd name="T4" fmla="*/ 19 w 75"/>
                <a:gd name="T5" fmla="*/ 1 h 9"/>
                <a:gd name="T6" fmla="*/ 35 w 75"/>
                <a:gd name="T7" fmla="*/ 8 h 9"/>
                <a:gd name="T8" fmla="*/ 47 w 75"/>
                <a:gd name="T9" fmla="*/ 3 h 9"/>
                <a:gd name="T10" fmla="*/ 59 w 75"/>
                <a:gd name="T11" fmla="*/ 7 h 9"/>
                <a:gd name="T12" fmla="*/ 68 w 75"/>
                <a:gd name="T13" fmla="*/ 4 h 9"/>
                <a:gd name="T14" fmla="*/ 74 w 75"/>
                <a:gd name="T15" fmla="*/ 9 h 9"/>
                <a:gd name="T16" fmla="*/ 74 w 75"/>
                <a:gd name="T17" fmla="*/ 7 h 9"/>
                <a:gd name="T18" fmla="*/ 73 w 75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9">
                  <a:moveTo>
                    <a:pt x="0" y="6"/>
                  </a:moveTo>
                  <a:cubicBezTo>
                    <a:pt x="1" y="5"/>
                    <a:pt x="2" y="5"/>
                    <a:pt x="5" y="4"/>
                  </a:cubicBezTo>
                  <a:cubicBezTo>
                    <a:pt x="8" y="3"/>
                    <a:pt x="14" y="0"/>
                    <a:pt x="19" y="1"/>
                  </a:cubicBezTo>
                  <a:cubicBezTo>
                    <a:pt x="24" y="2"/>
                    <a:pt x="30" y="8"/>
                    <a:pt x="35" y="8"/>
                  </a:cubicBezTo>
                  <a:cubicBezTo>
                    <a:pt x="40" y="8"/>
                    <a:pt x="43" y="3"/>
                    <a:pt x="47" y="3"/>
                  </a:cubicBezTo>
                  <a:cubicBezTo>
                    <a:pt x="51" y="3"/>
                    <a:pt x="56" y="7"/>
                    <a:pt x="59" y="7"/>
                  </a:cubicBezTo>
                  <a:cubicBezTo>
                    <a:pt x="62" y="7"/>
                    <a:pt x="66" y="4"/>
                    <a:pt x="68" y="4"/>
                  </a:cubicBezTo>
                  <a:cubicBezTo>
                    <a:pt x="70" y="4"/>
                    <a:pt x="73" y="9"/>
                    <a:pt x="74" y="9"/>
                  </a:cubicBezTo>
                  <a:cubicBezTo>
                    <a:pt x="75" y="9"/>
                    <a:pt x="74" y="7"/>
                    <a:pt x="74" y="7"/>
                  </a:cubicBezTo>
                  <a:cubicBezTo>
                    <a:pt x="74" y="7"/>
                    <a:pt x="73" y="8"/>
                    <a:pt x="73" y="8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2" name="Freeform 4825"/>
            <p:cNvSpPr>
              <a:spLocks/>
            </p:cNvSpPr>
            <p:nvPr/>
          </p:nvSpPr>
          <p:spPr bwMode="auto">
            <a:xfrm>
              <a:off x="2197" y="0"/>
              <a:ext cx="723901" cy="495300"/>
            </a:xfrm>
            <a:custGeom>
              <a:avLst/>
              <a:gdLst>
                <a:gd name="T0" fmla="*/ 0 w 76"/>
                <a:gd name="T1" fmla="*/ 5 h 52"/>
                <a:gd name="T2" fmla="*/ 5 w 76"/>
                <a:gd name="T3" fmla="*/ 2 h 52"/>
                <a:gd name="T4" fmla="*/ 21 w 76"/>
                <a:gd name="T5" fmla="*/ 1 h 52"/>
                <a:gd name="T6" fmla="*/ 37 w 76"/>
                <a:gd name="T7" fmla="*/ 9 h 52"/>
                <a:gd name="T8" fmla="*/ 42 w 76"/>
                <a:gd name="T9" fmla="*/ 19 h 52"/>
                <a:gd name="T10" fmla="*/ 54 w 76"/>
                <a:gd name="T11" fmla="*/ 19 h 52"/>
                <a:gd name="T12" fmla="*/ 59 w 76"/>
                <a:gd name="T13" fmla="*/ 28 h 52"/>
                <a:gd name="T14" fmla="*/ 67 w 76"/>
                <a:gd name="T15" fmla="*/ 31 h 52"/>
                <a:gd name="T16" fmla="*/ 76 w 76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52">
                  <a:moveTo>
                    <a:pt x="0" y="5"/>
                  </a:moveTo>
                  <a:cubicBezTo>
                    <a:pt x="1" y="4"/>
                    <a:pt x="2" y="3"/>
                    <a:pt x="5" y="2"/>
                  </a:cubicBezTo>
                  <a:cubicBezTo>
                    <a:pt x="8" y="1"/>
                    <a:pt x="16" y="0"/>
                    <a:pt x="21" y="1"/>
                  </a:cubicBezTo>
                  <a:cubicBezTo>
                    <a:pt x="26" y="2"/>
                    <a:pt x="33" y="6"/>
                    <a:pt x="37" y="9"/>
                  </a:cubicBezTo>
                  <a:cubicBezTo>
                    <a:pt x="41" y="12"/>
                    <a:pt x="39" y="17"/>
                    <a:pt x="42" y="19"/>
                  </a:cubicBezTo>
                  <a:cubicBezTo>
                    <a:pt x="45" y="21"/>
                    <a:pt x="51" y="18"/>
                    <a:pt x="54" y="19"/>
                  </a:cubicBezTo>
                  <a:cubicBezTo>
                    <a:pt x="57" y="20"/>
                    <a:pt x="57" y="26"/>
                    <a:pt x="59" y="28"/>
                  </a:cubicBezTo>
                  <a:cubicBezTo>
                    <a:pt x="61" y="30"/>
                    <a:pt x="64" y="27"/>
                    <a:pt x="67" y="31"/>
                  </a:cubicBezTo>
                  <a:cubicBezTo>
                    <a:pt x="70" y="35"/>
                    <a:pt x="74" y="48"/>
                    <a:pt x="76" y="52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1" name="Group 16442"/>
          <p:cNvGrpSpPr>
            <a:grpSpLocks/>
          </p:cNvGrpSpPr>
          <p:nvPr/>
        </p:nvGrpSpPr>
        <p:grpSpPr bwMode="auto">
          <a:xfrm>
            <a:off x="2847442" y="3671277"/>
            <a:ext cx="443703" cy="310912"/>
            <a:chOff x="0" y="3"/>
            <a:chExt cx="66" cy="58"/>
          </a:xfrm>
        </p:grpSpPr>
        <p:sp>
          <p:nvSpPr>
            <p:cNvPr id="213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4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8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9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116 БАБ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30" name="Group 16442"/>
          <p:cNvGrpSpPr>
            <a:grpSpLocks/>
          </p:cNvGrpSpPr>
          <p:nvPr/>
        </p:nvGrpSpPr>
        <p:grpSpPr bwMode="auto">
          <a:xfrm>
            <a:off x="3640631" y="2856921"/>
            <a:ext cx="443703" cy="310912"/>
            <a:chOff x="0" y="3"/>
            <a:chExt cx="66" cy="58"/>
          </a:xfrm>
        </p:grpSpPr>
        <p:sp>
          <p:nvSpPr>
            <p:cNvPr id="231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2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3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4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206 ШАБ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92" name="Group 16442"/>
          <p:cNvGrpSpPr>
            <a:grpSpLocks/>
          </p:cNvGrpSpPr>
          <p:nvPr/>
        </p:nvGrpSpPr>
        <p:grpSpPr bwMode="auto">
          <a:xfrm>
            <a:off x="3200130" y="4698966"/>
            <a:ext cx="443703" cy="310912"/>
            <a:chOff x="0" y="3"/>
            <a:chExt cx="66" cy="58"/>
          </a:xfrm>
        </p:grpSpPr>
        <p:sp>
          <p:nvSpPr>
            <p:cNvPr id="297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8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9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0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1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927 ЗАБ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302" name="Group 16442"/>
          <p:cNvGrpSpPr>
            <a:grpSpLocks/>
          </p:cNvGrpSpPr>
          <p:nvPr/>
        </p:nvGrpSpPr>
        <p:grpSpPr bwMode="auto">
          <a:xfrm>
            <a:off x="4261523" y="3854692"/>
            <a:ext cx="443703" cy="310912"/>
            <a:chOff x="0" y="3"/>
            <a:chExt cx="66" cy="58"/>
          </a:xfrm>
        </p:grpSpPr>
        <p:sp>
          <p:nvSpPr>
            <p:cNvPr id="307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61 ЗАБ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314" name="Text Box 17036"/>
          <p:cNvSpPr txBox="1">
            <a:spLocks noChangeArrowheads="1"/>
          </p:cNvSpPr>
          <p:nvPr/>
        </p:nvSpPr>
        <p:spPr bwMode="auto">
          <a:xfrm>
            <a:off x="5209775" y="1327773"/>
            <a:ext cx="358039" cy="8930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206 авэ </a:t>
            </a:r>
            <a:endParaRPr lang="ru-RU" sz="6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grpSp>
        <p:nvGrpSpPr>
          <p:cNvPr id="315" name="Group 16442"/>
          <p:cNvGrpSpPr>
            <a:grpSpLocks/>
          </p:cNvGrpSpPr>
          <p:nvPr/>
        </p:nvGrpSpPr>
        <p:grpSpPr bwMode="auto">
          <a:xfrm>
            <a:off x="2710370" y="4589609"/>
            <a:ext cx="443703" cy="310912"/>
            <a:chOff x="0" y="3"/>
            <a:chExt cx="66" cy="58"/>
          </a:xfrm>
        </p:grpSpPr>
        <p:sp>
          <p:nvSpPr>
            <p:cNvPr id="316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181 БВБ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326" name="Group 16442"/>
          <p:cNvGrpSpPr>
            <a:grpSpLocks/>
          </p:cNvGrpSpPr>
          <p:nvPr/>
        </p:nvGrpSpPr>
        <p:grpSpPr bwMode="auto">
          <a:xfrm>
            <a:off x="2645754" y="5123543"/>
            <a:ext cx="443703" cy="310912"/>
            <a:chOff x="0" y="3"/>
            <a:chExt cx="66" cy="58"/>
          </a:xfrm>
        </p:grpSpPr>
        <p:sp>
          <p:nvSpPr>
            <p:cNvPr id="327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0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1" name="Rectangle 4847"/>
            <p:cNvSpPr>
              <a:spLocks noChangeArrowheads="1"/>
            </p:cNvSpPr>
            <p:nvPr/>
          </p:nvSpPr>
          <p:spPr bwMode="auto">
            <a:xfrm>
              <a:off x="2" y="4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65 ТБВБ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332" name="Group 16442"/>
          <p:cNvGrpSpPr>
            <a:grpSpLocks/>
          </p:cNvGrpSpPr>
          <p:nvPr/>
        </p:nvGrpSpPr>
        <p:grpSpPr bwMode="auto">
          <a:xfrm>
            <a:off x="6604797" y="422332"/>
            <a:ext cx="443703" cy="225143"/>
            <a:chOff x="0" y="3"/>
            <a:chExt cx="66" cy="42"/>
          </a:xfrm>
        </p:grpSpPr>
        <p:sp>
          <p:nvSpPr>
            <p:cNvPr id="333" name="Line 4843"/>
            <p:cNvSpPr>
              <a:spLocks noChangeShapeType="1"/>
            </p:cNvSpPr>
            <p:nvPr/>
          </p:nvSpPr>
          <p:spPr bwMode="auto">
            <a:xfrm flipH="1">
              <a:off x="0" y="3"/>
              <a:ext cx="0" cy="4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4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3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4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5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276 БВБ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920786" y="5062635"/>
            <a:ext cx="412102" cy="291089"/>
            <a:chOff x="4920786" y="5062635"/>
            <a:chExt cx="412102" cy="291089"/>
          </a:xfrm>
        </p:grpSpPr>
        <p:grpSp>
          <p:nvGrpSpPr>
            <p:cNvPr id="359" name="Group 16165"/>
            <p:cNvGrpSpPr>
              <a:grpSpLocks/>
            </p:cNvGrpSpPr>
            <p:nvPr/>
          </p:nvGrpSpPr>
          <p:grpSpPr bwMode="auto">
            <a:xfrm>
              <a:off x="4920786" y="5062635"/>
              <a:ext cx="412102" cy="291089"/>
              <a:chOff x="82" y="0"/>
              <a:chExt cx="73" cy="63"/>
            </a:xfrm>
          </p:grpSpPr>
          <p:sp>
            <p:nvSpPr>
              <p:cNvPr id="361" name="Line 4887"/>
              <p:cNvSpPr>
                <a:spLocks noChangeShapeType="1"/>
              </p:cNvSpPr>
              <p:nvPr/>
            </p:nvSpPr>
            <p:spPr bwMode="auto">
              <a:xfrm>
                <a:off x="82" y="0"/>
                <a:ext cx="0" cy="6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62" name="Group 16164"/>
              <p:cNvGrpSpPr>
                <a:grpSpLocks/>
              </p:cNvGrpSpPr>
              <p:nvPr/>
            </p:nvGrpSpPr>
            <p:grpSpPr bwMode="auto">
              <a:xfrm>
                <a:off x="82" y="0"/>
                <a:ext cx="73" cy="24"/>
                <a:chOff x="82" y="0"/>
                <a:chExt cx="73" cy="24"/>
              </a:xfrm>
            </p:grpSpPr>
            <p:sp>
              <p:nvSpPr>
                <p:cNvPr id="363" name="Line 4888"/>
                <p:cNvSpPr>
                  <a:spLocks noChangeShapeType="1"/>
                </p:cNvSpPr>
                <p:nvPr/>
              </p:nvSpPr>
              <p:spPr bwMode="auto">
                <a:xfrm>
                  <a:off x="82" y="0"/>
                  <a:ext cx="6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4" name="Line 4889"/>
                <p:cNvSpPr>
                  <a:spLocks noChangeShapeType="1"/>
                </p:cNvSpPr>
                <p:nvPr/>
              </p:nvSpPr>
              <p:spPr bwMode="auto">
                <a:xfrm flipV="1">
                  <a:off x="83" y="24"/>
                  <a:ext cx="59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5" name="Line 4890"/>
                <p:cNvSpPr>
                  <a:spLocks noChangeShapeType="1"/>
                </p:cNvSpPr>
                <p:nvPr/>
              </p:nvSpPr>
              <p:spPr bwMode="auto">
                <a:xfrm flipH="1">
                  <a:off x="134" y="0"/>
                  <a:ext cx="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6" name="Line 4891"/>
                <p:cNvSpPr>
                  <a:spLocks noChangeShapeType="1"/>
                </p:cNvSpPr>
                <p:nvPr/>
              </p:nvSpPr>
              <p:spPr bwMode="auto">
                <a:xfrm>
                  <a:off x="134" y="11"/>
                  <a:ext cx="8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7" name="Rectangle 4892"/>
                <p:cNvSpPr>
                  <a:spLocks noChangeArrowheads="1"/>
                </p:cNvSpPr>
                <p:nvPr/>
              </p:nvSpPr>
              <p:spPr bwMode="auto">
                <a:xfrm>
                  <a:off x="83" y="4"/>
                  <a:ext cx="57" cy="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square" lIns="27432" tIns="22860" rIns="27432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rtl="0">
                    <a:defRPr sz="1000"/>
                  </a:pPr>
                  <a:r>
                    <a:rPr lang="ru-RU" sz="500" b="1" i="0" u="none" strike="noStrike" baseline="0" dirty="0" smtClean="0">
                      <a:solidFill>
                        <a:srgbClr val="000000"/>
                      </a:solidFill>
                      <a:latin typeface="Arial Cyr"/>
                      <a:cs typeface="Arial Cyr"/>
                    </a:rPr>
                    <a:t>1169</a:t>
                  </a:r>
                  <a:r>
                    <a:rPr lang="ru-RU" sz="500" b="1" i="0" u="none" strike="noStrike" dirty="0" smtClean="0">
                      <a:solidFill>
                        <a:srgbClr val="000000"/>
                      </a:solidFill>
                      <a:latin typeface="Arial Cyr"/>
                      <a:cs typeface="Arial Cyr"/>
                    </a:rPr>
                    <a:t> БЗ</a:t>
                  </a:r>
                  <a:endParaRPr lang="ru-RU" sz="500" b="1" i="0" u="none" strike="noStrike" baseline="0" dirty="0">
                    <a:solidFill>
                      <a:srgbClr val="000000"/>
                    </a:solidFill>
                    <a:latin typeface="Arial Cyr"/>
                    <a:cs typeface="Arial Cyr"/>
                  </a:endParaRPr>
                </a:p>
              </p:txBody>
            </p:sp>
            <p:sp>
              <p:nvSpPr>
                <p:cNvPr id="368" name="Rectangle 4893"/>
                <p:cNvSpPr>
                  <a:spLocks noChangeArrowheads="1"/>
                </p:cNvSpPr>
                <p:nvPr/>
              </p:nvSpPr>
              <p:spPr bwMode="auto">
                <a:xfrm>
                  <a:off x="137" y="2"/>
                  <a:ext cx="18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xmlns:mc="http://schemas.openxmlformats.org/markup-compatibility/2006" val="FFFFFF" mc:Ignorable="a14" a14:legacySpreadsheetColorIndex="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xmlns:mc="http://schemas.openxmlformats.org/markup-compatibility/2006" val="FFFFFF" mc:Ignorable="a14" a14:legacySpreadsheetColorIndex="9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27432" tIns="22860" rIns="0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ru-RU" sz="800" b="0" i="0" u="none" strike="noStrike" baseline="0" dirty="0">
                    <a:solidFill>
                      <a:srgbClr val="000000"/>
                    </a:solidFill>
                    <a:latin typeface="Arial Cyr"/>
                    <a:cs typeface="Arial Cyr"/>
                  </a:endParaRPr>
                </a:p>
              </p:txBody>
            </p:sp>
            <p:sp>
              <p:nvSpPr>
                <p:cNvPr id="370" name="Line 4895"/>
                <p:cNvSpPr>
                  <a:spLocks noChangeShapeType="1"/>
                </p:cNvSpPr>
                <p:nvPr/>
              </p:nvSpPr>
              <p:spPr bwMode="auto">
                <a:xfrm>
                  <a:off x="144" y="0"/>
                  <a:ext cx="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74" name="Line 4895"/>
            <p:cNvSpPr>
              <a:spLocks noChangeShapeType="1"/>
            </p:cNvSpPr>
            <p:nvPr/>
          </p:nvSpPr>
          <p:spPr bwMode="auto">
            <a:xfrm flipH="1">
              <a:off x="5265934" y="5113460"/>
              <a:ext cx="50017" cy="554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87" name="Группа 386"/>
          <p:cNvGrpSpPr/>
          <p:nvPr/>
        </p:nvGrpSpPr>
        <p:grpSpPr>
          <a:xfrm>
            <a:off x="4270128" y="4136100"/>
            <a:ext cx="412102" cy="110891"/>
            <a:chOff x="4920786" y="5062635"/>
            <a:chExt cx="412102" cy="110891"/>
          </a:xfrm>
        </p:grpSpPr>
        <p:grpSp>
          <p:nvGrpSpPr>
            <p:cNvPr id="391" name="Group 16164"/>
            <p:cNvGrpSpPr>
              <a:grpSpLocks/>
            </p:cNvGrpSpPr>
            <p:nvPr/>
          </p:nvGrpSpPr>
          <p:grpSpPr bwMode="auto">
            <a:xfrm>
              <a:off x="4920786" y="5062635"/>
              <a:ext cx="412102" cy="110891"/>
              <a:chOff x="82" y="0"/>
              <a:chExt cx="73" cy="24"/>
            </a:xfrm>
          </p:grpSpPr>
          <p:sp>
            <p:nvSpPr>
              <p:cNvPr id="392" name="Line 4888"/>
              <p:cNvSpPr>
                <a:spLocks noChangeShapeType="1"/>
              </p:cNvSpPr>
              <p:nvPr/>
            </p:nvSpPr>
            <p:spPr bwMode="auto">
              <a:xfrm>
                <a:off x="82" y="0"/>
                <a:ext cx="6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3" name="Line 4889"/>
              <p:cNvSpPr>
                <a:spLocks noChangeShapeType="1"/>
              </p:cNvSpPr>
              <p:nvPr/>
            </p:nvSpPr>
            <p:spPr bwMode="auto">
              <a:xfrm flipV="1">
                <a:off x="83" y="24"/>
                <a:ext cx="59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4" name="Line 4890"/>
              <p:cNvSpPr>
                <a:spLocks noChangeShapeType="1"/>
              </p:cNvSpPr>
              <p:nvPr/>
            </p:nvSpPr>
            <p:spPr bwMode="auto">
              <a:xfrm flipH="1">
                <a:off x="134" y="0"/>
                <a:ext cx="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5" name="Line 4891"/>
              <p:cNvSpPr>
                <a:spLocks noChangeShapeType="1"/>
              </p:cNvSpPr>
              <p:nvPr/>
            </p:nvSpPr>
            <p:spPr bwMode="auto">
              <a:xfrm>
                <a:off x="134" y="11"/>
                <a:ext cx="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6" name="Rectangle 4892"/>
              <p:cNvSpPr>
                <a:spLocks noChangeArrowheads="1"/>
              </p:cNvSpPr>
              <p:nvPr/>
            </p:nvSpPr>
            <p:spPr bwMode="auto">
              <a:xfrm>
                <a:off x="83" y="4"/>
                <a:ext cx="52" cy="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27432" tIns="22860" rIns="27432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>
                  <a:defRPr sz="1000"/>
                </a:pPr>
                <a:r>
                  <a:rPr lang="ru-RU" sz="500" b="1" i="0" u="none" strike="noStrike" baseline="0" dirty="0" smtClean="0">
                    <a:solidFill>
                      <a:srgbClr val="000000"/>
                    </a:solidFill>
                    <a:latin typeface="Arial Cyr"/>
                    <a:cs typeface="Arial Cyr"/>
                  </a:rPr>
                  <a:t>558</a:t>
                </a:r>
                <a:r>
                  <a:rPr lang="ru-RU" sz="500" b="1" i="0" u="none" strike="noStrike" dirty="0" smtClean="0">
                    <a:solidFill>
                      <a:srgbClr val="000000"/>
                    </a:solidFill>
                    <a:latin typeface="Arial Cyr"/>
                    <a:cs typeface="Arial Cyr"/>
                  </a:rPr>
                  <a:t> БЗ</a:t>
                </a:r>
                <a:endParaRPr lang="ru-RU" sz="500" b="1" i="0" u="none" strike="noStrike" baseline="0" dirty="0">
                  <a:solidFill>
                    <a:srgbClr val="000000"/>
                  </a:solidFill>
                  <a:latin typeface="Arial Cyr"/>
                  <a:cs typeface="Arial Cyr"/>
                </a:endParaRPr>
              </a:p>
            </p:txBody>
          </p:sp>
          <p:sp>
            <p:nvSpPr>
              <p:cNvPr id="397" name="Rectangle 4893"/>
              <p:cNvSpPr>
                <a:spLocks noChangeArrowheads="1"/>
              </p:cNvSpPr>
              <p:nvPr/>
            </p:nvSpPr>
            <p:spPr bwMode="auto">
              <a:xfrm>
                <a:off x="137" y="2"/>
                <a:ext cx="1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xmlns:mc="http://schemas.openxmlformats.org/markup-compatibility/2006" val="FFFFFF" mc:Ignorable="a14" a14:legacySpreadsheetColorIndex="9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xmlns:mc="http://schemas.openxmlformats.org/markup-compatibility/2006" val="FFFFFF" mc:Ignorable="a14" a14:legacySpreadsheetColorIndex="9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432" tIns="22860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ru-RU" sz="800" b="0" i="0" u="none" strike="noStrike" baseline="0" dirty="0">
                  <a:solidFill>
                    <a:srgbClr val="000000"/>
                  </a:solidFill>
                  <a:latin typeface="Arial Cyr"/>
                  <a:cs typeface="Arial Cyr"/>
                </a:endParaRPr>
              </a:p>
            </p:txBody>
          </p:sp>
          <p:sp>
            <p:nvSpPr>
              <p:cNvPr id="398" name="Line 4895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9" name="Line 4895"/>
            <p:cNvSpPr>
              <a:spLocks noChangeShapeType="1"/>
            </p:cNvSpPr>
            <p:nvPr/>
          </p:nvSpPr>
          <p:spPr bwMode="auto">
            <a:xfrm flipH="1">
              <a:off x="5265934" y="5113460"/>
              <a:ext cx="50017" cy="554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99" name="Group 18227"/>
          <p:cNvGrpSpPr>
            <a:grpSpLocks/>
          </p:cNvGrpSpPr>
          <p:nvPr/>
        </p:nvGrpSpPr>
        <p:grpSpPr bwMode="auto">
          <a:xfrm>
            <a:off x="3128275" y="3151469"/>
            <a:ext cx="439651" cy="382033"/>
            <a:chOff x="0" y="0"/>
            <a:chExt cx="98" cy="93"/>
          </a:xfrm>
        </p:grpSpPr>
        <p:sp>
          <p:nvSpPr>
            <p:cNvPr id="400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1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402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10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авап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405" name="TextBox 404"/>
          <p:cNvSpPr txBox="1"/>
          <p:nvPr/>
        </p:nvSpPr>
        <p:spPr>
          <a:xfrm>
            <a:off x="2535355" y="5827437"/>
            <a:ext cx="22406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300" b="1" dirty="0" smtClean="0"/>
              <a:t>1993</a:t>
            </a:r>
            <a:endParaRPr lang="ru-RU" sz="2300" b="1" dirty="0"/>
          </a:p>
        </p:txBody>
      </p:sp>
      <p:grpSp>
        <p:nvGrpSpPr>
          <p:cNvPr id="248" name="Группа 247"/>
          <p:cNvGrpSpPr/>
          <p:nvPr/>
        </p:nvGrpSpPr>
        <p:grpSpPr>
          <a:xfrm>
            <a:off x="3636858" y="2490584"/>
            <a:ext cx="581025" cy="600075"/>
            <a:chOff x="5795961" y="3309937"/>
            <a:chExt cx="581025" cy="600075"/>
          </a:xfrm>
        </p:grpSpPr>
        <p:sp>
          <p:nvSpPr>
            <p:cNvPr id="249" name="Line 982"/>
            <p:cNvSpPr>
              <a:spLocks noChangeShapeType="1"/>
            </p:cNvSpPr>
            <p:nvPr/>
          </p:nvSpPr>
          <p:spPr bwMode="auto">
            <a:xfrm>
              <a:off x="5805487" y="3309937"/>
              <a:ext cx="0" cy="6000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0" name="Line 983"/>
            <p:cNvSpPr>
              <a:spLocks noChangeShapeType="1"/>
            </p:cNvSpPr>
            <p:nvPr/>
          </p:nvSpPr>
          <p:spPr bwMode="auto">
            <a:xfrm>
              <a:off x="5795961" y="3312111"/>
              <a:ext cx="5810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1" name="Line 984"/>
            <p:cNvSpPr>
              <a:spLocks noChangeShapeType="1"/>
            </p:cNvSpPr>
            <p:nvPr/>
          </p:nvSpPr>
          <p:spPr bwMode="auto">
            <a:xfrm flipV="1">
              <a:off x="5805487" y="3548062"/>
              <a:ext cx="56197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2" name="Line 985"/>
            <p:cNvSpPr>
              <a:spLocks noChangeShapeType="1"/>
            </p:cNvSpPr>
            <p:nvPr/>
          </p:nvSpPr>
          <p:spPr bwMode="auto">
            <a:xfrm flipH="1">
              <a:off x="6291262" y="3319462"/>
              <a:ext cx="76200" cy="1047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3" name="Line 986"/>
            <p:cNvSpPr>
              <a:spLocks noChangeShapeType="1"/>
            </p:cNvSpPr>
            <p:nvPr/>
          </p:nvSpPr>
          <p:spPr bwMode="auto">
            <a:xfrm>
              <a:off x="6291262" y="3424237"/>
              <a:ext cx="762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5" name="Rectangle 987"/>
            <p:cNvSpPr>
              <a:spLocks noChangeArrowheads="1"/>
            </p:cNvSpPr>
            <p:nvPr/>
          </p:nvSpPr>
          <p:spPr bwMode="auto">
            <a:xfrm>
              <a:off x="5824537" y="3357562"/>
              <a:ext cx="457200" cy="142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ru-RU" sz="800" b="0" i="0" u="none" strike="noStrike" baseline="0" dirty="0">
                  <a:solidFill>
                    <a:srgbClr val="000000"/>
                  </a:solidFill>
                  <a:latin typeface="Arial Cyr"/>
                  <a:cs typeface="Arial Cyr"/>
                </a:rPr>
                <a:t>1 </a:t>
              </a:r>
              <a:r>
                <a:rPr lang="ru-RU" sz="800" b="0" i="0" u="none" strike="noStrike" baseline="0" dirty="0" err="1" smtClean="0">
                  <a:solidFill>
                    <a:srgbClr val="000000"/>
                  </a:solidFill>
                  <a:latin typeface="Arial Cyr"/>
                  <a:cs typeface="Arial Cyr"/>
                </a:rPr>
                <a:t>бад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256" name="Text Box 17036"/>
          <p:cNvSpPr txBox="1">
            <a:spLocks noChangeArrowheads="1"/>
          </p:cNvSpPr>
          <p:nvPr/>
        </p:nvSpPr>
        <p:spPr bwMode="auto">
          <a:xfrm>
            <a:off x="5193398" y="1313544"/>
            <a:ext cx="474737" cy="117089"/>
          </a:xfrm>
          <a:prstGeom prst="rect">
            <a:avLst/>
          </a:prstGeom>
          <a:solidFill>
            <a:schemeClr val="accent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be-BY" sz="800" dirty="0" smtClean="0">
                <a:solidFill>
                  <a:srgbClr val="000000"/>
                </a:solidFill>
                <a:latin typeface="Arial Cyr"/>
                <a:cs typeface="Arial Cyr"/>
              </a:rPr>
              <a:t>1 авэ ПВ </a:t>
            </a:r>
            <a:endParaRPr lang="ru-RU" sz="8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grpSp>
        <p:nvGrpSpPr>
          <p:cNvPr id="257" name="Группа 256"/>
          <p:cNvGrpSpPr/>
          <p:nvPr/>
        </p:nvGrpSpPr>
        <p:grpSpPr>
          <a:xfrm>
            <a:off x="8139656" y="3292917"/>
            <a:ext cx="412102" cy="295710"/>
            <a:chOff x="4920786" y="5058015"/>
            <a:chExt cx="412102" cy="295710"/>
          </a:xfrm>
        </p:grpSpPr>
        <p:grpSp>
          <p:nvGrpSpPr>
            <p:cNvPr id="258" name="Group 16165"/>
            <p:cNvGrpSpPr>
              <a:grpSpLocks/>
            </p:cNvGrpSpPr>
            <p:nvPr/>
          </p:nvGrpSpPr>
          <p:grpSpPr bwMode="auto">
            <a:xfrm>
              <a:off x="4920786" y="5058015"/>
              <a:ext cx="412102" cy="295710"/>
              <a:chOff x="82" y="-1"/>
              <a:chExt cx="73" cy="64"/>
            </a:xfrm>
          </p:grpSpPr>
          <p:sp>
            <p:nvSpPr>
              <p:cNvPr id="260" name="Line 4887"/>
              <p:cNvSpPr>
                <a:spLocks noChangeShapeType="1"/>
              </p:cNvSpPr>
              <p:nvPr/>
            </p:nvSpPr>
            <p:spPr bwMode="auto">
              <a:xfrm>
                <a:off x="82" y="0"/>
                <a:ext cx="0" cy="6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61" name="Group 16164"/>
              <p:cNvGrpSpPr>
                <a:grpSpLocks/>
              </p:cNvGrpSpPr>
              <p:nvPr/>
            </p:nvGrpSpPr>
            <p:grpSpPr bwMode="auto">
              <a:xfrm>
                <a:off x="82" y="-1"/>
                <a:ext cx="73" cy="25"/>
                <a:chOff x="82" y="-1"/>
                <a:chExt cx="73" cy="25"/>
              </a:xfrm>
            </p:grpSpPr>
            <p:sp>
              <p:nvSpPr>
                <p:cNvPr id="262" name="Line 4888"/>
                <p:cNvSpPr>
                  <a:spLocks noChangeShapeType="1"/>
                </p:cNvSpPr>
                <p:nvPr/>
              </p:nvSpPr>
              <p:spPr bwMode="auto">
                <a:xfrm>
                  <a:off x="82" y="0"/>
                  <a:ext cx="6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5" name="Line 4889"/>
                <p:cNvSpPr>
                  <a:spLocks noChangeShapeType="1"/>
                </p:cNvSpPr>
                <p:nvPr/>
              </p:nvSpPr>
              <p:spPr bwMode="auto">
                <a:xfrm flipV="1">
                  <a:off x="83" y="24"/>
                  <a:ext cx="59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9" name="Line 4890"/>
                <p:cNvSpPr>
                  <a:spLocks noChangeShapeType="1"/>
                </p:cNvSpPr>
                <p:nvPr/>
              </p:nvSpPr>
              <p:spPr bwMode="auto">
                <a:xfrm flipH="1">
                  <a:off x="134" y="0"/>
                  <a:ext cx="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0" name="Line 4891"/>
                <p:cNvSpPr>
                  <a:spLocks noChangeShapeType="1"/>
                </p:cNvSpPr>
                <p:nvPr/>
              </p:nvSpPr>
              <p:spPr bwMode="auto">
                <a:xfrm>
                  <a:off x="134" y="11"/>
                  <a:ext cx="8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1" name="Rectangle 4892"/>
                <p:cNvSpPr>
                  <a:spLocks noChangeArrowheads="1"/>
                </p:cNvSpPr>
                <p:nvPr/>
              </p:nvSpPr>
              <p:spPr bwMode="auto">
                <a:xfrm>
                  <a:off x="82" y="-1"/>
                  <a:ext cx="60" cy="2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square" lIns="27432" tIns="22860" rIns="27432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>
                    <a:defRPr sz="1000"/>
                  </a:pPr>
                  <a:r>
                    <a:rPr lang="ru-RU" sz="700" b="1" i="0" u="none" strike="noStrike" baseline="0" dirty="0" err="1" smtClean="0">
                      <a:solidFill>
                        <a:srgbClr val="000000"/>
                      </a:solidFill>
                      <a:latin typeface="Arial Cyr"/>
                      <a:cs typeface="Arial Cyr"/>
                    </a:rPr>
                    <a:t>бзуат</a:t>
                  </a:r>
                  <a:endParaRPr lang="ru-RU" sz="700" b="1" i="0" u="none" strike="noStrike" baseline="0" dirty="0">
                    <a:solidFill>
                      <a:srgbClr val="000000"/>
                    </a:solidFill>
                    <a:latin typeface="Arial Cyr"/>
                    <a:cs typeface="Arial Cyr"/>
                  </a:endParaRPr>
                </a:p>
              </p:txBody>
            </p:sp>
            <p:sp>
              <p:nvSpPr>
                <p:cNvPr id="272" name="Rectangle 4893"/>
                <p:cNvSpPr>
                  <a:spLocks noChangeArrowheads="1"/>
                </p:cNvSpPr>
                <p:nvPr/>
              </p:nvSpPr>
              <p:spPr bwMode="auto">
                <a:xfrm>
                  <a:off x="137" y="2"/>
                  <a:ext cx="18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xmlns:mc="http://schemas.openxmlformats.org/markup-compatibility/2006" val="FFFFFF" mc:Ignorable="a14" a14:legacySpreadsheetColorIndex="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xmlns:mc="http://schemas.openxmlformats.org/markup-compatibility/2006" val="FFFFFF" mc:Ignorable="a14" a14:legacySpreadsheetColorIndex="9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27432" tIns="22860" rIns="0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ru-RU" sz="800" b="0" i="0" u="none" strike="noStrike" baseline="0" dirty="0">
                    <a:solidFill>
                      <a:srgbClr val="000000"/>
                    </a:solidFill>
                    <a:latin typeface="Arial Cyr"/>
                    <a:cs typeface="Arial Cyr"/>
                  </a:endParaRPr>
                </a:p>
              </p:txBody>
            </p:sp>
            <p:sp>
              <p:nvSpPr>
                <p:cNvPr id="273" name="Line 4895"/>
                <p:cNvSpPr>
                  <a:spLocks noChangeShapeType="1"/>
                </p:cNvSpPr>
                <p:nvPr/>
              </p:nvSpPr>
              <p:spPr bwMode="auto">
                <a:xfrm>
                  <a:off x="144" y="0"/>
                  <a:ext cx="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59" name="Line 4895"/>
            <p:cNvSpPr>
              <a:spLocks noChangeShapeType="1"/>
            </p:cNvSpPr>
            <p:nvPr/>
          </p:nvSpPr>
          <p:spPr bwMode="auto">
            <a:xfrm flipH="1">
              <a:off x="5265934" y="5113460"/>
              <a:ext cx="50017" cy="554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4" name="Group 16442"/>
          <p:cNvGrpSpPr>
            <a:grpSpLocks/>
          </p:cNvGrpSpPr>
          <p:nvPr/>
        </p:nvGrpSpPr>
        <p:grpSpPr bwMode="auto">
          <a:xfrm>
            <a:off x="5072655" y="1156972"/>
            <a:ext cx="443703" cy="310912"/>
            <a:chOff x="0" y="3"/>
            <a:chExt cx="66" cy="58"/>
          </a:xfrm>
        </p:grpSpPr>
        <p:sp>
          <p:nvSpPr>
            <p:cNvPr id="281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6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7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9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378 ШАБ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354" name="Text Box 17036"/>
          <p:cNvSpPr txBox="1">
            <a:spLocks noChangeArrowheads="1"/>
          </p:cNvSpPr>
          <p:nvPr/>
        </p:nvSpPr>
        <p:spPr bwMode="auto">
          <a:xfrm>
            <a:off x="2670323" y="5260717"/>
            <a:ext cx="516629" cy="11260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be-BY" sz="600" dirty="0">
                <a:solidFill>
                  <a:srgbClr val="000000"/>
                </a:solidFill>
                <a:latin typeface="Arial Cyr"/>
                <a:cs typeface="Arial Cyr"/>
              </a:rPr>
              <a:t>302 авэ РЭБ</a:t>
            </a:r>
            <a:endParaRPr lang="ru-RU" sz="60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0084" y="4421264"/>
            <a:ext cx="1143000" cy="571500"/>
          </a:xfrm>
          <a:prstGeom prst="rect">
            <a:avLst/>
          </a:prstGeom>
        </p:spPr>
      </p:pic>
      <p:sp>
        <p:nvSpPr>
          <p:cNvPr id="295" name="Text Box 17036"/>
          <p:cNvSpPr txBox="1">
            <a:spLocks noChangeArrowheads="1"/>
          </p:cNvSpPr>
          <p:nvPr/>
        </p:nvSpPr>
        <p:spPr bwMode="auto">
          <a:xfrm>
            <a:off x="6724651" y="4071523"/>
            <a:ext cx="358039" cy="8930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13 азвэ</a:t>
            </a:r>
            <a:endParaRPr lang="ru-RU" sz="6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306" name="Text Box 17036"/>
          <p:cNvSpPr txBox="1">
            <a:spLocks noChangeArrowheads="1"/>
          </p:cNvSpPr>
          <p:nvPr/>
        </p:nvSpPr>
        <p:spPr bwMode="auto">
          <a:xfrm>
            <a:off x="6700657" y="4068779"/>
            <a:ext cx="455655" cy="9652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13 азвэ бк</a:t>
            </a:r>
            <a:endParaRPr lang="ru-RU" sz="6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grpSp>
        <p:nvGrpSpPr>
          <p:cNvPr id="312" name="Group 18227"/>
          <p:cNvGrpSpPr>
            <a:grpSpLocks/>
          </p:cNvGrpSpPr>
          <p:nvPr/>
        </p:nvGrpSpPr>
        <p:grpSpPr bwMode="auto">
          <a:xfrm>
            <a:off x="3643228" y="3004119"/>
            <a:ext cx="430679" cy="110913"/>
            <a:chOff x="0" y="0"/>
            <a:chExt cx="96" cy="27"/>
          </a:xfrm>
        </p:grpSpPr>
        <p:sp>
          <p:nvSpPr>
            <p:cNvPr id="324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340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3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911 апзб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341" name="Group 18227"/>
          <p:cNvGrpSpPr>
            <a:grpSpLocks/>
          </p:cNvGrpSpPr>
          <p:nvPr/>
        </p:nvGrpSpPr>
        <p:grpSpPr bwMode="auto">
          <a:xfrm>
            <a:off x="1244991" y="4129781"/>
            <a:ext cx="435165" cy="225933"/>
            <a:chOff x="0" y="0"/>
            <a:chExt cx="97" cy="55"/>
          </a:xfrm>
        </p:grpSpPr>
        <p:sp>
          <p:nvSpPr>
            <p:cNvPr id="342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7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351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4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787 зап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pic>
        <p:nvPicPr>
          <p:cNvPr id="353" name="Рисунок 3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702" y="3927181"/>
            <a:ext cx="1143000" cy="571500"/>
          </a:xfrm>
          <a:prstGeom prst="rect">
            <a:avLst/>
          </a:prstGeom>
        </p:spPr>
      </p:pic>
      <p:sp>
        <p:nvSpPr>
          <p:cNvPr id="313" name="TextBox 312"/>
          <p:cNvSpPr txBox="1"/>
          <p:nvPr/>
        </p:nvSpPr>
        <p:spPr>
          <a:xfrm>
            <a:off x="7612290" y="1079566"/>
            <a:ext cx="929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Віцебск</a:t>
            </a:r>
            <a:endParaRPr lang="ru-RU" dirty="0"/>
          </a:p>
        </p:txBody>
      </p:sp>
      <p:sp>
        <p:nvSpPr>
          <p:cNvPr id="355" name="TextBox 354"/>
          <p:cNvSpPr txBox="1"/>
          <p:nvPr/>
        </p:nvSpPr>
        <p:spPr>
          <a:xfrm>
            <a:off x="4482493" y="1443170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Паставы</a:t>
            </a:r>
            <a:endParaRPr lang="ru-RU" dirty="0"/>
          </a:p>
        </p:txBody>
      </p:sp>
      <p:sp>
        <p:nvSpPr>
          <p:cNvPr id="356" name="TextBox 355"/>
          <p:cNvSpPr txBox="1"/>
          <p:nvPr/>
        </p:nvSpPr>
        <p:spPr>
          <a:xfrm>
            <a:off x="3628657" y="306336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Ліда</a:t>
            </a:r>
            <a:endParaRPr lang="ru-RU" dirty="0"/>
          </a:p>
        </p:txBody>
      </p:sp>
      <p:sp>
        <p:nvSpPr>
          <p:cNvPr id="357" name="TextBox 356"/>
          <p:cNvSpPr txBox="1"/>
          <p:nvPr/>
        </p:nvSpPr>
        <p:spPr>
          <a:xfrm>
            <a:off x="2176446" y="3374327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Шчучын</a:t>
            </a:r>
            <a:endParaRPr lang="ru-RU" dirty="0"/>
          </a:p>
        </p:txBody>
      </p:sp>
      <p:sp>
        <p:nvSpPr>
          <p:cNvPr id="358" name="TextBox 357"/>
          <p:cNvSpPr txBox="1"/>
          <p:nvPr/>
        </p:nvSpPr>
        <p:spPr>
          <a:xfrm>
            <a:off x="2292753" y="3933972"/>
            <a:ext cx="62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Рось</a:t>
            </a:r>
            <a:endParaRPr lang="ru-RU" dirty="0"/>
          </a:p>
        </p:txBody>
      </p:sp>
      <p:sp>
        <p:nvSpPr>
          <p:cNvPr id="360" name="TextBox 359"/>
          <p:cNvSpPr txBox="1"/>
          <p:nvPr/>
        </p:nvSpPr>
        <p:spPr>
          <a:xfrm>
            <a:off x="1679275" y="4786454"/>
            <a:ext cx="1096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Пружаны</a:t>
            </a:r>
            <a:endParaRPr lang="ru-RU" dirty="0"/>
          </a:p>
        </p:txBody>
      </p:sp>
      <p:sp>
        <p:nvSpPr>
          <p:cNvPr id="369" name="TextBox 368"/>
          <p:cNvSpPr txBox="1"/>
          <p:nvPr/>
        </p:nvSpPr>
        <p:spPr>
          <a:xfrm>
            <a:off x="2186355" y="5375324"/>
            <a:ext cx="95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Кобрын</a:t>
            </a:r>
            <a:endParaRPr lang="ru-RU" dirty="0"/>
          </a:p>
        </p:txBody>
      </p:sp>
      <p:sp>
        <p:nvSpPr>
          <p:cNvPr id="371" name="TextBox 370"/>
          <p:cNvSpPr txBox="1"/>
          <p:nvPr/>
        </p:nvSpPr>
        <p:spPr>
          <a:xfrm>
            <a:off x="2953508" y="4994559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Бяроза</a:t>
            </a:r>
            <a:endParaRPr lang="ru-RU" dirty="0"/>
          </a:p>
        </p:txBody>
      </p:sp>
      <p:sp>
        <p:nvSpPr>
          <p:cNvPr id="372" name="TextBox 371"/>
          <p:cNvSpPr txBox="1"/>
          <p:nvPr/>
        </p:nvSpPr>
        <p:spPr>
          <a:xfrm>
            <a:off x="3648429" y="4235612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Баранавічы</a:t>
            </a:r>
            <a:endParaRPr lang="ru-RU" dirty="0"/>
          </a:p>
        </p:txBody>
      </p:sp>
      <p:sp>
        <p:nvSpPr>
          <p:cNvPr id="373" name="TextBox 372"/>
          <p:cNvSpPr txBox="1"/>
          <p:nvPr/>
        </p:nvSpPr>
        <p:spPr>
          <a:xfrm>
            <a:off x="6662576" y="4198705"/>
            <a:ext cx="1096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Бабруйск</a:t>
            </a:r>
            <a:endParaRPr lang="ru-RU" dirty="0"/>
          </a:p>
        </p:txBody>
      </p:sp>
      <p:sp>
        <p:nvSpPr>
          <p:cNvPr id="375" name="TextBox 374"/>
          <p:cNvSpPr txBox="1"/>
          <p:nvPr/>
        </p:nvSpPr>
        <p:spPr>
          <a:xfrm>
            <a:off x="8126210" y="3594145"/>
            <a:ext cx="774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Быхаў</a:t>
            </a:r>
            <a:endParaRPr lang="ru-RU" dirty="0"/>
          </a:p>
        </p:txBody>
      </p:sp>
      <p:sp>
        <p:nvSpPr>
          <p:cNvPr id="376" name="TextBox 375"/>
          <p:cNvSpPr txBox="1"/>
          <p:nvPr/>
        </p:nvSpPr>
        <p:spPr>
          <a:xfrm>
            <a:off x="9094330" y="3269862"/>
            <a:ext cx="907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Крычаў</a:t>
            </a:r>
            <a:endParaRPr lang="ru-RU" dirty="0"/>
          </a:p>
        </p:txBody>
      </p:sp>
      <p:sp>
        <p:nvSpPr>
          <p:cNvPr id="377" name="TextBox 376"/>
          <p:cNvSpPr txBox="1"/>
          <p:nvPr/>
        </p:nvSpPr>
        <p:spPr>
          <a:xfrm>
            <a:off x="8521324" y="5125082"/>
            <a:ext cx="1076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Зябраўка</a:t>
            </a:r>
            <a:endParaRPr lang="ru-RU" dirty="0"/>
          </a:p>
        </p:txBody>
      </p:sp>
      <p:sp>
        <p:nvSpPr>
          <p:cNvPr id="378" name="TextBox 377"/>
          <p:cNvSpPr txBox="1"/>
          <p:nvPr/>
        </p:nvSpPr>
        <p:spPr>
          <a:xfrm>
            <a:off x="6667732" y="5500515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Бабровічы</a:t>
            </a:r>
            <a:endParaRPr lang="ru-RU" dirty="0"/>
          </a:p>
        </p:txBody>
      </p:sp>
      <p:sp>
        <p:nvSpPr>
          <p:cNvPr id="379" name="TextBox 378"/>
          <p:cNvSpPr txBox="1"/>
          <p:nvPr/>
        </p:nvSpPr>
        <p:spPr>
          <a:xfrm>
            <a:off x="4437156" y="5365277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Лунінец</a:t>
            </a:r>
            <a:endParaRPr lang="ru-RU" dirty="0"/>
          </a:p>
        </p:txBody>
      </p:sp>
      <p:sp>
        <p:nvSpPr>
          <p:cNvPr id="380" name="TextBox 379"/>
          <p:cNvSpPr txBox="1"/>
          <p:nvPr/>
        </p:nvSpPr>
        <p:spPr>
          <a:xfrm>
            <a:off x="5868831" y="4040831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Кісялевічы</a:t>
            </a:r>
            <a:endParaRPr lang="ru-RU" dirty="0"/>
          </a:p>
        </p:txBody>
      </p:sp>
      <p:sp>
        <p:nvSpPr>
          <p:cNvPr id="381" name="TextBox 380"/>
          <p:cNvSpPr txBox="1"/>
          <p:nvPr/>
        </p:nvSpPr>
        <p:spPr>
          <a:xfrm>
            <a:off x="1343420" y="3528908"/>
            <a:ext cx="1488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Чэхаўшчызна</a:t>
            </a:r>
            <a:endParaRPr lang="ru-RU" dirty="0"/>
          </a:p>
        </p:txBody>
      </p:sp>
      <p:sp>
        <p:nvSpPr>
          <p:cNvPr id="382" name="TextBox 381"/>
          <p:cNvSpPr txBox="1"/>
          <p:nvPr/>
        </p:nvSpPr>
        <p:spPr>
          <a:xfrm>
            <a:off x="6188754" y="658750"/>
            <a:ext cx="1032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Бараўцы</a:t>
            </a:r>
            <a:endParaRPr lang="ru-RU" dirty="0"/>
          </a:p>
        </p:txBody>
      </p:sp>
      <p:sp>
        <p:nvSpPr>
          <p:cNvPr id="383" name="TextBox 382"/>
          <p:cNvSpPr txBox="1"/>
          <p:nvPr/>
        </p:nvSpPr>
        <p:spPr>
          <a:xfrm>
            <a:off x="6809550" y="1704844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Заслонава</a:t>
            </a:r>
            <a:endParaRPr lang="ru-RU" dirty="0"/>
          </a:p>
        </p:txBody>
      </p:sp>
      <p:sp>
        <p:nvSpPr>
          <p:cNvPr id="384" name="TextBox 383"/>
          <p:cNvSpPr txBox="1"/>
          <p:nvPr/>
        </p:nvSpPr>
        <p:spPr>
          <a:xfrm>
            <a:off x="6735335" y="5724375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Мазыр</a:t>
            </a:r>
            <a:endParaRPr lang="ru-RU" dirty="0"/>
          </a:p>
        </p:txBody>
      </p:sp>
      <p:sp>
        <p:nvSpPr>
          <p:cNvPr id="385" name="TextBox 384"/>
          <p:cNvSpPr txBox="1"/>
          <p:nvPr/>
        </p:nvSpPr>
        <p:spPr>
          <a:xfrm>
            <a:off x="5052615" y="132199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Азяркі</a:t>
            </a:r>
            <a:endParaRPr lang="ru-RU" dirty="0"/>
          </a:p>
        </p:txBody>
      </p:sp>
      <p:sp>
        <p:nvSpPr>
          <p:cNvPr id="386" name="TextBox 385"/>
          <p:cNvSpPr txBox="1"/>
          <p:nvPr/>
        </p:nvSpPr>
        <p:spPr>
          <a:xfrm>
            <a:off x="5844387" y="305313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Ліпкі</a:t>
            </a:r>
            <a:endParaRPr lang="ru-RU" dirty="0"/>
          </a:p>
        </p:txBody>
      </p:sp>
      <p:sp>
        <p:nvSpPr>
          <p:cNvPr id="388" name="TextBox 387"/>
          <p:cNvSpPr txBox="1"/>
          <p:nvPr/>
        </p:nvSpPr>
        <p:spPr>
          <a:xfrm>
            <a:off x="5622248" y="3306120"/>
            <a:ext cx="1299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Мачулішчы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211" y="3058236"/>
            <a:ext cx="4843757" cy="3224436"/>
          </a:xfrm>
          <a:prstGeom prst="rect">
            <a:avLst/>
          </a:prstGeom>
        </p:spPr>
      </p:pic>
      <p:sp>
        <p:nvSpPr>
          <p:cNvPr id="449" name="TextBox 448"/>
          <p:cNvSpPr txBox="1"/>
          <p:nvPr/>
        </p:nvSpPr>
        <p:spPr>
          <a:xfrm>
            <a:off x="1489798" y="25659"/>
            <a:ext cx="2544701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e-BY" dirty="0" smtClean="0"/>
              <a:t>Пагадненне паміж Беларуссю і Расіяй аб парадку вываду вайсковых фарміраванняў РФ – 23.09.1993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461741" y="27562"/>
            <a:ext cx="2575587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e-BY" dirty="0"/>
              <a:t>У 1993 г. згодна з дырэктывай Міністра абароны пачалося фарміраванне авіяцыйных баз на аснове авіяцыйных палкоў і частак іх </a:t>
            </a:r>
            <a:r>
              <a:rPr lang="be-BY" dirty="0" smtClean="0"/>
              <a:t>забеспячэння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928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700" tmFilter="0, 0; .2, .5; .8, .5; 1, 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350" autoRev="1" fill="hold"/>
                                        <p:tgtEl>
                                          <p:spTgt spid="2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1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9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0532 L 0.13086 -0.0467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261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11628 -0.0476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-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47838 -0.1020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-511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2956 0.0805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1" y="402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48268 -0.0923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4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7657 -0.23542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-11782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0875 -0.22801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-114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6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 animBg="1"/>
      <p:bldP spid="314" grpId="0" animBg="1"/>
      <p:bldP spid="256" grpId="0" animBg="1"/>
      <p:bldP spid="295" grpId="0" animBg="1"/>
      <p:bldP spid="306" grpId="0" animBg="1"/>
      <p:bldP spid="449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373" y="-459313"/>
            <a:ext cx="9547654" cy="7317313"/>
          </a:xfrm>
          <a:prstGeom prst="rect">
            <a:avLst/>
          </a:prstGeom>
        </p:spPr>
      </p:pic>
      <p:sp>
        <p:nvSpPr>
          <p:cNvPr id="5" name="Знак запрета 4"/>
          <p:cNvSpPr/>
          <p:nvPr/>
        </p:nvSpPr>
        <p:spPr>
          <a:xfrm>
            <a:off x="3591696" y="314685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Знак запрета 7"/>
          <p:cNvSpPr/>
          <p:nvPr/>
        </p:nvSpPr>
        <p:spPr>
          <a:xfrm>
            <a:off x="9408296" y="3208635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Знак запрета 8"/>
          <p:cNvSpPr/>
          <p:nvPr/>
        </p:nvSpPr>
        <p:spPr>
          <a:xfrm>
            <a:off x="4199672" y="423795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нак запрета 9"/>
          <p:cNvSpPr/>
          <p:nvPr/>
        </p:nvSpPr>
        <p:spPr>
          <a:xfrm>
            <a:off x="3124199" y="4949305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Знак запрета 10"/>
          <p:cNvSpPr/>
          <p:nvPr/>
        </p:nvSpPr>
        <p:spPr>
          <a:xfrm>
            <a:off x="2639196" y="482960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Знак запрета 11"/>
          <p:cNvSpPr/>
          <p:nvPr/>
        </p:nvSpPr>
        <p:spPr>
          <a:xfrm>
            <a:off x="3058296" y="350996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Знак запрета 12"/>
          <p:cNvSpPr/>
          <p:nvPr/>
        </p:nvSpPr>
        <p:spPr>
          <a:xfrm>
            <a:off x="5838393" y="308507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Знак запрета 13"/>
          <p:cNvSpPr/>
          <p:nvPr/>
        </p:nvSpPr>
        <p:spPr>
          <a:xfrm>
            <a:off x="5630046" y="3291351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Знак запрета 14"/>
          <p:cNvSpPr/>
          <p:nvPr/>
        </p:nvSpPr>
        <p:spPr>
          <a:xfrm>
            <a:off x="8093846" y="3587702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Знак запрета 15"/>
          <p:cNvSpPr/>
          <p:nvPr/>
        </p:nvSpPr>
        <p:spPr>
          <a:xfrm>
            <a:off x="2573292" y="5348336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Знак запрета 16"/>
          <p:cNvSpPr/>
          <p:nvPr/>
        </p:nvSpPr>
        <p:spPr>
          <a:xfrm>
            <a:off x="7962039" y="1060582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Знак запрета 17"/>
          <p:cNvSpPr/>
          <p:nvPr/>
        </p:nvSpPr>
        <p:spPr>
          <a:xfrm>
            <a:off x="8995546" y="511355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Знак запрета 18"/>
          <p:cNvSpPr/>
          <p:nvPr/>
        </p:nvSpPr>
        <p:spPr>
          <a:xfrm>
            <a:off x="5007746" y="141330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Знак запрета 19"/>
          <p:cNvSpPr/>
          <p:nvPr/>
        </p:nvSpPr>
        <p:spPr>
          <a:xfrm>
            <a:off x="2779756" y="3917269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Знак запрета 20"/>
          <p:cNvSpPr/>
          <p:nvPr/>
        </p:nvSpPr>
        <p:spPr>
          <a:xfrm>
            <a:off x="7134996" y="4186501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Знак запрета 21"/>
          <p:cNvSpPr/>
          <p:nvPr/>
        </p:nvSpPr>
        <p:spPr>
          <a:xfrm>
            <a:off x="8225653" y="219736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Знак запрета 22"/>
          <p:cNvSpPr/>
          <p:nvPr/>
        </p:nvSpPr>
        <p:spPr>
          <a:xfrm>
            <a:off x="5695949" y="68940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Знак запрета 23"/>
          <p:cNvSpPr/>
          <p:nvPr/>
        </p:nvSpPr>
        <p:spPr>
          <a:xfrm>
            <a:off x="7200899" y="546684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Знак запрета 25"/>
          <p:cNvSpPr/>
          <p:nvPr/>
        </p:nvSpPr>
        <p:spPr>
          <a:xfrm>
            <a:off x="2220876" y="3386401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7" name="Знак запрета 26"/>
          <p:cNvSpPr/>
          <p:nvPr/>
        </p:nvSpPr>
        <p:spPr>
          <a:xfrm>
            <a:off x="7003189" y="4189741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1" name="Знак запрета 60"/>
          <p:cNvSpPr/>
          <p:nvPr/>
        </p:nvSpPr>
        <p:spPr>
          <a:xfrm>
            <a:off x="6546555" y="640762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2" name="Знак запрета 61"/>
          <p:cNvSpPr/>
          <p:nvPr/>
        </p:nvSpPr>
        <p:spPr>
          <a:xfrm>
            <a:off x="6775155" y="1826959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grpSp>
        <p:nvGrpSpPr>
          <p:cNvPr id="69" name="Group 18224"/>
          <p:cNvGrpSpPr>
            <a:grpSpLocks/>
          </p:cNvGrpSpPr>
          <p:nvPr/>
        </p:nvGrpSpPr>
        <p:grpSpPr bwMode="auto">
          <a:xfrm>
            <a:off x="9569268" y="1020446"/>
            <a:ext cx="676275" cy="638175"/>
            <a:chOff x="0" y="0"/>
            <a:chExt cx="71" cy="67"/>
          </a:xfrm>
        </p:grpSpPr>
        <p:sp>
          <p:nvSpPr>
            <p:cNvPr id="70" name="Line 967"/>
            <p:cNvSpPr>
              <a:spLocks noChangeShapeType="1"/>
            </p:cNvSpPr>
            <p:nvPr/>
          </p:nvSpPr>
          <p:spPr bwMode="auto">
            <a:xfrm>
              <a:off x="0" y="1"/>
              <a:ext cx="1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Rectangle 968"/>
            <p:cNvSpPr>
              <a:spLocks noChangeArrowheads="1"/>
            </p:cNvSpPr>
            <p:nvPr/>
          </p:nvSpPr>
          <p:spPr bwMode="auto">
            <a:xfrm>
              <a:off x="0" y="0"/>
              <a:ext cx="71" cy="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Rectangle 969"/>
            <p:cNvSpPr>
              <a:spLocks noChangeArrowheads="1"/>
            </p:cNvSpPr>
            <p:nvPr/>
          </p:nvSpPr>
          <p:spPr bwMode="auto">
            <a:xfrm>
              <a:off x="0" y="8"/>
              <a:ext cx="71" cy="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Rectangle 970"/>
            <p:cNvSpPr>
              <a:spLocks noChangeArrowheads="1"/>
            </p:cNvSpPr>
            <p:nvPr/>
          </p:nvSpPr>
          <p:spPr bwMode="auto">
            <a:xfrm>
              <a:off x="0" y="29"/>
              <a:ext cx="71" cy="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Rectangle 972"/>
            <p:cNvSpPr>
              <a:spLocks noChangeArrowheads="1"/>
            </p:cNvSpPr>
            <p:nvPr/>
          </p:nvSpPr>
          <p:spPr bwMode="auto">
            <a:xfrm>
              <a:off x="1" y="9"/>
              <a:ext cx="65" cy="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1000"/>
              </a:pPr>
              <a:r>
                <a:rPr lang="ru-RU" sz="800" dirty="0"/>
                <a:t>46 </a:t>
              </a:r>
              <a:r>
                <a:rPr lang="ru-RU" sz="800" dirty="0" smtClean="0"/>
                <a:t>ПА </a:t>
              </a:r>
              <a:r>
                <a:rPr lang="ru-RU" sz="800" dirty="0"/>
                <a:t>ВГК СН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7200899" y="3567964"/>
            <a:ext cx="581025" cy="600075"/>
            <a:chOff x="5795961" y="3309937"/>
            <a:chExt cx="581025" cy="600075"/>
          </a:xfrm>
        </p:grpSpPr>
        <p:sp>
          <p:nvSpPr>
            <p:cNvPr id="102" name="Line 982"/>
            <p:cNvSpPr>
              <a:spLocks noChangeShapeType="1"/>
            </p:cNvSpPr>
            <p:nvPr/>
          </p:nvSpPr>
          <p:spPr bwMode="auto">
            <a:xfrm>
              <a:off x="5805487" y="3309937"/>
              <a:ext cx="0" cy="6000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Line 983"/>
            <p:cNvSpPr>
              <a:spLocks noChangeShapeType="1"/>
            </p:cNvSpPr>
            <p:nvPr/>
          </p:nvSpPr>
          <p:spPr bwMode="auto">
            <a:xfrm>
              <a:off x="5795961" y="3312111"/>
              <a:ext cx="5810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Line 984"/>
            <p:cNvSpPr>
              <a:spLocks noChangeShapeType="1"/>
            </p:cNvSpPr>
            <p:nvPr/>
          </p:nvSpPr>
          <p:spPr bwMode="auto">
            <a:xfrm flipV="1">
              <a:off x="5805487" y="3548062"/>
              <a:ext cx="56197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Line 985"/>
            <p:cNvSpPr>
              <a:spLocks noChangeShapeType="1"/>
            </p:cNvSpPr>
            <p:nvPr/>
          </p:nvSpPr>
          <p:spPr bwMode="auto">
            <a:xfrm flipH="1">
              <a:off x="6291262" y="3319462"/>
              <a:ext cx="76200" cy="1047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Line 986"/>
            <p:cNvSpPr>
              <a:spLocks noChangeShapeType="1"/>
            </p:cNvSpPr>
            <p:nvPr/>
          </p:nvSpPr>
          <p:spPr bwMode="auto">
            <a:xfrm>
              <a:off x="6291262" y="3424237"/>
              <a:ext cx="762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Rectangle 987"/>
            <p:cNvSpPr>
              <a:spLocks noChangeArrowheads="1"/>
            </p:cNvSpPr>
            <p:nvPr/>
          </p:nvSpPr>
          <p:spPr bwMode="auto">
            <a:xfrm>
              <a:off x="5824537" y="3357562"/>
              <a:ext cx="457200" cy="142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27432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ru-RU" sz="8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22 </a:t>
              </a:r>
              <a:r>
                <a:rPr lang="ru-RU" sz="800" b="0" i="0" u="none" strike="noStrike" baseline="0" dirty="0" err="1" smtClean="0">
                  <a:solidFill>
                    <a:srgbClr val="000000"/>
                  </a:solidFill>
                  <a:latin typeface="Arial Cyr"/>
                  <a:cs typeface="Arial Cyr"/>
                </a:rPr>
                <a:t>цбад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63" name="Group 18227"/>
          <p:cNvGrpSpPr>
            <a:grpSpLocks/>
          </p:cNvGrpSpPr>
          <p:nvPr/>
        </p:nvGrpSpPr>
        <p:grpSpPr bwMode="auto">
          <a:xfrm>
            <a:off x="7210425" y="3808156"/>
            <a:ext cx="399275" cy="225933"/>
            <a:chOff x="0" y="0"/>
            <a:chExt cx="89" cy="55"/>
          </a:xfrm>
        </p:grpSpPr>
        <p:sp>
          <p:nvSpPr>
            <p:cNvPr id="164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166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87" cy="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200 цбап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71" name="Group 18227"/>
          <p:cNvGrpSpPr>
            <a:grpSpLocks/>
          </p:cNvGrpSpPr>
          <p:nvPr/>
        </p:nvGrpSpPr>
        <p:grpSpPr bwMode="auto">
          <a:xfrm>
            <a:off x="5103080" y="3248984"/>
            <a:ext cx="429732" cy="106805"/>
            <a:chOff x="0" y="0"/>
            <a:chExt cx="97" cy="26"/>
          </a:xfrm>
        </p:grpSpPr>
        <p:sp>
          <p:nvSpPr>
            <p:cNvPr id="173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174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121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цбап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75" name="Group 18227"/>
          <p:cNvGrpSpPr>
            <a:grpSpLocks/>
          </p:cNvGrpSpPr>
          <p:nvPr/>
        </p:nvGrpSpPr>
        <p:grpSpPr bwMode="auto">
          <a:xfrm>
            <a:off x="4265575" y="4012021"/>
            <a:ext cx="439651" cy="225933"/>
            <a:chOff x="0" y="0"/>
            <a:chExt cx="98" cy="55"/>
          </a:xfrm>
        </p:grpSpPr>
        <p:sp>
          <p:nvSpPr>
            <p:cNvPr id="176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178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203 цбап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221" name="Line 989"/>
          <p:cNvSpPr>
            <a:spLocks noChangeShapeType="1"/>
          </p:cNvSpPr>
          <p:nvPr/>
        </p:nvSpPr>
        <p:spPr bwMode="auto">
          <a:xfrm>
            <a:off x="4265575" y="3865666"/>
            <a:ext cx="0" cy="221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24" name="Group 18227"/>
          <p:cNvGrpSpPr>
            <a:grpSpLocks/>
          </p:cNvGrpSpPr>
          <p:nvPr/>
        </p:nvGrpSpPr>
        <p:grpSpPr bwMode="auto">
          <a:xfrm>
            <a:off x="5103080" y="3408469"/>
            <a:ext cx="429732" cy="106805"/>
            <a:chOff x="0" y="0"/>
            <a:chExt cx="97" cy="26"/>
          </a:xfrm>
        </p:grpSpPr>
        <p:sp>
          <p:nvSpPr>
            <p:cNvPr id="225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26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201 зап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227" name="Text Box 17036"/>
          <p:cNvSpPr txBox="1">
            <a:spLocks noChangeArrowheads="1"/>
          </p:cNvSpPr>
          <p:nvPr/>
        </p:nvSpPr>
        <p:spPr bwMode="auto">
          <a:xfrm>
            <a:off x="5106693" y="3544217"/>
            <a:ext cx="358039" cy="8930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25 азаэ</a:t>
            </a:r>
            <a:endParaRPr lang="ru-RU" sz="6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grpSp>
        <p:nvGrpSpPr>
          <p:cNvPr id="240" name="Group 18227"/>
          <p:cNvGrpSpPr>
            <a:grpSpLocks/>
          </p:cNvGrpSpPr>
          <p:nvPr/>
        </p:nvGrpSpPr>
        <p:grpSpPr bwMode="auto">
          <a:xfrm>
            <a:off x="8034954" y="832595"/>
            <a:ext cx="435165" cy="225933"/>
            <a:chOff x="0" y="0"/>
            <a:chExt cx="97" cy="55"/>
          </a:xfrm>
        </p:grpSpPr>
        <p:sp>
          <p:nvSpPr>
            <p:cNvPr id="241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2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43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339 авта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п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63" name="Группа 262"/>
          <p:cNvGrpSpPr/>
          <p:nvPr/>
        </p:nvGrpSpPr>
        <p:grpSpPr>
          <a:xfrm>
            <a:off x="5682255" y="1449146"/>
            <a:ext cx="733425" cy="666750"/>
            <a:chOff x="5724525" y="3176587"/>
            <a:chExt cx="733425" cy="666750"/>
          </a:xfrm>
        </p:grpSpPr>
        <p:sp>
          <p:nvSpPr>
            <p:cNvPr id="264" name="Line 4822"/>
            <p:cNvSpPr>
              <a:spLocks noChangeShapeType="1"/>
            </p:cNvSpPr>
            <p:nvPr/>
          </p:nvSpPr>
          <p:spPr bwMode="auto">
            <a:xfrm>
              <a:off x="5724525" y="3195637"/>
              <a:ext cx="0" cy="6477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" name="Freeform 4824"/>
            <p:cNvSpPr>
              <a:spLocks/>
            </p:cNvSpPr>
            <p:nvPr/>
          </p:nvSpPr>
          <p:spPr bwMode="auto">
            <a:xfrm>
              <a:off x="5734050" y="3595687"/>
              <a:ext cx="714375" cy="85725"/>
            </a:xfrm>
            <a:custGeom>
              <a:avLst/>
              <a:gdLst>
                <a:gd name="T0" fmla="*/ 0 w 75"/>
                <a:gd name="T1" fmla="*/ 6 h 9"/>
                <a:gd name="T2" fmla="*/ 5 w 75"/>
                <a:gd name="T3" fmla="*/ 4 h 9"/>
                <a:gd name="T4" fmla="*/ 19 w 75"/>
                <a:gd name="T5" fmla="*/ 1 h 9"/>
                <a:gd name="T6" fmla="*/ 35 w 75"/>
                <a:gd name="T7" fmla="*/ 8 h 9"/>
                <a:gd name="T8" fmla="*/ 47 w 75"/>
                <a:gd name="T9" fmla="*/ 3 h 9"/>
                <a:gd name="T10" fmla="*/ 59 w 75"/>
                <a:gd name="T11" fmla="*/ 7 h 9"/>
                <a:gd name="T12" fmla="*/ 68 w 75"/>
                <a:gd name="T13" fmla="*/ 4 h 9"/>
                <a:gd name="T14" fmla="*/ 74 w 75"/>
                <a:gd name="T15" fmla="*/ 9 h 9"/>
                <a:gd name="T16" fmla="*/ 74 w 75"/>
                <a:gd name="T17" fmla="*/ 7 h 9"/>
                <a:gd name="T18" fmla="*/ 73 w 75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9">
                  <a:moveTo>
                    <a:pt x="0" y="6"/>
                  </a:moveTo>
                  <a:cubicBezTo>
                    <a:pt x="1" y="5"/>
                    <a:pt x="2" y="5"/>
                    <a:pt x="5" y="4"/>
                  </a:cubicBezTo>
                  <a:cubicBezTo>
                    <a:pt x="8" y="3"/>
                    <a:pt x="14" y="0"/>
                    <a:pt x="19" y="1"/>
                  </a:cubicBezTo>
                  <a:cubicBezTo>
                    <a:pt x="24" y="2"/>
                    <a:pt x="30" y="8"/>
                    <a:pt x="35" y="8"/>
                  </a:cubicBezTo>
                  <a:cubicBezTo>
                    <a:pt x="40" y="8"/>
                    <a:pt x="43" y="3"/>
                    <a:pt x="47" y="3"/>
                  </a:cubicBezTo>
                  <a:cubicBezTo>
                    <a:pt x="51" y="3"/>
                    <a:pt x="56" y="7"/>
                    <a:pt x="59" y="7"/>
                  </a:cubicBezTo>
                  <a:cubicBezTo>
                    <a:pt x="62" y="7"/>
                    <a:pt x="66" y="4"/>
                    <a:pt x="68" y="4"/>
                  </a:cubicBezTo>
                  <a:cubicBezTo>
                    <a:pt x="70" y="4"/>
                    <a:pt x="73" y="9"/>
                    <a:pt x="74" y="9"/>
                  </a:cubicBezTo>
                  <a:cubicBezTo>
                    <a:pt x="75" y="9"/>
                    <a:pt x="74" y="7"/>
                    <a:pt x="74" y="7"/>
                  </a:cubicBezTo>
                  <a:cubicBezTo>
                    <a:pt x="74" y="7"/>
                    <a:pt x="73" y="8"/>
                    <a:pt x="73" y="8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" name="Freeform 4825"/>
            <p:cNvSpPr>
              <a:spLocks/>
            </p:cNvSpPr>
            <p:nvPr/>
          </p:nvSpPr>
          <p:spPr bwMode="auto">
            <a:xfrm>
              <a:off x="5734050" y="3176587"/>
              <a:ext cx="723900" cy="495300"/>
            </a:xfrm>
            <a:custGeom>
              <a:avLst/>
              <a:gdLst>
                <a:gd name="T0" fmla="*/ 0 w 76"/>
                <a:gd name="T1" fmla="*/ 5 h 52"/>
                <a:gd name="T2" fmla="*/ 5 w 76"/>
                <a:gd name="T3" fmla="*/ 2 h 52"/>
                <a:gd name="T4" fmla="*/ 21 w 76"/>
                <a:gd name="T5" fmla="*/ 1 h 52"/>
                <a:gd name="T6" fmla="*/ 37 w 76"/>
                <a:gd name="T7" fmla="*/ 9 h 52"/>
                <a:gd name="T8" fmla="*/ 42 w 76"/>
                <a:gd name="T9" fmla="*/ 19 h 52"/>
                <a:gd name="T10" fmla="*/ 54 w 76"/>
                <a:gd name="T11" fmla="*/ 19 h 52"/>
                <a:gd name="T12" fmla="*/ 59 w 76"/>
                <a:gd name="T13" fmla="*/ 28 h 52"/>
                <a:gd name="T14" fmla="*/ 67 w 76"/>
                <a:gd name="T15" fmla="*/ 31 h 52"/>
                <a:gd name="T16" fmla="*/ 76 w 76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52">
                  <a:moveTo>
                    <a:pt x="0" y="5"/>
                  </a:moveTo>
                  <a:cubicBezTo>
                    <a:pt x="1" y="4"/>
                    <a:pt x="2" y="3"/>
                    <a:pt x="5" y="2"/>
                  </a:cubicBezTo>
                  <a:cubicBezTo>
                    <a:pt x="8" y="1"/>
                    <a:pt x="16" y="0"/>
                    <a:pt x="21" y="1"/>
                  </a:cubicBezTo>
                  <a:cubicBezTo>
                    <a:pt x="26" y="2"/>
                    <a:pt x="33" y="6"/>
                    <a:pt x="37" y="9"/>
                  </a:cubicBezTo>
                  <a:cubicBezTo>
                    <a:pt x="41" y="12"/>
                    <a:pt x="39" y="17"/>
                    <a:pt x="42" y="19"/>
                  </a:cubicBezTo>
                  <a:cubicBezTo>
                    <a:pt x="45" y="21"/>
                    <a:pt x="51" y="18"/>
                    <a:pt x="54" y="19"/>
                  </a:cubicBezTo>
                  <a:cubicBezTo>
                    <a:pt x="57" y="20"/>
                    <a:pt x="57" y="26"/>
                    <a:pt x="59" y="28"/>
                  </a:cubicBezTo>
                  <a:cubicBezTo>
                    <a:pt x="61" y="30"/>
                    <a:pt x="64" y="27"/>
                    <a:pt x="67" y="31"/>
                  </a:cubicBezTo>
                  <a:cubicBezTo>
                    <a:pt x="70" y="35"/>
                    <a:pt x="74" y="48"/>
                    <a:pt x="76" y="52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2" name="Group 18227"/>
          <p:cNvGrpSpPr>
            <a:grpSpLocks/>
          </p:cNvGrpSpPr>
          <p:nvPr/>
        </p:nvGrpSpPr>
        <p:grpSpPr bwMode="auto">
          <a:xfrm>
            <a:off x="5904725" y="2853500"/>
            <a:ext cx="439651" cy="225933"/>
            <a:chOff x="0" y="0"/>
            <a:chExt cx="98" cy="55"/>
          </a:xfrm>
        </p:grpSpPr>
        <p:sp>
          <p:nvSpPr>
            <p:cNvPr id="283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4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85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50 азап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296" name="Text Box 17036"/>
          <p:cNvSpPr txBox="1">
            <a:spLocks noChangeArrowheads="1"/>
          </p:cNvSpPr>
          <p:nvPr/>
        </p:nvSpPr>
        <p:spPr bwMode="auto">
          <a:xfrm>
            <a:off x="5906834" y="2961489"/>
            <a:ext cx="516629" cy="11260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248 авэ</a:t>
            </a:r>
            <a:endParaRPr lang="ru-RU" sz="60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79" name="Знак запрета 278"/>
          <p:cNvSpPr/>
          <p:nvPr/>
        </p:nvSpPr>
        <p:spPr>
          <a:xfrm>
            <a:off x="5078042" y="1303442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54" name="Line 4811"/>
          <p:cNvSpPr>
            <a:spLocks noChangeShapeType="1"/>
          </p:cNvSpPr>
          <p:nvPr/>
        </p:nvSpPr>
        <p:spPr bwMode="auto">
          <a:xfrm>
            <a:off x="5761853" y="1468196"/>
            <a:ext cx="0" cy="4381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5" name="Rectangle 4823"/>
          <p:cNvSpPr>
            <a:spLocks noChangeArrowheads="1"/>
          </p:cNvSpPr>
          <p:nvPr/>
        </p:nvSpPr>
        <p:spPr bwMode="auto">
          <a:xfrm>
            <a:off x="5811818" y="1655683"/>
            <a:ext cx="360001" cy="1428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800" b="0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УС РБ</a:t>
            </a:r>
            <a:endParaRPr lang="ru-RU" sz="8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76" name="Line 4811"/>
          <p:cNvSpPr>
            <a:spLocks noChangeShapeType="1"/>
          </p:cNvSpPr>
          <p:nvPr/>
        </p:nvSpPr>
        <p:spPr bwMode="auto">
          <a:xfrm>
            <a:off x="5694221" y="1472302"/>
            <a:ext cx="0" cy="4381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" name="Line 4822"/>
          <p:cNvSpPr>
            <a:spLocks noChangeShapeType="1"/>
          </p:cNvSpPr>
          <p:nvPr/>
        </p:nvSpPr>
        <p:spPr bwMode="auto">
          <a:xfrm>
            <a:off x="5682384" y="1976866"/>
            <a:ext cx="0" cy="54156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8" name="Rectangle 4823"/>
          <p:cNvSpPr>
            <a:spLocks noChangeArrowheads="1"/>
          </p:cNvSpPr>
          <p:nvPr/>
        </p:nvSpPr>
        <p:spPr bwMode="auto">
          <a:xfrm>
            <a:off x="5758583" y="2065595"/>
            <a:ext cx="358759" cy="11416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be-BY" sz="800" b="0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К ВПС</a:t>
            </a:r>
            <a:endParaRPr lang="ru-RU" sz="8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80" name="Freeform 4824"/>
          <p:cNvSpPr>
            <a:spLocks/>
          </p:cNvSpPr>
          <p:nvPr/>
        </p:nvSpPr>
        <p:spPr bwMode="auto">
          <a:xfrm>
            <a:off x="5691909" y="2284829"/>
            <a:ext cx="612263" cy="71678"/>
          </a:xfrm>
          <a:custGeom>
            <a:avLst/>
            <a:gdLst>
              <a:gd name="T0" fmla="*/ 0 w 75"/>
              <a:gd name="T1" fmla="*/ 6 h 9"/>
              <a:gd name="T2" fmla="*/ 5 w 75"/>
              <a:gd name="T3" fmla="*/ 4 h 9"/>
              <a:gd name="T4" fmla="*/ 19 w 75"/>
              <a:gd name="T5" fmla="*/ 1 h 9"/>
              <a:gd name="T6" fmla="*/ 35 w 75"/>
              <a:gd name="T7" fmla="*/ 8 h 9"/>
              <a:gd name="T8" fmla="*/ 47 w 75"/>
              <a:gd name="T9" fmla="*/ 3 h 9"/>
              <a:gd name="T10" fmla="*/ 59 w 75"/>
              <a:gd name="T11" fmla="*/ 7 h 9"/>
              <a:gd name="T12" fmla="*/ 68 w 75"/>
              <a:gd name="T13" fmla="*/ 4 h 9"/>
              <a:gd name="T14" fmla="*/ 74 w 75"/>
              <a:gd name="T15" fmla="*/ 9 h 9"/>
              <a:gd name="T16" fmla="*/ 74 w 75"/>
              <a:gd name="T17" fmla="*/ 7 h 9"/>
              <a:gd name="T18" fmla="*/ 73 w 75"/>
              <a:gd name="T19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" h="9">
                <a:moveTo>
                  <a:pt x="0" y="6"/>
                </a:moveTo>
                <a:cubicBezTo>
                  <a:pt x="1" y="5"/>
                  <a:pt x="2" y="5"/>
                  <a:pt x="5" y="4"/>
                </a:cubicBezTo>
                <a:cubicBezTo>
                  <a:pt x="8" y="3"/>
                  <a:pt x="14" y="0"/>
                  <a:pt x="19" y="1"/>
                </a:cubicBezTo>
                <a:cubicBezTo>
                  <a:pt x="24" y="2"/>
                  <a:pt x="30" y="8"/>
                  <a:pt x="35" y="8"/>
                </a:cubicBezTo>
                <a:cubicBezTo>
                  <a:pt x="40" y="8"/>
                  <a:pt x="43" y="3"/>
                  <a:pt x="47" y="3"/>
                </a:cubicBezTo>
                <a:cubicBezTo>
                  <a:pt x="51" y="3"/>
                  <a:pt x="56" y="7"/>
                  <a:pt x="59" y="7"/>
                </a:cubicBezTo>
                <a:cubicBezTo>
                  <a:pt x="62" y="7"/>
                  <a:pt x="66" y="4"/>
                  <a:pt x="68" y="4"/>
                </a:cubicBezTo>
                <a:cubicBezTo>
                  <a:pt x="70" y="4"/>
                  <a:pt x="73" y="9"/>
                  <a:pt x="74" y="9"/>
                </a:cubicBezTo>
                <a:cubicBezTo>
                  <a:pt x="75" y="9"/>
                  <a:pt x="74" y="7"/>
                  <a:pt x="74" y="7"/>
                </a:cubicBezTo>
                <a:cubicBezTo>
                  <a:pt x="74" y="7"/>
                  <a:pt x="73" y="8"/>
                  <a:pt x="73" y="8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0" name="Freeform 4825"/>
          <p:cNvSpPr>
            <a:spLocks/>
          </p:cNvSpPr>
          <p:nvPr/>
        </p:nvSpPr>
        <p:spPr bwMode="auto">
          <a:xfrm>
            <a:off x="5691909" y="1932842"/>
            <a:ext cx="620426" cy="414139"/>
          </a:xfrm>
          <a:custGeom>
            <a:avLst/>
            <a:gdLst>
              <a:gd name="T0" fmla="*/ 0 w 76"/>
              <a:gd name="T1" fmla="*/ 5 h 52"/>
              <a:gd name="T2" fmla="*/ 5 w 76"/>
              <a:gd name="T3" fmla="*/ 2 h 52"/>
              <a:gd name="T4" fmla="*/ 21 w 76"/>
              <a:gd name="T5" fmla="*/ 1 h 52"/>
              <a:gd name="T6" fmla="*/ 37 w 76"/>
              <a:gd name="T7" fmla="*/ 9 h 52"/>
              <a:gd name="T8" fmla="*/ 42 w 76"/>
              <a:gd name="T9" fmla="*/ 19 h 52"/>
              <a:gd name="T10" fmla="*/ 54 w 76"/>
              <a:gd name="T11" fmla="*/ 19 h 52"/>
              <a:gd name="T12" fmla="*/ 59 w 76"/>
              <a:gd name="T13" fmla="*/ 28 h 52"/>
              <a:gd name="T14" fmla="*/ 67 w 76"/>
              <a:gd name="T15" fmla="*/ 31 h 52"/>
              <a:gd name="T16" fmla="*/ 76 w 76"/>
              <a:gd name="T17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" h="52">
                <a:moveTo>
                  <a:pt x="0" y="5"/>
                </a:moveTo>
                <a:cubicBezTo>
                  <a:pt x="1" y="4"/>
                  <a:pt x="2" y="3"/>
                  <a:pt x="5" y="2"/>
                </a:cubicBezTo>
                <a:cubicBezTo>
                  <a:pt x="8" y="1"/>
                  <a:pt x="16" y="0"/>
                  <a:pt x="21" y="1"/>
                </a:cubicBezTo>
                <a:cubicBezTo>
                  <a:pt x="26" y="2"/>
                  <a:pt x="33" y="6"/>
                  <a:pt x="37" y="9"/>
                </a:cubicBezTo>
                <a:cubicBezTo>
                  <a:pt x="41" y="12"/>
                  <a:pt x="39" y="17"/>
                  <a:pt x="42" y="19"/>
                </a:cubicBezTo>
                <a:cubicBezTo>
                  <a:pt x="45" y="21"/>
                  <a:pt x="51" y="18"/>
                  <a:pt x="54" y="19"/>
                </a:cubicBezTo>
                <a:cubicBezTo>
                  <a:pt x="57" y="20"/>
                  <a:pt x="57" y="26"/>
                  <a:pt x="59" y="28"/>
                </a:cubicBezTo>
                <a:cubicBezTo>
                  <a:pt x="61" y="30"/>
                  <a:pt x="64" y="27"/>
                  <a:pt x="67" y="31"/>
                </a:cubicBezTo>
                <a:cubicBezTo>
                  <a:pt x="70" y="35"/>
                  <a:pt x="74" y="48"/>
                  <a:pt x="76" y="52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5" name="Знак запрета 334"/>
          <p:cNvSpPr/>
          <p:nvPr/>
        </p:nvSpPr>
        <p:spPr>
          <a:xfrm>
            <a:off x="4875939" y="5361642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46" name="Группа 345"/>
          <p:cNvGrpSpPr/>
          <p:nvPr/>
        </p:nvGrpSpPr>
        <p:grpSpPr>
          <a:xfrm>
            <a:off x="5685938" y="2335141"/>
            <a:ext cx="618234" cy="548609"/>
            <a:chOff x="0" y="0"/>
            <a:chExt cx="726098" cy="688731"/>
          </a:xfrm>
        </p:grpSpPr>
        <p:sp>
          <p:nvSpPr>
            <p:cNvPr id="348" name="Line 4822"/>
            <p:cNvSpPr>
              <a:spLocks noChangeShapeType="1"/>
            </p:cNvSpPr>
            <p:nvPr/>
          </p:nvSpPr>
          <p:spPr bwMode="auto">
            <a:xfrm>
              <a:off x="0" y="41031"/>
              <a:ext cx="0" cy="6477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" name="Rectangle 4823"/>
            <p:cNvSpPr>
              <a:spLocks noChangeArrowheads="1"/>
            </p:cNvSpPr>
            <p:nvPr/>
          </p:nvSpPr>
          <p:spPr bwMode="auto">
            <a:xfrm>
              <a:off x="96706" y="245072"/>
              <a:ext cx="450120" cy="142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К СПА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  <p:sp>
          <p:nvSpPr>
            <p:cNvPr id="350" name="Freeform 4824"/>
            <p:cNvSpPr>
              <a:spLocks/>
            </p:cNvSpPr>
            <p:nvPr/>
          </p:nvSpPr>
          <p:spPr bwMode="auto">
            <a:xfrm>
              <a:off x="9525" y="441081"/>
              <a:ext cx="714375" cy="85725"/>
            </a:xfrm>
            <a:custGeom>
              <a:avLst/>
              <a:gdLst>
                <a:gd name="T0" fmla="*/ 0 w 75"/>
                <a:gd name="T1" fmla="*/ 6 h 9"/>
                <a:gd name="T2" fmla="*/ 5 w 75"/>
                <a:gd name="T3" fmla="*/ 4 h 9"/>
                <a:gd name="T4" fmla="*/ 19 w 75"/>
                <a:gd name="T5" fmla="*/ 1 h 9"/>
                <a:gd name="T6" fmla="*/ 35 w 75"/>
                <a:gd name="T7" fmla="*/ 8 h 9"/>
                <a:gd name="T8" fmla="*/ 47 w 75"/>
                <a:gd name="T9" fmla="*/ 3 h 9"/>
                <a:gd name="T10" fmla="*/ 59 w 75"/>
                <a:gd name="T11" fmla="*/ 7 h 9"/>
                <a:gd name="T12" fmla="*/ 68 w 75"/>
                <a:gd name="T13" fmla="*/ 4 h 9"/>
                <a:gd name="T14" fmla="*/ 74 w 75"/>
                <a:gd name="T15" fmla="*/ 9 h 9"/>
                <a:gd name="T16" fmla="*/ 74 w 75"/>
                <a:gd name="T17" fmla="*/ 7 h 9"/>
                <a:gd name="T18" fmla="*/ 73 w 75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9">
                  <a:moveTo>
                    <a:pt x="0" y="6"/>
                  </a:moveTo>
                  <a:cubicBezTo>
                    <a:pt x="1" y="5"/>
                    <a:pt x="2" y="5"/>
                    <a:pt x="5" y="4"/>
                  </a:cubicBezTo>
                  <a:cubicBezTo>
                    <a:pt x="8" y="3"/>
                    <a:pt x="14" y="0"/>
                    <a:pt x="19" y="1"/>
                  </a:cubicBezTo>
                  <a:cubicBezTo>
                    <a:pt x="24" y="2"/>
                    <a:pt x="30" y="8"/>
                    <a:pt x="35" y="8"/>
                  </a:cubicBezTo>
                  <a:cubicBezTo>
                    <a:pt x="40" y="8"/>
                    <a:pt x="43" y="3"/>
                    <a:pt x="47" y="3"/>
                  </a:cubicBezTo>
                  <a:cubicBezTo>
                    <a:pt x="51" y="3"/>
                    <a:pt x="56" y="7"/>
                    <a:pt x="59" y="7"/>
                  </a:cubicBezTo>
                  <a:cubicBezTo>
                    <a:pt x="62" y="7"/>
                    <a:pt x="66" y="4"/>
                    <a:pt x="68" y="4"/>
                  </a:cubicBezTo>
                  <a:cubicBezTo>
                    <a:pt x="70" y="4"/>
                    <a:pt x="73" y="9"/>
                    <a:pt x="74" y="9"/>
                  </a:cubicBezTo>
                  <a:cubicBezTo>
                    <a:pt x="75" y="9"/>
                    <a:pt x="74" y="7"/>
                    <a:pt x="74" y="7"/>
                  </a:cubicBezTo>
                  <a:cubicBezTo>
                    <a:pt x="74" y="7"/>
                    <a:pt x="73" y="8"/>
                    <a:pt x="73" y="8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2" name="Freeform 4825"/>
            <p:cNvSpPr>
              <a:spLocks/>
            </p:cNvSpPr>
            <p:nvPr/>
          </p:nvSpPr>
          <p:spPr bwMode="auto">
            <a:xfrm>
              <a:off x="2197" y="0"/>
              <a:ext cx="723901" cy="495300"/>
            </a:xfrm>
            <a:custGeom>
              <a:avLst/>
              <a:gdLst>
                <a:gd name="T0" fmla="*/ 0 w 76"/>
                <a:gd name="T1" fmla="*/ 5 h 52"/>
                <a:gd name="T2" fmla="*/ 5 w 76"/>
                <a:gd name="T3" fmla="*/ 2 h 52"/>
                <a:gd name="T4" fmla="*/ 21 w 76"/>
                <a:gd name="T5" fmla="*/ 1 h 52"/>
                <a:gd name="T6" fmla="*/ 37 w 76"/>
                <a:gd name="T7" fmla="*/ 9 h 52"/>
                <a:gd name="T8" fmla="*/ 42 w 76"/>
                <a:gd name="T9" fmla="*/ 19 h 52"/>
                <a:gd name="T10" fmla="*/ 54 w 76"/>
                <a:gd name="T11" fmla="*/ 19 h 52"/>
                <a:gd name="T12" fmla="*/ 59 w 76"/>
                <a:gd name="T13" fmla="*/ 28 h 52"/>
                <a:gd name="T14" fmla="*/ 67 w 76"/>
                <a:gd name="T15" fmla="*/ 31 h 52"/>
                <a:gd name="T16" fmla="*/ 76 w 76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52">
                  <a:moveTo>
                    <a:pt x="0" y="5"/>
                  </a:moveTo>
                  <a:cubicBezTo>
                    <a:pt x="1" y="4"/>
                    <a:pt x="2" y="3"/>
                    <a:pt x="5" y="2"/>
                  </a:cubicBezTo>
                  <a:cubicBezTo>
                    <a:pt x="8" y="1"/>
                    <a:pt x="16" y="0"/>
                    <a:pt x="21" y="1"/>
                  </a:cubicBezTo>
                  <a:cubicBezTo>
                    <a:pt x="26" y="2"/>
                    <a:pt x="33" y="6"/>
                    <a:pt x="37" y="9"/>
                  </a:cubicBezTo>
                  <a:cubicBezTo>
                    <a:pt x="41" y="12"/>
                    <a:pt x="39" y="17"/>
                    <a:pt x="42" y="19"/>
                  </a:cubicBezTo>
                  <a:cubicBezTo>
                    <a:pt x="45" y="21"/>
                    <a:pt x="51" y="18"/>
                    <a:pt x="54" y="19"/>
                  </a:cubicBezTo>
                  <a:cubicBezTo>
                    <a:pt x="57" y="20"/>
                    <a:pt x="57" y="26"/>
                    <a:pt x="59" y="28"/>
                  </a:cubicBezTo>
                  <a:cubicBezTo>
                    <a:pt x="61" y="30"/>
                    <a:pt x="64" y="27"/>
                    <a:pt x="67" y="31"/>
                  </a:cubicBezTo>
                  <a:cubicBezTo>
                    <a:pt x="70" y="35"/>
                    <a:pt x="74" y="48"/>
                    <a:pt x="76" y="52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1" name="Group 16442"/>
          <p:cNvGrpSpPr>
            <a:grpSpLocks/>
          </p:cNvGrpSpPr>
          <p:nvPr/>
        </p:nvGrpSpPr>
        <p:grpSpPr bwMode="auto">
          <a:xfrm>
            <a:off x="2810664" y="3633395"/>
            <a:ext cx="443703" cy="310912"/>
            <a:chOff x="0" y="3"/>
            <a:chExt cx="66" cy="58"/>
          </a:xfrm>
        </p:grpSpPr>
        <p:sp>
          <p:nvSpPr>
            <p:cNvPr id="213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4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8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9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116 БАБ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30" name="Group 16442"/>
          <p:cNvGrpSpPr>
            <a:grpSpLocks/>
          </p:cNvGrpSpPr>
          <p:nvPr/>
        </p:nvGrpSpPr>
        <p:grpSpPr bwMode="auto">
          <a:xfrm>
            <a:off x="3626345" y="2820501"/>
            <a:ext cx="443703" cy="310912"/>
            <a:chOff x="0" y="3"/>
            <a:chExt cx="66" cy="58"/>
          </a:xfrm>
        </p:grpSpPr>
        <p:sp>
          <p:nvSpPr>
            <p:cNvPr id="231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2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3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4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206 ШАБ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92" name="Group 16442"/>
          <p:cNvGrpSpPr>
            <a:grpSpLocks/>
          </p:cNvGrpSpPr>
          <p:nvPr/>
        </p:nvGrpSpPr>
        <p:grpSpPr bwMode="auto">
          <a:xfrm>
            <a:off x="3186952" y="4698260"/>
            <a:ext cx="443703" cy="310912"/>
            <a:chOff x="0" y="3"/>
            <a:chExt cx="66" cy="58"/>
          </a:xfrm>
        </p:grpSpPr>
        <p:sp>
          <p:nvSpPr>
            <p:cNvPr id="297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8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9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0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1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927 ЗАБ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302" name="Group 16442"/>
          <p:cNvGrpSpPr>
            <a:grpSpLocks/>
          </p:cNvGrpSpPr>
          <p:nvPr/>
        </p:nvGrpSpPr>
        <p:grpSpPr bwMode="auto">
          <a:xfrm>
            <a:off x="4264947" y="3838948"/>
            <a:ext cx="443703" cy="310912"/>
            <a:chOff x="0" y="3"/>
            <a:chExt cx="66" cy="58"/>
          </a:xfrm>
        </p:grpSpPr>
        <p:sp>
          <p:nvSpPr>
            <p:cNvPr id="307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61 ЗАБ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315" name="Group 16442"/>
          <p:cNvGrpSpPr>
            <a:grpSpLocks/>
          </p:cNvGrpSpPr>
          <p:nvPr/>
        </p:nvGrpSpPr>
        <p:grpSpPr bwMode="auto">
          <a:xfrm>
            <a:off x="2704810" y="4577609"/>
            <a:ext cx="443703" cy="310912"/>
            <a:chOff x="0" y="3"/>
            <a:chExt cx="66" cy="58"/>
          </a:xfrm>
        </p:grpSpPr>
        <p:sp>
          <p:nvSpPr>
            <p:cNvPr id="316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181 БВБ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326" name="Group 16442"/>
          <p:cNvGrpSpPr>
            <a:grpSpLocks/>
          </p:cNvGrpSpPr>
          <p:nvPr/>
        </p:nvGrpSpPr>
        <p:grpSpPr bwMode="auto">
          <a:xfrm>
            <a:off x="2630859" y="5047599"/>
            <a:ext cx="443703" cy="310912"/>
            <a:chOff x="0" y="3"/>
            <a:chExt cx="66" cy="58"/>
          </a:xfrm>
        </p:grpSpPr>
        <p:sp>
          <p:nvSpPr>
            <p:cNvPr id="327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0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1" name="Rectangle 4847"/>
            <p:cNvSpPr>
              <a:spLocks noChangeArrowheads="1"/>
            </p:cNvSpPr>
            <p:nvPr/>
          </p:nvSpPr>
          <p:spPr bwMode="auto">
            <a:xfrm>
              <a:off x="2" y="4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65 ТБВБ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332" name="Group 16442"/>
          <p:cNvGrpSpPr>
            <a:grpSpLocks/>
          </p:cNvGrpSpPr>
          <p:nvPr/>
        </p:nvGrpSpPr>
        <p:grpSpPr bwMode="auto">
          <a:xfrm>
            <a:off x="6610666" y="413999"/>
            <a:ext cx="443703" cy="225143"/>
            <a:chOff x="0" y="3"/>
            <a:chExt cx="66" cy="42"/>
          </a:xfrm>
        </p:grpSpPr>
        <p:sp>
          <p:nvSpPr>
            <p:cNvPr id="333" name="Line 4843"/>
            <p:cNvSpPr>
              <a:spLocks noChangeShapeType="1"/>
            </p:cNvSpPr>
            <p:nvPr/>
          </p:nvSpPr>
          <p:spPr bwMode="auto">
            <a:xfrm flipH="1">
              <a:off x="0" y="3"/>
              <a:ext cx="0" cy="4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4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3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4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5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276 БВБ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48" name="Group 16442"/>
          <p:cNvGrpSpPr>
            <a:grpSpLocks/>
          </p:cNvGrpSpPr>
          <p:nvPr/>
        </p:nvGrpSpPr>
        <p:grpSpPr bwMode="auto">
          <a:xfrm>
            <a:off x="5625542" y="3095372"/>
            <a:ext cx="443703" cy="219783"/>
            <a:chOff x="0" y="3"/>
            <a:chExt cx="66" cy="41"/>
          </a:xfrm>
        </p:grpSpPr>
        <p:sp>
          <p:nvSpPr>
            <p:cNvPr id="249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4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0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1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2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3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50 ЗАБ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255" name="Text Box 17036"/>
          <p:cNvSpPr txBox="1">
            <a:spLocks noChangeArrowheads="1"/>
          </p:cNvSpPr>
          <p:nvPr/>
        </p:nvSpPr>
        <p:spPr bwMode="auto">
          <a:xfrm>
            <a:off x="5918840" y="2953396"/>
            <a:ext cx="516629" cy="11260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248 авэ АП</a:t>
            </a:r>
            <a:endParaRPr lang="ru-RU" sz="60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grpSp>
        <p:nvGrpSpPr>
          <p:cNvPr id="360" name="Группа 359"/>
          <p:cNvGrpSpPr/>
          <p:nvPr/>
        </p:nvGrpSpPr>
        <p:grpSpPr>
          <a:xfrm>
            <a:off x="4920786" y="5062635"/>
            <a:ext cx="412102" cy="291089"/>
            <a:chOff x="4920786" y="5062635"/>
            <a:chExt cx="412102" cy="291089"/>
          </a:xfrm>
        </p:grpSpPr>
        <p:grpSp>
          <p:nvGrpSpPr>
            <p:cNvPr id="361" name="Group 16165"/>
            <p:cNvGrpSpPr>
              <a:grpSpLocks/>
            </p:cNvGrpSpPr>
            <p:nvPr/>
          </p:nvGrpSpPr>
          <p:grpSpPr bwMode="auto">
            <a:xfrm>
              <a:off x="4920786" y="5062635"/>
              <a:ext cx="412102" cy="291089"/>
              <a:chOff x="82" y="0"/>
              <a:chExt cx="73" cy="63"/>
            </a:xfrm>
          </p:grpSpPr>
          <p:sp>
            <p:nvSpPr>
              <p:cNvPr id="363" name="Line 4887"/>
              <p:cNvSpPr>
                <a:spLocks noChangeShapeType="1"/>
              </p:cNvSpPr>
              <p:nvPr/>
            </p:nvSpPr>
            <p:spPr bwMode="auto">
              <a:xfrm>
                <a:off x="82" y="0"/>
                <a:ext cx="0" cy="6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64" name="Group 16164"/>
              <p:cNvGrpSpPr>
                <a:grpSpLocks/>
              </p:cNvGrpSpPr>
              <p:nvPr/>
            </p:nvGrpSpPr>
            <p:grpSpPr bwMode="auto">
              <a:xfrm>
                <a:off x="82" y="0"/>
                <a:ext cx="73" cy="24"/>
                <a:chOff x="82" y="0"/>
                <a:chExt cx="73" cy="24"/>
              </a:xfrm>
            </p:grpSpPr>
            <p:sp>
              <p:nvSpPr>
                <p:cNvPr id="365" name="Line 4888"/>
                <p:cNvSpPr>
                  <a:spLocks noChangeShapeType="1"/>
                </p:cNvSpPr>
                <p:nvPr/>
              </p:nvSpPr>
              <p:spPr bwMode="auto">
                <a:xfrm>
                  <a:off x="82" y="0"/>
                  <a:ext cx="6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6" name="Line 4889"/>
                <p:cNvSpPr>
                  <a:spLocks noChangeShapeType="1"/>
                </p:cNvSpPr>
                <p:nvPr/>
              </p:nvSpPr>
              <p:spPr bwMode="auto">
                <a:xfrm flipV="1">
                  <a:off x="83" y="24"/>
                  <a:ext cx="59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7" name="Line 4890"/>
                <p:cNvSpPr>
                  <a:spLocks noChangeShapeType="1"/>
                </p:cNvSpPr>
                <p:nvPr/>
              </p:nvSpPr>
              <p:spPr bwMode="auto">
                <a:xfrm flipH="1">
                  <a:off x="134" y="0"/>
                  <a:ext cx="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8" name="Line 4891"/>
                <p:cNvSpPr>
                  <a:spLocks noChangeShapeType="1"/>
                </p:cNvSpPr>
                <p:nvPr/>
              </p:nvSpPr>
              <p:spPr bwMode="auto">
                <a:xfrm>
                  <a:off x="134" y="11"/>
                  <a:ext cx="8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9" name="Rectangle 4892"/>
                <p:cNvSpPr>
                  <a:spLocks noChangeArrowheads="1"/>
                </p:cNvSpPr>
                <p:nvPr/>
              </p:nvSpPr>
              <p:spPr bwMode="auto">
                <a:xfrm>
                  <a:off x="83" y="4"/>
                  <a:ext cx="52" cy="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square" lIns="27432" tIns="22860" rIns="27432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rtl="0">
                    <a:defRPr sz="1000"/>
                  </a:pPr>
                  <a:r>
                    <a:rPr lang="ru-RU" sz="500" b="0" i="0" u="none" strike="noStrike" baseline="0" dirty="0" smtClean="0">
                      <a:solidFill>
                        <a:srgbClr val="000000"/>
                      </a:solidFill>
                      <a:latin typeface="Arial Cyr"/>
                      <a:cs typeface="Arial Cyr"/>
                    </a:rPr>
                    <a:t>1169</a:t>
                  </a:r>
                  <a:r>
                    <a:rPr lang="ru-RU" sz="500" b="0" i="0" u="none" strike="noStrike" dirty="0" smtClean="0">
                      <a:solidFill>
                        <a:srgbClr val="000000"/>
                      </a:solidFill>
                      <a:latin typeface="Arial Cyr"/>
                      <a:cs typeface="Arial Cyr"/>
                    </a:rPr>
                    <a:t> БЗ</a:t>
                  </a:r>
                  <a:endParaRPr lang="ru-RU" sz="500" b="0" i="0" u="none" strike="noStrike" baseline="0" dirty="0">
                    <a:solidFill>
                      <a:srgbClr val="000000"/>
                    </a:solidFill>
                    <a:latin typeface="Arial Cyr"/>
                    <a:cs typeface="Arial Cyr"/>
                  </a:endParaRPr>
                </a:p>
              </p:txBody>
            </p:sp>
            <p:sp>
              <p:nvSpPr>
                <p:cNvPr id="370" name="Rectangle 4893"/>
                <p:cNvSpPr>
                  <a:spLocks noChangeArrowheads="1"/>
                </p:cNvSpPr>
                <p:nvPr/>
              </p:nvSpPr>
              <p:spPr bwMode="auto">
                <a:xfrm>
                  <a:off x="137" y="2"/>
                  <a:ext cx="18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xmlns:mc="http://schemas.openxmlformats.org/markup-compatibility/2006" val="FFFFFF" mc:Ignorable="a14" a14:legacySpreadsheetColorIndex="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xmlns:mc="http://schemas.openxmlformats.org/markup-compatibility/2006" val="FFFFFF" mc:Ignorable="a14" a14:legacySpreadsheetColorIndex="9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27432" tIns="22860" rIns="0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ru-RU" sz="800" b="0" i="0" u="none" strike="noStrike" baseline="0" dirty="0">
                    <a:solidFill>
                      <a:srgbClr val="000000"/>
                    </a:solidFill>
                    <a:latin typeface="Arial Cyr"/>
                    <a:cs typeface="Arial Cyr"/>
                  </a:endParaRPr>
                </a:p>
              </p:txBody>
            </p:sp>
            <p:sp>
              <p:nvSpPr>
                <p:cNvPr id="371" name="Line 4895"/>
                <p:cNvSpPr>
                  <a:spLocks noChangeShapeType="1"/>
                </p:cNvSpPr>
                <p:nvPr/>
              </p:nvSpPr>
              <p:spPr bwMode="auto">
                <a:xfrm>
                  <a:off x="144" y="0"/>
                  <a:ext cx="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62" name="Line 4895"/>
            <p:cNvSpPr>
              <a:spLocks noChangeShapeType="1"/>
            </p:cNvSpPr>
            <p:nvPr/>
          </p:nvSpPr>
          <p:spPr bwMode="auto">
            <a:xfrm flipH="1">
              <a:off x="5265934" y="5113460"/>
              <a:ext cx="50017" cy="554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2" name="Группа 371"/>
          <p:cNvGrpSpPr/>
          <p:nvPr/>
        </p:nvGrpSpPr>
        <p:grpSpPr>
          <a:xfrm>
            <a:off x="4270128" y="4136100"/>
            <a:ext cx="412102" cy="110891"/>
            <a:chOff x="4920786" y="5062635"/>
            <a:chExt cx="412102" cy="110891"/>
          </a:xfrm>
        </p:grpSpPr>
        <p:grpSp>
          <p:nvGrpSpPr>
            <p:cNvPr id="373" name="Group 16164"/>
            <p:cNvGrpSpPr>
              <a:grpSpLocks/>
            </p:cNvGrpSpPr>
            <p:nvPr/>
          </p:nvGrpSpPr>
          <p:grpSpPr bwMode="auto">
            <a:xfrm>
              <a:off x="4920786" y="5062635"/>
              <a:ext cx="412102" cy="110891"/>
              <a:chOff x="82" y="0"/>
              <a:chExt cx="73" cy="24"/>
            </a:xfrm>
          </p:grpSpPr>
          <p:sp>
            <p:nvSpPr>
              <p:cNvPr id="375" name="Line 4888"/>
              <p:cNvSpPr>
                <a:spLocks noChangeShapeType="1"/>
              </p:cNvSpPr>
              <p:nvPr/>
            </p:nvSpPr>
            <p:spPr bwMode="auto">
              <a:xfrm>
                <a:off x="82" y="0"/>
                <a:ext cx="6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6" name="Line 4889"/>
              <p:cNvSpPr>
                <a:spLocks noChangeShapeType="1"/>
              </p:cNvSpPr>
              <p:nvPr/>
            </p:nvSpPr>
            <p:spPr bwMode="auto">
              <a:xfrm flipV="1">
                <a:off x="83" y="24"/>
                <a:ext cx="59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7" name="Line 4890"/>
              <p:cNvSpPr>
                <a:spLocks noChangeShapeType="1"/>
              </p:cNvSpPr>
              <p:nvPr/>
            </p:nvSpPr>
            <p:spPr bwMode="auto">
              <a:xfrm flipH="1">
                <a:off x="134" y="0"/>
                <a:ext cx="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" name="Line 4891"/>
              <p:cNvSpPr>
                <a:spLocks noChangeShapeType="1"/>
              </p:cNvSpPr>
              <p:nvPr/>
            </p:nvSpPr>
            <p:spPr bwMode="auto">
              <a:xfrm>
                <a:off x="134" y="11"/>
                <a:ext cx="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" name="Rectangle 4892"/>
              <p:cNvSpPr>
                <a:spLocks noChangeArrowheads="1"/>
              </p:cNvSpPr>
              <p:nvPr/>
            </p:nvSpPr>
            <p:spPr bwMode="auto">
              <a:xfrm>
                <a:off x="83" y="4"/>
                <a:ext cx="52" cy="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27432" tIns="22860" rIns="27432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>
                  <a:defRPr sz="1000"/>
                </a:pPr>
                <a:r>
                  <a:rPr lang="ru-RU" sz="500" b="0" i="0" u="none" strike="noStrike" baseline="0" dirty="0" smtClean="0">
                    <a:solidFill>
                      <a:srgbClr val="000000"/>
                    </a:solidFill>
                    <a:latin typeface="Arial Cyr"/>
                    <a:cs typeface="Arial Cyr"/>
                  </a:rPr>
                  <a:t>558</a:t>
                </a:r>
                <a:r>
                  <a:rPr lang="ru-RU" sz="500" b="0" i="0" u="none" strike="noStrike" dirty="0" smtClean="0">
                    <a:solidFill>
                      <a:srgbClr val="000000"/>
                    </a:solidFill>
                    <a:latin typeface="Arial Cyr"/>
                    <a:cs typeface="Arial Cyr"/>
                  </a:rPr>
                  <a:t> БЗ</a:t>
                </a:r>
                <a:endParaRPr lang="ru-RU" sz="500" b="0" i="0" u="none" strike="noStrike" baseline="0" dirty="0">
                  <a:solidFill>
                    <a:srgbClr val="000000"/>
                  </a:solidFill>
                  <a:latin typeface="Arial Cyr"/>
                  <a:cs typeface="Arial Cyr"/>
                </a:endParaRPr>
              </a:p>
            </p:txBody>
          </p:sp>
          <p:sp>
            <p:nvSpPr>
              <p:cNvPr id="380" name="Rectangle 4893"/>
              <p:cNvSpPr>
                <a:spLocks noChangeArrowheads="1"/>
              </p:cNvSpPr>
              <p:nvPr/>
            </p:nvSpPr>
            <p:spPr bwMode="auto">
              <a:xfrm>
                <a:off x="137" y="2"/>
                <a:ext cx="1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xmlns:mc="http://schemas.openxmlformats.org/markup-compatibility/2006" val="FFFFFF" mc:Ignorable="a14" a14:legacySpreadsheetColorIndex="9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xmlns:mc="http://schemas.openxmlformats.org/markup-compatibility/2006" val="FFFFFF" mc:Ignorable="a14" a14:legacySpreadsheetColorIndex="9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432" tIns="22860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ru-RU" sz="800" b="0" i="0" u="none" strike="noStrike" baseline="0" dirty="0">
                  <a:solidFill>
                    <a:srgbClr val="000000"/>
                  </a:solidFill>
                  <a:latin typeface="Arial Cyr"/>
                  <a:cs typeface="Arial Cyr"/>
                </a:endParaRPr>
              </a:p>
            </p:txBody>
          </p:sp>
          <p:sp>
            <p:nvSpPr>
              <p:cNvPr id="381" name="Line 4895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4" name="Line 4895"/>
            <p:cNvSpPr>
              <a:spLocks noChangeShapeType="1"/>
            </p:cNvSpPr>
            <p:nvPr/>
          </p:nvSpPr>
          <p:spPr bwMode="auto">
            <a:xfrm flipH="1">
              <a:off x="5265934" y="5113460"/>
              <a:ext cx="50017" cy="554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2" name="TextBox 381"/>
          <p:cNvSpPr txBox="1"/>
          <p:nvPr/>
        </p:nvSpPr>
        <p:spPr>
          <a:xfrm>
            <a:off x="2535355" y="5827437"/>
            <a:ext cx="22406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300" b="1" dirty="0" smtClean="0"/>
              <a:t>1994</a:t>
            </a:r>
            <a:endParaRPr lang="ru-RU" sz="2300" b="1" dirty="0"/>
          </a:p>
        </p:txBody>
      </p:sp>
      <p:grpSp>
        <p:nvGrpSpPr>
          <p:cNvPr id="189" name="Группа 188"/>
          <p:cNvGrpSpPr/>
          <p:nvPr/>
        </p:nvGrpSpPr>
        <p:grpSpPr>
          <a:xfrm>
            <a:off x="8139656" y="3292917"/>
            <a:ext cx="412102" cy="295710"/>
            <a:chOff x="4920786" y="5058015"/>
            <a:chExt cx="412102" cy="295710"/>
          </a:xfrm>
        </p:grpSpPr>
        <p:grpSp>
          <p:nvGrpSpPr>
            <p:cNvPr id="190" name="Group 16165"/>
            <p:cNvGrpSpPr>
              <a:grpSpLocks/>
            </p:cNvGrpSpPr>
            <p:nvPr/>
          </p:nvGrpSpPr>
          <p:grpSpPr bwMode="auto">
            <a:xfrm>
              <a:off x="4920786" y="5058015"/>
              <a:ext cx="412102" cy="295710"/>
              <a:chOff x="82" y="-1"/>
              <a:chExt cx="73" cy="64"/>
            </a:xfrm>
          </p:grpSpPr>
          <p:sp>
            <p:nvSpPr>
              <p:cNvPr id="197" name="Line 4887"/>
              <p:cNvSpPr>
                <a:spLocks noChangeShapeType="1"/>
              </p:cNvSpPr>
              <p:nvPr/>
            </p:nvSpPr>
            <p:spPr bwMode="auto">
              <a:xfrm>
                <a:off x="82" y="0"/>
                <a:ext cx="0" cy="6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98" name="Group 16164"/>
              <p:cNvGrpSpPr>
                <a:grpSpLocks/>
              </p:cNvGrpSpPr>
              <p:nvPr/>
            </p:nvGrpSpPr>
            <p:grpSpPr bwMode="auto">
              <a:xfrm>
                <a:off x="82" y="-1"/>
                <a:ext cx="73" cy="25"/>
                <a:chOff x="82" y="-1"/>
                <a:chExt cx="73" cy="25"/>
              </a:xfrm>
            </p:grpSpPr>
            <p:sp>
              <p:nvSpPr>
                <p:cNvPr id="199" name="Line 4888"/>
                <p:cNvSpPr>
                  <a:spLocks noChangeShapeType="1"/>
                </p:cNvSpPr>
                <p:nvPr/>
              </p:nvSpPr>
              <p:spPr bwMode="auto">
                <a:xfrm>
                  <a:off x="82" y="0"/>
                  <a:ext cx="6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0" name="Line 4889"/>
                <p:cNvSpPr>
                  <a:spLocks noChangeShapeType="1"/>
                </p:cNvSpPr>
                <p:nvPr/>
              </p:nvSpPr>
              <p:spPr bwMode="auto">
                <a:xfrm flipV="1">
                  <a:off x="83" y="24"/>
                  <a:ext cx="59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1" name="Line 4890"/>
                <p:cNvSpPr>
                  <a:spLocks noChangeShapeType="1"/>
                </p:cNvSpPr>
                <p:nvPr/>
              </p:nvSpPr>
              <p:spPr bwMode="auto">
                <a:xfrm flipH="1">
                  <a:off x="134" y="0"/>
                  <a:ext cx="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2" name="Line 4891"/>
                <p:cNvSpPr>
                  <a:spLocks noChangeShapeType="1"/>
                </p:cNvSpPr>
                <p:nvPr/>
              </p:nvSpPr>
              <p:spPr bwMode="auto">
                <a:xfrm>
                  <a:off x="134" y="11"/>
                  <a:ext cx="8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" name="Rectangle 4892"/>
                <p:cNvSpPr>
                  <a:spLocks noChangeArrowheads="1"/>
                </p:cNvSpPr>
                <p:nvPr/>
              </p:nvSpPr>
              <p:spPr bwMode="auto">
                <a:xfrm>
                  <a:off x="82" y="-1"/>
                  <a:ext cx="60" cy="2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square" lIns="27432" tIns="22860" rIns="27432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>
                    <a:defRPr sz="1000"/>
                  </a:pPr>
                  <a:r>
                    <a:rPr lang="ru-RU" sz="700" b="1" i="0" u="none" strike="noStrike" baseline="0" dirty="0" err="1" smtClean="0">
                      <a:solidFill>
                        <a:srgbClr val="000000"/>
                      </a:solidFill>
                      <a:latin typeface="Arial Cyr"/>
                      <a:cs typeface="Arial Cyr"/>
                    </a:rPr>
                    <a:t>бзуат</a:t>
                  </a:r>
                  <a:endParaRPr lang="ru-RU" sz="700" b="1" i="0" u="none" strike="noStrike" baseline="0" dirty="0">
                    <a:solidFill>
                      <a:srgbClr val="000000"/>
                    </a:solidFill>
                    <a:latin typeface="Arial Cyr"/>
                    <a:cs typeface="Arial Cyr"/>
                  </a:endParaRPr>
                </a:p>
              </p:txBody>
            </p:sp>
            <p:sp>
              <p:nvSpPr>
                <p:cNvPr id="208" name="Rectangle 4893"/>
                <p:cNvSpPr>
                  <a:spLocks noChangeArrowheads="1"/>
                </p:cNvSpPr>
                <p:nvPr/>
              </p:nvSpPr>
              <p:spPr bwMode="auto">
                <a:xfrm>
                  <a:off x="137" y="2"/>
                  <a:ext cx="18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xmlns:mc="http://schemas.openxmlformats.org/markup-compatibility/2006" val="FFFFFF" mc:Ignorable="a14" a14:legacySpreadsheetColorIndex="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xmlns:mc="http://schemas.openxmlformats.org/markup-compatibility/2006" val="FFFFFF" mc:Ignorable="a14" a14:legacySpreadsheetColorIndex="9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27432" tIns="22860" rIns="0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ru-RU" sz="800" b="0" i="0" u="none" strike="noStrike" baseline="0" dirty="0">
                    <a:solidFill>
                      <a:srgbClr val="000000"/>
                    </a:solidFill>
                    <a:latin typeface="Arial Cyr"/>
                    <a:cs typeface="Arial Cyr"/>
                  </a:endParaRPr>
                </a:p>
              </p:txBody>
            </p:sp>
            <p:sp>
              <p:nvSpPr>
                <p:cNvPr id="209" name="Line 4895"/>
                <p:cNvSpPr>
                  <a:spLocks noChangeShapeType="1"/>
                </p:cNvSpPr>
                <p:nvPr/>
              </p:nvSpPr>
              <p:spPr bwMode="auto">
                <a:xfrm>
                  <a:off x="144" y="0"/>
                  <a:ext cx="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95" name="Line 4895"/>
            <p:cNvSpPr>
              <a:spLocks noChangeShapeType="1"/>
            </p:cNvSpPr>
            <p:nvPr/>
          </p:nvSpPr>
          <p:spPr bwMode="auto">
            <a:xfrm flipH="1">
              <a:off x="5265934" y="5113460"/>
              <a:ext cx="50017" cy="554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9" name="Group 18227"/>
          <p:cNvGrpSpPr>
            <a:grpSpLocks/>
          </p:cNvGrpSpPr>
          <p:nvPr/>
        </p:nvGrpSpPr>
        <p:grpSpPr bwMode="auto">
          <a:xfrm>
            <a:off x="3128275" y="3151469"/>
            <a:ext cx="439651" cy="382033"/>
            <a:chOff x="0" y="0"/>
            <a:chExt cx="98" cy="93"/>
          </a:xfrm>
        </p:grpSpPr>
        <p:sp>
          <p:nvSpPr>
            <p:cNvPr id="180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182" name="Text Box 17036"/>
            <p:cNvSpPr txBox="1">
              <a:spLocks noChangeArrowheads="1"/>
            </p:cNvSpPr>
            <p:nvPr/>
          </p:nvSpPr>
          <p:spPr bwMode="auto">
            <a:xfrm>
              <a:off x="3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10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авап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83" name="Group 18227"/>
          <p:cNvGrpSpPr>
            <a:grpSpLocks/>
          </p:cNvGrpSpPr>
          <p:nvPr/>
        </p:nvGrpSpPr>
        <p:grpSpPr bwMode="auto">
          <a:xfrm>
            <a:off x="7273828" y="5235918"/>
            <a:ext cx="435165" cy="225933"/>
            <a:chOff x="0" y="0"/>
            <a:chExt cx="97" cy="55"/>
          </a:xfrm>
        </p:grpSpPr>
        <p:sp>
          <p:nvSpPr>
            <p:cNvPr id="184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186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95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953 бап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6401" y="2889178"/>
            <a:ext cx="1490087" cy="910609"/>
          </a:xfrm>
          <a:prstGeom prst="rect">
            <a:avLst/>
          </a:prstGeom>
        </p:spPr>
      </p:pic>
      <p:grpSp>
        <p:nvGrpSpPr>
          <p:cNvPr id="187" name="Group 16442"/>
          <p:cNvGrpSpPr>
            <a:grpSpLocks/>
          </p:cNvGrpSpPr>
          <p:nvPr/>
        </p:nvGrpSpPr>
        <p:grpSpPr bwMode="auto">
          <a:xfrm>
            <a:off x="2801663" y="3636075"/>
            <a:ext cx="490762" cy="310912"/>
            <a:chOff x="0" y="3"/>
            <a:chExt cx="73" cy="58"/>
          </a:xfrm>
        </p:grpSpPr>
        <p:sp>
          <p:nvSpPr>
            <p:cNvPr id="191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Line 4846"/>
            <p:cNvSpPr>
              <a:spLocks noChangeShapeType="1"/>
            </p:cNvSpPr>
            <p:nvPr/>
          </p:nvSpPr>
          <p:spPr bwMode="auto">
            <a:xfrm>
              <a:off x="61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116 БРАБ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03" name="Group 16442"/>
          <p:cNvGrpSpPr>
            <a:grpSpLocks/>
          </p:cNvGrpSpPr>
          <p:nvPr/>
        </p:nvGrpSpPr>
        <p:grpSpPr bwMode="auto">
          <a:xfrm>
            <a:off x="5072655" y="1156972"/>
            <a:ext cx="443703" cy="310912"/>
            <a:chOff x="0" y="3"/>
            <a:chExt cx="66" cy="58"/>
          </a:xfrm>
        </p:grpSpPr>
        <p:sp>
          <p:nvSpPr>
            <p:cNvPr id="204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0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2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378 ШАБ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216" name="Text Box 17036"/>
          <p:cNvSpPr txBox="1">
            <a:spLocks noChangeArrowheads="1"/>
          </p:cNvSpPr>
          <p:nvPr/>
        </p:nvSpPr>
        <p:spPr bwMode="auto">
          <a:xfrm>
            <a:off x="6724651" y="4071523"/>
            <a:ext cx="383574" cy="11497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13 авэ бк</a:t>
            </a:r>
            <a:endParaRPr lang="ru-RU" sz="6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18" name="Text Box 17036"/>
          <p:cNvSpPr txBox="1">
            <a:spLocks noChangeArrowheads="1"/>
          </p:cNvSpPr>
          <p:nvPr/>
        </p:nvSpPr>
        <p:spPr bwMode="auto">
          <a:xfrm>
            <a:off x="5193398" y="1313544"/>
            <a:ext cx="474737" cy="117089"/>
          </a:xfrm>
          <a:prstGeom prst="rect">
            <a:avLst/>
          </a:prstGeom>
          <a:solidFill>
            <a:schemeClr val="accent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be-BY" sz="800" dirty="0" smtClean="0">
                <a:solidFill>
                  <a:srgbClr val="000000"/>
                </a:solidFill>
                <a:latin typeface="Arial Cyr"/>
                <a:cs typeface="Arial Cyr"/>
              </a:rPr>
              <a:t>1 авэ ПВ </a:t>
            </a:r>
            <a:endParaRPr lang="ru-RU" sz="8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7612290" y="1079566"/>
            <a:ext cx="929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Віцебск</a:t>
            </a:r>
            <a:endParaRPr lang="ru-RU" dirty="0"/>
          </a:p>
        </p:txBody>
      </p:sp>
      <p:sp>
        <p:nvSpPr>
          <p:cNvPr id="219" name="TextBox 218"/>
          <p:cNvSpPr txBox="1"/>
          <p:nvPr/>
        </p:nvSpPr>
        <p:spPr>
          <a:xfrm>
            <a:off x="4482493" y="1443170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Паставы</a:t>
            </a:r>
            <a:endParaRPr lang="ru-RU" dirty="0"/>
          </a:p>
        </p:txBody>
      </p:sp>
      <p:sp>
        <p:nvSpPr>
          <p:cNvPr id="220" name="TextBox 219"/>
          <p:cNvSpPr txBox="1"/>
          <p:nvPr/>
        </p:nvSpPr>
        <p:spPr>
          <a:xfrm>
            <a:off x="3628657" y="306336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Ліда</a:t>
            </a:r>
            <a:endParaRPr lang="ru-RU" dirty="0"/>
          </a:p>
        </p:txBody>
      </p:sp>
      <p:sp>
        <p:nvSpPr>
          <p:cNvPr id="222" name="TextBox 221"/>
          <p:cNvSpPr txBox="1"/>
          <p:nvPr/>
        </p:nvSpPr>
        <p:spPr>
          <a:xfrm>
            <a:off x="2176446" y="3374327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Шчучын</a:t>
            </a:r>
            <a:endParaRPr lang="ru-RU" dirty="0"/>
          </a:p>
        </p:txBody>
      </p:sp>
      <p:sp>
        <p:nvSpPr>
          <p:cNvPr id="223" name="TextBox 222"/>
          <p:cNvSpPr txBox="1"/>
          <p:nvPr/>
        </p:nvSpPr>
        <p:spPr>
          <a:xfrm>
            <a:off x="2292753" y="3933972"/>
            <a:ext cx="62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Рось</a:t>
            </a:r>
            <a:endParaRPr lang="ru-RU" dirty="0"/>
          </a:p>
        </p:txBody>
      </p:sp>
      <p:sp>
        <p:nvSpPr>
          <p:cNvPr id="236" name="TextBox 235"/>
          <p:cNvSpPr txBox="1"/>
          <p:nvPr/>
        </p:nvSpPr>
        <p:spPr>
          <a:xfrm>
            <a:off x="1679275" y="4786454"/>
            <a:ext cx="1096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Пружаны</a:t>
            </a:r>
            <a:endParaRPr lang="ru-RU" dirty="0"/>
          </a:p>
        </p:txBody>
      </p:sp>
      <p:sp>
        <p:nvSpPr>
          <p:cNvPr id="237" name="TextBox 236"/>
          <p:cNvSpPr txBox="1"/>
          <p:nvPr/>
        </p:nvSpPr>
        <p:spPr>
          <a:xfrm>
            <a:off x="2186355" y="5375324"/>
            <a:ext cx="95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Кобрын</a:t>
            </a:r>
            <a:endParaRPr lang="ru-RU" dirty="0"/>
          </a:p>
        </p:txBody>
      </p:sp>
      <p:sp>
        <p:nvSpPr>
          <p:cNvPr id="238" name="TextBox 237"/>
          <p:cNvSpPr txBox="1"/>
          <p:nvPr/>
        </p:nvSpPr>
        <p:spPr>
          <a:xfrm>
            <a:off x="2953508" y="4994559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Бяроза</a:t>
            </a:r>
            <a:endParaRPr lang="ru-RU" dirty="0"/>
          </a:p>
        </p:txBody>
      </p:sp>
      <p:sp>
        <p:nvSpPr>
          <p:cNvPr id="239" name="TextBox 238"/>
          <p:cNvSpPr txBox="1"/>
          <p:nvPr/>
        </p:nvSpPr>
        <p:spPr>
          <a:xfrm>
            <a:off x="3648429" y="4235612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Баранавічы</a:t>
            </a:r>
            <a:endParaRPr lang="ru-RU" dirty="0"/>
          </a:p>
        </p:txBody>
      </p:sp>
      <p:sp>
        <p:nvSpPr>
          <p:cNvPr id="244" name="TextBox 243"/>
          <p:cNvSpPr txBox="1"/>
          <p:nvPr/>
        </p:nvSpPr>
        <p:spPr>
          <a:xfrm>
            <a:off x="6662576" y="4198705"/>
            <a:ext cx="1096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Бабруйск</a:t>
            </a:r>
            <a:endParaRPr lang="ru-RU" dirty="0"/>
          </a:p>
        </p:txBody>
      </p:sp>
      <p:sp>
        <p:nvSpPr>
          <p:cNvPr id="245" name="TextBox 244"/>
          <p:cNvSpPr txBox="1"/>
          <p:nvPr/>
        </p:nvSpPr>
        <p:spPr>
          <a:xfrm>
            <a:off x="8126210" y="3594145"/>
            <a:ext cx="774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Быхаў</a:t>
            </a:r>
            <a:endParaRPr lang="ru-RU" dirty="0"/>
          </a:p>
        </p:txBody>
      </p:sp>
      <p:sp>
        <p:nvSpPr>
          <p:cNvPr id="246" name="TextBox 245"/>
          <p:cNvSpPr txBox="1"/>
          <p:nvPr/>
        </p:nvSpPr>
        <p:spPr>
          <a:xfrm>
            <a:off x="9094330" y="3269862"/>
            <a:ext cx="907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Крычаў</a:t>
            </a:r>
            <a:endParaRPr lang="ru-RU" dirty="0"/>
          </a:p>
        </p:txBody>
      </p:sp>
      <p:sp>
        <p:nvSpPr>
          <p:cNvPr id="247" name="TextBox 246"/>
          <p:cNvSpPr txBox="1"/>
          <p:nvPr/>
        </p:nvSpPr>
        <p:spPr>
          <a:xfrm>
            <a:off x="8521324" y="5125082"/>
            <a:ext cx="1076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Зябраўка</a:t>
            </a:r>
            <a:endParaRPr lang="ru-RU" dirty="0"/>
          </a:p>
        </p:txBody>
      </p:sp>
      <p:sp>
        <p:nvSpPr>
          <p:cNvPr id="256" name="TextBox 255"/>
          <p:cNvSpPr txBox="1"/>
          <p:nvPr/>
        </p:nvSpPr>
        <p:spPr>
          <a:xfrm>
            <a:off x="6667732" y="5500515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Бабровічы</a:t>
            </a:r>
            <a:endParaRPr lang="ru-RU" dirty="0"/>
          </a:p>
        </p:txBody>
      </p:sp>
      <p:sp>
        <p:nvSpPr>
          <p:cNvPr id="257" name="TextBox 256"/>
          <p:cNvSpPr txBox="1"/>
          <p:nvPr/>
        </p:nvSpPr>
        <p:spPr>
          <a:xfrm>
            <a:off x="4437156" y="5365277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Лунінец</a:t>
            </a:r>
            <a:endParaRPr lang="ru-RU" dirty="0"/>
          </a:p>
        </p:txBody>
      </p:sp>
      <p:sp>
        <p:nvSpPr>
          <p:cNvPr id="258" name="TextBox 257"/>
          <p:cNvSpPr txBox="1"/>
          <p:nvPr/>
        </p:nvSpPr>
        <p:spPr>
          <a:xfrm>
            <a:off x="5868831" y="4040831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Кісялевічы</a:t>
            </a:r>
            <a:endParaRPr lang="ru-RU" dirty="0"/>
          </a:p>
        </p:txBody>
      </p:sp>
      <p:sp>
        <p:nvSpPr>
          <p:cNvPr id="259" name="TextBox 258"/>
          <p:cNvSpPr txBox="1"/>
          <p:nvPr/>
        </p:nvSpPr>
        <p:spPr>
          <a:xfrm>
            <a:off x="1343420" y="3528908"/>
            <a:ext cx="1488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Чэхаўшчызна</a:t>
            </a:r>
            <a:endParaRPr lang="ru-RU" dirty="0"/>
          </a:p>
        </p:txBody>
      </p:sp>
      <p:sp>
        <p:nvSpPr>
          <p:cNvPr id="260" name="TextBox 259"/>
          <p:cNvSpPr txBox="1"/>
          <p:nvPr/>
        </p:nvSpPr>
        <p:spPr>
          <a:xfrm>
            <a:off x="6188754" y="658750"/>
            <a:ext cx="1032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Бараўцы</a:t>
            </a:r>
            <a:endParaRPr lang="ru-RU" dirty="0"/>
          </a:p>
        </p:txBody>
      </p:sp>
      <p:sp>
        <p:nvSpPr>
          <p:cNvPr id="261" name="TextBox 260"/>
          <p:cNvSpPr txBox="1"/>
          <p:nvPr/>
        </p:nvSpPr>
        <p:spPr>
          <a:xfrm>
            <a:off x="6809550" y="1704844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Заслонава</a:t>
            </a:r>
            <a:endParaRPr lang="ru-RU" dirty="0"/>
          </a:p>
        </p:txBody>
      </p:sp>
      <p:sp>
        <p:nvSpPr>
          <p:cNvPr id="262" name="TextBox 261"/>
          <p:cNvSpPr txBox="1"/>
          <p:nvPr/>
        </p:nvSpPr>
        <p:spPr>
          <a:xfrm>
            <a:off x="6735335" y="5724375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Мазыр</a:t>
            </a:r>
            <a:endParaRPr lang="ru-RU" dirty="0"/>
          </a:p>
        </p:txBody>
      </p:sp>
      <p:sp>
        <p:nvSpPr>
          <p:cNvPr id="265" name="TextBox 264"/>
          <p:cNvSpPr txBox="1"/>
          <p:nvPr/>
        </p:nvSpPr>
        <p:spPr>
          <a:xfrm>
            <a:off x="5052615" y="132199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Азяркі</a:t>
            </a:r>
            <a:endParaRPr lang="ru-RU" dirty="0"/>
          </a:p>
        </p:txBody>
      </p:sp>
      <p:sp>
        <p:nvSpPr>
          <p:cNvPr id="268" name="TextBox 267"/>
          <p:cNvSpPr txBox="1"/>
          <p:nvPr/>
        </p:nvSpPr>
        <p:spPr>
          <a:xfrm>
            <a:off x="5844387" y="305313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Ліпкі</a:t>
            </a:r>
            <a:endParaRPr lang="ru-RU" dirty="0"/>
          </a:p>
        </p:txBody>
      </p:sp>
      <p:sp>
        <p:nvSpPr>
          <p:cNvPr id="269" name="TextBox 268"/>
          <p:cNvSpPr txBox="1"/>
          <p:nvPr/>
        </p:nvSpPr>
        <p:spPr>
          <a:xfrm>
            <a:off x="5622248" y="3306120"/>
            <a:ext cx="1299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Мачулішчы</a:t>
            </a:r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8691" y="286761"/>
            <a:ext cx="4783574" cy="318325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1568" y="3573373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50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21563 -0.2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-12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2194 -0.1666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64" y="-8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34948 -0.159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80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43906 -0.2344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53" y="-1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0.23776 -0.1122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88" y="-5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48148E-6 L -0.02356 0.0789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3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-0.02265 0.0384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4467 -0.0650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0.07305 -0.0458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/>
      <p:bldP spid="227" grpId="1" animBg="1"/>
      <p:bldP spid="296" grpId="0" animBg="1"/>
      <p:bldP spid="2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373" y="-459313"/>
            <a:ext cx="9547654" cy="7317313"/>
          </a:xfrm>
          <a:prstGeom prst="rect">
            <a:avLst/>
          </a:prstGeom>
        </p:spPr>
      </p:pic>
      <p:sp>
        <p:nvSpPr>
          <p:cNvPr id="5" name="Знак запрета 4"/>
          <p:cNvSpPr/>
          <p:nvPr/>
        </p:nvSpPr>
        <p:spPr>
          <a:xfrm>
            <a:off x="3591696" y="314685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Знак запрета 7"/>
          <p:cNvSpPr/>
          <p:nvPr/>
        </p:nvSpPr>
        <p:spPr>
          <a:xfrm>
            <a:off x="9408296" y="3208635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Знак запрета 8"/>
          <p:cNvSpPr/>
          <p:nvPr/>
        </p:nvSpPr>
        <p:spPr>
          <a:xfrm>
            <a:off x="4199672" y="423795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нак запрета 9"/>
          <p:cNvSpPr/>
          <p:nvPr/>
        </p:nvSpPr>
        <p:spPr>
          <a:xfrm>
            <a:off x="3124199" y="4949305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Знак запрета 10"/>
          <p:cNvSpPr/>
          <p:nvPr/>
        </p:nvSpPr>
        <p:spPr>
          <a:xfrm>
            <a:off x="2639196" y="482960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Знак запрета 11"/>
          <p:cNvSpPr/>
          <p:nvPr/>
        </p:nvSpPr>
        <p:spPr>
          <a:xfrm>
            <a:off x="3058296" y="350996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Знак запрета 12"/>
          <p:cNvSpPr/>
          <p:nvPr/>
        </p:nvSpPr>
        <p:spPr>
          <a:xfrm>
            <a:off x="5838393" y="308507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Знак запрета 13"/>
          <p:cNvSpPr/>
          <p:nvPr/>
        </p:nvSpPr>
        <p:spPr>
          <a:xfrm>
            <a:off x="5630046" y="3291351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Знак запрета 14"/>
          <p:cNvSpPr/>
          <p:nvPr/>
        </p:nvSpPr>
        <p:spPr>
          <a:xfrm>
            <a:off x="8093846" y="3587702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Знак запрета 15"/>
          <p:cNvSpPr/>
          <p:nvPr/>
        </p:nvSpPr>
        <p:spPr>
          <a:xfrm>
            <a:off x="2573292" y="5348336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Знак запрета 16"/>
          <p:cNvSpPr/>
          <p:nvPr/>
        </p:nvSpPr>
        <p:spPr>
          <a:xfrm>
            <a:off x="7962039" y="1060582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Знак запрета 17"/>
          <p:cNvSpPr/>
          <p:nvPr/>
        </p:nvSpPr>
        <p:spPr>
          <a:xfrm>
            <a:off x="8995546" y="511355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Знак запрета 18"/>
          <p:cNvSpPr/>
          <p:nvPr/>
        </p:nvSpPr>
        <p:spPr>
          <a:xfrm>
            <a:off x="5007746" y="141330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Знак запрета 19"/>
          <p:cNvSpPr/>
          <p:nvPr/>
        </p:nvSpPr>
        <p:spPr>
          <a:xfrm>
            <a:off x="2779756" y="3917269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Знак запрета 20"/>
          <p:cNvSpPr/>
          <p:nvPr/>
        </p:nvSpPr>
        <p:spPr>
          <a:xfrm>
            <a:off x="7134996" y="4186501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Знак запрета 21"/>
          <p:cNvSpPr/>
          <p:nvPr/>
        </p:nvSpPr>
        <p:spPr>
          <a:xfrm>
            <a:off x="8225653" y="219736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Знак запрета 22"/>
          <p:cNvSpPr/>
          <p:nvPr/>
        </p:nvSpPr>
        <p:spPr>
          <a:xfrm>
            <a:off x="5695949" y="68940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Знак запрета 23"/>
          <p:cNvSpPr/>
          <p:nvPr/>
        </p:nvSpPr>
        <p:spPr>
          <a:xfrm>
            <a:off x="7200899" y="546684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Знак запрета 25"/>
          <p:cNvSpPr/>
          <p:nvPr/>
        </p:nvSpPr>
        <p:spPr>
          <a:xfrm>
            <a:off x="2220876" y="3386401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7" name="Знак запрета 26"/>
          <p:cNvSpPr/>
          <p:nvPr/>
        </p:nvSpPr>
        <p:spPr>
          <a:xfrm>
            <a:off x="7003189" y="4189741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1" name="Знак запрета 60"/>
          <p:cNvSpPr/>
          <p:nvPr/>
        </p:nvSpPr>
        <p:spPr>
          <a:xfrm>
            <a:off x="6546555" y="640762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2" name="Знак запрета 61"/>
          <p:cNvSpPr/>
          <p:nvPr/>
        </p:nvSpPr>
        <p:spPr>
          <a:xfrm>
            <a:off x="6775155" y="1826959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grpSp>
        <p:nvGrpSpPr>
          <p:cNvPr id="240" name="Group 18227"/>
          <p:cNvGrpSpPr>
            <a:grpSpLocks/>
          </p:cNvGrpSpPr>
          <p:nvPr/>
        </p:nvGrpSpPr>
        <p:grpSpPr bwMode="auto">
          <a:xfrm>
            <a:off x="8034954" y="832595"/>
            <a:ext cx="435165" cy="225933"/>
            <a:chOff x="0" y="0"/>
            <a:chExt cx="97" cy="55"/>
          </a:xfrm>
        </p:grpSpPr>
        <p:sp>
          <p:nvSpPr>
            <p:cNvPr id="241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2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43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339 авта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п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63" name="Группа 262"/>
          <p:cNvGrpSpPr/>
          <p:nvPr/>
        </p:nvGrpSpPr>
        <p:grpSpPr>
          <a:xfrm>
            <a:off x="5682255" y="1449146"/>
            <a:ext cx="733425" cy="666750"/>
            <a:chOff x="5724525" y="3176587"/>
            <a:chExt cx="733425" cy="666750"/>
          </a:xfrm>
        </p:grpSpPr>
        <p:sp>
          <p:nvSpPr>
            <p:cNvPr id="264" name="Line 4822"/>
            <p:cNvSpPr>
              <a:spLocks noChangeShapeType="1"/>
            </p:cNvSpPr>
            <p:nvPr/>
          </p:nvSpPr>
          <p:spPr bwMode="auto">
            <a:xfrm>
              <a:off x="5724525" y="3195637"/>
              <a:ext cx="0" cy="6477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" name="Freeform 4824"/>
            <p:cNvSpPr>
              <a:spLocks/>
            </p:cNvSpPr>
            <p:nvPr/>
          </p:nvSpPr>
          <p:spPr bwMode="auto">
            <a:xfrm>
              <a:off x="5734050" y="3595687"/>
              <a:ext cx="714375" cy="85725"/>
            </a:xfrm>
            <a:custGeom>
              <a:avLst/>
              <a:gdLst>
                <a:gd name="T0" fmla="*/ 0 w 75"/>
                <a:gd name="T1" fmla="*/ 6 h 9"/>
                <a:gd name="T2" fmla="*/ 5 w 75"/>
                <a:gd name="T3" fmla="*/ 4 h 9"/>
                <a:gd name="T4" fmla="*/ 19 w 75"/>
                <a:gd name="T5" fmla="*/ 1 h 9"/>
                <a:gd name="T6" fmla="*/ 35 w 75"/>
                <a:gd name="T7" fmla="*/ 8 h 9"/>
                <a:gd name="T8" fmla="*/ 47 w 75"/>
                <a:gd name="T9" fmla="*/ 3 h 9"/>
                <a:gd name="T10" fmla="*/ 59 w 75"/>
                <a:gd name="T11" fmla="*/ 7 h 9"/>
                <a:gd name="T12" fmla="*/ 68 w 75"/>
                <a:gd name="T13" fmla="*/ 4 h 9"/>
                <a:gd name="T14" fmla="*/ 74 w 75"/>
                <a:gd name="T15" fmla="*/ 9 h 9"/>
                <a:gd name="T16" fmla="*/ 74 w 75"/>
                <a:gd name="T17" fmla="*/ 7 h 9"/>
                <a:gd name="T18" fmla="*/ 73 w 75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9">
                  <a:moveTo>
                    <a:pt x="0" y="6"/>
                  </a:moveTo>
                  <a:cubicBezTo>
                    <a:pt x="1" y="5"/>
                    <a:pt x="2" y="5"/>
                    <a:pt x="5" y="4"/>
                  </a:cubicBezTo>
                  <a:cubicBezTo>
                    <a:pt x="8" y="3"/>
                    <a:pt x="14" y="0"/>
                    <a:pt x="19" y="1"/>
                  </a:cubicBezTo>
                  <a:cubicBezTo>
                    <a:pt x="24" y="2"/>
                    <a:pt x="30" y="8"/>
                    <a:pt x="35" y="8"/>
                  </a:cubicBezTo>
                  <a:cubicBezTo>
                    <a:pt x="40" y="8"/>
                    <a:pt x="43" y="3"/>
                    <a:pt x="47" y="3"/>
                  </a:cubicBezTo>
                  <a:cubicBezTo>
                    <a:pt x="51" y="3"/>
                    <a:pt x="56" y="7"/>
                    <a:pt x="59" y="7"/>
                  </a:cubicBezTo>
                  <a:cubicBezTo>
                    <a:pt x="62" y="7"/>
                    <a:pt x="66" y="4"/>
                    <a:pt x="68" y="4"/>
                  </a:cubicBezTo>
                  <a:cubicBezTo>
                    <a:pt x="70" y="4"/>
                    <a:pt x="73" y="9"/>
                    <a:pt x="74" y="9"/>
                  </a:cubicBezTo>
                  <a:cubicBezTo>
                    <a:pt x="75" y="9"/>
                    <a:pt x="74" y="7"/>
                    <a:pt x="74" y="7"/>
                  </a:cubicBezTo>
                  <a:cubicBezTo>
                    <a:pt x="74" y="7"/>
                    <a:pt x="73" y="8"/>
                    <a:pt x="73" y="8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" name="Freeform 4825"/>
            <p:cNvSpPr>
              <a:spLocks/>
            </p:cNvSpPr>
            <p:nvPr/>
          </p:nvSpPr>
          <p:spPr bwMode="auto">
            <a:xfrm>
              <a:off x="5734050" y="3176587"/>
              <a:ext cx="723900" cy="495300"/>
            </a:xfrm>
            <a:custGeom>
              <a:avLst/>
              <a:gdLst>
                <a:gd name="T0" fmla="*/ 0 w 76"/>
                <a:gd name="T1" fmla="*/ 5 h 52"/>
                <a:gd name="T2" fmla="*/ 5 w 76"/>
                <a:gd name="T3" fmla="*/ 2 h 52"/>
                <a:gd name="T4" fmla="*/ 21 w 76"/>
                <a:gd name="T5" fmla="*/ 1 h 52"/>
                <a:gd name="T6" fmla="*/ 37 w 76"/>
                <a:gd name="T7" fmla="*/ 9 h 52"/>
                <a:gd name="T8" fmla="*/ 42 w 76"/>
                <a:gd name="T9" fmla="*/ 19 h 52"/>
                <a:gd name="T10" fmla="*/ 54 w 76"/>
                <a:gd name="T11" fmla="*/ 19 h 52"/>
                <a:gd name="T12" fmla="*/ 59 w 76"/>
                <a:gd name="T13" fmla="*/ 28 h 52"/>
                <a:gd name="T14" fmla="*/ 67 w 76"/>
                <a:gd name="T15" fmla="*/ 31 h 52"/>
                <a:gd name="T16" fmla="*/ 76 w 76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52">
                  <a:moveTo>
                    <a:pt x="0" y="5"/>
                  </a:moveTo>
                  <a:cubicBezTo>
                    <a:pt x="1" y="4"/>
                    <a:pt x="2" y="3"/>
                    <a:pt x="5" y="2"/>
                  </a:cubicBezTo>
                  <a:cubicBezTo>
                    <a:pt x="8" y="1"/>
                    <a:pt x="16" y="0"/>
                    <a:pt x="21" y="1"/>
                  </a:cubicBezTo>
                  <a:cubicBezTo>
                    <a:pt x="26" y="2"/>
                    <a:pt x="33" y="6"/>
                    <a:pt x="37" y="9"/>
                  </a:cubicBezTo>
                  <a:cubicBezTo>
                    <a:pt x="41" y="12"/>
                    <a:pt x="39" y="17"/>
                    <a:pt x="42" y="19"/>
                  </a:cubicBezTo>
                  <a:cubicBezTo>
                    <a:pt x="45" y="21"/>
                    <a:pt x="51" y="18"/>
                    <a:pt x="54" y="19"/>
                  </a:cubicBezTo>
                  <a:cubicBezTo>
                    <a:pt x="57" y="20"/>
                    <a:pt x="57" y="26"/>
                    <a:pt x="59" y="28"/>
                  </a:cubicBezTo>
                  <a:cubicBezTo>
                    <a:pt x="61" y="30"/>
                    <a:pt x="64" y="27"/>
                    <a:pt x="67" y="31"/>
                  </a:cubicBezTo>
                  <a:cubicBezTo>
                    <a:pt x="70" y="35"/>
                    <a:pt x="74" y="48"/>
                    <a:pt x="76" y="52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9" name="Знак запрета 278"/>
          <p:cNvSpPr/>
          <p:nvPr/>
        </p:nvSpPr>
        <p:spPr>
          <a:xfrm>
            <a:off x="5078042" y="1303442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54" name="Line 4811"/>
          <p:cNvSpPr>
            <a:spLocks noChangeShapeType="1"/>
          </p:cNvSpPr>
          <p:nvPr/>
        </p:nvSpPr>
        <p:spPr bwMode="auto">
          <a:xfrm>
            <a:off x="5761853" y="1468196"/>
            <a:ext cx="0" cy="4381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5" name="Rectangle 4823"/>
          <p:cNvSpPr>
            <a:spLocks noChangeArrowheads="1"/>
          </p:cNvSpPr>
          <p:nvPr/>
        </p:nvSpPr>
        <p:spPr bwMode="auto">
          <a:xfrm>
            <a:off x="5811818" y="1655683"/>
            <a:ext cx="360001" cy="1428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800" b="0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УС РБ</a:t>
            </a:r>
            <a:endParaRPr lang="ru-RU" sz="8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76" name="Line 4811"/>
          <p:cNvSpPr>
            <a:spLocks noChangeShapeType="1"/>
          </p:cNvSpPr>
          <p:nvPr/>
        </p:nvSpPr>
        <p:spPr bwMode="auto">
          <a:xfrm>
            <a:off x="5694221" y="1472302"/>
            <a:ext cx="0" cy="4381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" name="Line 4822"/>
          <p:cNvSpPr>
            <a:spLocks noChangeShapeType="1"/>
          </p:cNvSpPr>
          <p:nvPr/>
        </p:nvSpPr>
        <p:spPr bwMode="auto">
          <a:xfrm>
            <a:off x="5682384" y="1976866"/>
            <a:ext cx="0" cy="54156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8" name="Rectangle 4823"/>
          <p:cNvSpPr>
            <a:spLocks noChangeArrowheads="1"/>
          </p:cNvSpPr>
          <p:nvPr/>
        </p:nvSpPr>
        <p:spPr bwMode="auto">
          <a:xfrm>
            <a:off x="5758583" y="2065595"/>
            <a:ext cx="358759" cy="11416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be-BY" sz="800" b="0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К ВПС</a:t>
            </a:r>
            <a:endParaRPr lang="ru-RU" sz="8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80" name="Freeform 4824"/>
          <p:cNvSpPr>
            <a:spLocks/>
          </p:cNvSpPr>
          <p:nvPr/>
        </p:nvSpPr>
        <p:spPr bwMode="auto">
          <a:xfrm>
            <a:off x="5691909" y="2284829"/>
            <a:ext cx="612263" cy="71678"/>
          </a:xfrm>
          <a:custGeom>
            <a:avLst/>
            <a:gdLst>
              <a:gd name="T0" fmla="*/ 0 w 75"/>
              <a:gd name="T1" fmla="*/ 6 h 9"/>
              <a:gd name="T2" fmla="*/ 5 w 75"/>
              <a:gd name="T3" fmla="*/ 4 h 9"/>
              <a:gd name="T4" fmla="*/ 19 w 75"/>
              <a:gd name="T5" fmla="*/ 1 h 9"/>
              <a:gd name="T6" fmla="*/ 35 w 75"/>
              <a:gd name="T7" fmla="*/ 8 h 9"/>
              <a:gd name="T8" fmla="*/ 47 w 75"/>
              <a:gd name="T9" fmla="*/ 3 h 9"/>
              <a:gd name="T10" fmla="*/ 59 w 75"/>
              <a:gd name="T11" fmla="*/ 7 h 9"/>
              <a:gd name="T12" fmla="*/ 68 w 75"/>
              <a:gd name="T13" fmla="*/ 4 h 9"/>
              <a:gd name="T14" fmla="*/ 74 w 75"/>
              <a:gd name="T15" fmla="*/ 9 h 9"/>
              <a:gd name="T16" fmla="*/ 74 w 75"/>
              <a:gd name="T17" fmla="*/ 7 h 9"/>
              <a:gd name="T18" fmla="*/ 73 w 75"/>
              <a:gd name="T19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" h="9">
                <a:moveTo>
                  <a:pt x="0" y="6"/>
                </a:moveTo>
                <a:cubicBezTo>
                  <a:pt x="1" y="5"/>
                  <a:pt x="2" y="5"/>
                  <a:pt x="5" y="4"/>
                </a:cubicBezTo>
                <a:cubicBezTo>
                  <a:pt x="8" y="3"/>
                  <a:pt x="14" y="0"/>
                  <a:pt x="19" y="1"/>
                </a:cubicBezTo>
                <a:cubicBezTo>
                  <a:pt x="24" y="2"/>
                  <a:pt x="30" y="8"/>
                  <a:pt x="35" y="8"/>
                </a:cubicBezTo>
                <a:cubicBezTo>
                  <a:pt x="40" y="8"/>
                  <a:pt x="43" y="3"/>
                  <a:pt x="47" y="3"/>
                </a:cubicBezTo>
                <a:cubicBezTo>
                  <a:pt x="51" y="3"/>
                  <a:pt x="56" y="7"/>
                  <a:pt x="59" y="7"/>
                </a:cubicBezTo>
                <a:cubicBezTo>
                  <a:pt x="62" y="7"/>
                  <a:pt x="66" y="4"/>
                  <a:pt x="68" y="4"/>
                </a:cubicBezTo>
                <a:cubicBezTo>
                  <a:pt x="70" y="4"/>
                  <a:pt x="73" y="9"/>
                  <a:pt x="74" y="9"/>
                </a:cubicBezTo>
                <a:cubicBezTo>
                  <a:pt x="75" y="9"/>
                  <a:pt x="74" y="7"/>
                  <a:pt x="74" y="7"/>
                </a:cubicBezTo>
                <a:cubicBezTo>
                  <a:pt x="74" y="7"/>
                  <a:pt x="73" y="8"/>
                  <a:pt x="73" y="8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0" name="Freeform 4825"/>
          <p:cNvSpPr>
            <a:spLocks/>
          </p:cNvSpPr>
          <p:nvPr/>
        </p:nvSpPr>
        <p:spPr bwMode="auto">
          <a:xfrm>
            <a:off x="5691909" y="1932842"/>
            <a:ext cx="620426" cy="414139"/>
          </a:xfrm>
          <a:custGeom>
            <a:avLst/>
            <a:gdLst>
              <a:gd name="T0" fmla="*/ 0 w 76"/>
              <a:gd name="T1" fmla="*/ 5 h 52"/>
              <a:gd name="T2" fmla="*/ 5 w 76"/>
              <a:gd name="T3" fmla="*/ 2 h 52"/>
              <a:gd name="T4" fmla="*/ 21 w 76"/>
              <a:gd name="T5" fmla="*/ 1 h 52"/>
              <a:gd name="T6" fmla="*/ 37 w 76"/>
              <a:gd name="T7" fmla="*/ 9 h 52"/>
              <a:gd name="T8" fmla="*/ 42 w 76"/>
              <a:gd name="T9" fmla="*/ 19 h 52"/>
              <a:gd name="T10" fmla="*/ 54 w 76"/>
              <a:gd name="T11" fmla="*/ 19 h 52"/>
              <a:gd name="T12" fmla="*/ 59 w 76"/>
              <a:gd name="T13" fmla="*/ 28 h 52"/>
              <a:gd name="T14" fmla="*/ 67 w 76"/>
              <a:gd name="T15" fmla="*/ 31 h 52"/>
              <a:gd name="T16" fmla="*/ 76 w 76"/>
              <a:gd name="T17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" h="52">
                <a:moveTo>
                  <a:pt x="0" y="5"/>
                </a:moveTo>
                <a:cubicBezTo>
                  <a:pt x="1" y="4"/>
                  <a:pt x="2" y="3"/>
                  <a:pt x="5" y="2"/>
                </a:cubicBezTo>
                <a:cubicBezTo>
                  <a:pt x="8" y="1"/>
                  <a:pt x="16" y="0"/>
                  <a:pt x="21" y="1"/>
                </a:cubicBezTo>
                <a:cubicBezTo>
                  <a:pt x="26" y="2"/>
                  <a:pt x="33" y="6"/>
                  <a:pt x="37" y="9"/>
                </a:cubicBezTo>
                <a:cubicBezTo>
                  <a:pt x="41" y="12"/>
                  <a:pt x="39" y="17"/>
                  <a:pt x="42" y="19"/>
                </a:cubicBezTo>
                <a:cubicBezTo>
                  <a:pt x="45" y="21"/>
                  <a:pt x="51" y="18"/>
                  <a:pt x="54" y="19"/>
                </a:cubicBezTo>
                <a:cubicBezTo>
                  <a:pt x="57" y="20"/>
                  <a:pt x="57" y="26"/>
                  <a:pt x="59" y="28"/>
                </a:cubicBezTo>
                <a:cubicBezTo>
                  <a:pt x="61" y="30"/>
                  <a:pt x="64" y="27"/>
                  <a:pt x="67" y="31"/>
                </a:cubicBezTo>
                <a:cubicBezTo>
                  <a:pt x="70" y="35"/>
                  <a:pt x="74" y="48"/>
                  <a:pt x="76" y="52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5" name="Знак запрета 334"/>
          <p:cNvSpPr/>
          <p:nvPr/>
        </p:nvSpPr>
        <p:spPr>
          <a:xfrm>
            <a:off x="4875939" y="5361642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46" name="Группа 345"/>
          <p:cNvGrpSpPr/>
          <p:nvPr/>
        </p:nvGrpSpPr>
        <p:grpSpPr>
          <a:xfrm>
            <a:off x="5685938" y="2335141"/>
            <a:ext cx="618234" cy="548609"/>
            <a:chOff x="0" y="0"/>
            <a:chExt cx="726098" cy="688731"/>
          </a:xfrm>
        </p:grpSpPr>
        <p:sp>
          <p:nvSpPr>
            <p:cNvPr id="348" name="Line 4822"/>
            <p:cNvSpPr>
              <a:spLocks noChangeShapeType="1"/>
            </p:cNvSpPr>
            <p:nvPr/>
          </p:nvSpPr>
          <p:spPr bwMode="auto">
            <a:xfrm>
              <a:off x="0" y="41031"/>
              <a:ext cx="0" cy="6477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" name="Rectangle 4823"/>
            <p:cNvSpPr>
              <a:spLocks noChangeArrowheads="1"/>
            </p:cNvSpPr>
            <p:nvPr/>
          </p:nvSpPr>
          <p:spPr bwMode="auto">
            <a:xfrm>
              <a:off x="96706" y="245072"/>
              <a:ext cx="450120" cy="142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К СПА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  <p:sp>
          <p:nvSpPr>
            <p:cNvPr id="350" name="Freeform 4824"/>
            <p:cNvSpPr>
              <a:spLocks/>
            </p:cNvSpPr>
            <p:nvPr/>
          </p:nvSpPr>
          <p:spPr bwMode="auto">
            <a:xfrm>
              <a:off x="9525" y="441081"/>
              <a:ext cx="714375" cy="85725"/>
            </a:xfrm>
            <a:custGeom>
              <a:avLst/>
              <a:gdLst>
                <a:gd name="T0" fmla="*/ 0 w 75"/>
                <a:gd name="T1" fmla="*/ 6 h 9"/>
                <a:gd name="T2" fmla="*/ 5 w 75"/>
                <a:gd name="T3" fmla="*/ 4 h 9"/>
                <a:gd name="T4" fmla="*/ 19 w 75"/>
                <a:gd name="T5" fmla="*/ 1 h 9"/>
                <a:gd name="T6" fmla="*/ 35 w 75"/>
                <a:gd name="T7" fmla="*/ 8 h 9"/>
                <a:gd name="T8" fmla="*/ 47 w 75"/>
                <a:gd name="T9" fmla="*/ 3 h 9"/>
                <a:gd name="T10" fmla="*/ 59 w 75"/>
                <a:gd name="T11" fmla="*/ 7 h 9"/>
                <a:gd name="T12" fmla="*/ 68 w 75"/>
                <a:gd name="T13" fmla="*/ 4 h 9"/>
                <a:gd name="T14" fmla="*/ 74 w 75"/>
                <a:gd name="T15" fmla="*/ 9 h 9"/>
                <a:gd name="T16" fmla="*/ 74 w 75"/>
                <a:gd name="T17" fmla="*/ 7 h 9"/>
                <a:gd name="T18" fmla="*/ 73 w 75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9">
                  <a:moveTo>
                    <a:pt x="0" y="6"/>
                  </a:moveTo>
                  <a:cubicBezTo>
                    <a:pt x="1" y="5"/>
                    <a:pt x="2" y="5"/>
                    <a:pt x="5" y="4"/>
                  </a:cubicBezTo>
                  <a:cubicBezTo>
                    <a:pt x="8" y="3"/>
                    <a:pt x="14" y="0"/>
                    <a:pt x="19" y="1"/>
                  </a:cubicBezTo>
                  <a:cubicBezTo>
                    <a:pt x="24" y="2"/>
                    <a:pt x="30" y="8"/>
                    <a:pt x="35" y="8"/>
                  </a:cubicBezTo>
                  <a:cubicBezTo>
                    <a:pt x="40" y="8"/>
                    <a:pt x="43" y="3"/>
                    <a:pt x="47" y="3"/>
                  </a:cubicBezTo>
                  <a:cubicBezTo>
                    <a:pt x="51" y="3"/>
                    <a:pt x="56" y="7"/>
                    <a:pt x="59" y="7"/>
                  </a:cubicBezTo>
                  <a:cubicBezTo>
                    <a:pt x="62" y="7"/>
                    <a:pt x="66" y="4"/>
                    <a:pt x="68" y="4"/>
                  </a:cubicBezTo>
                  <a:cubicBezTo>
                    <a:pt x="70" y="4"/>
                    <a:pt x="73" y="9"/>
                    <a:pt x="74" y="9"/>
                  </a:cubicBezTo>
                  <a:cubicBezTo>
                    <a:pt x="75" y="9"/>
                    <a:pt x="74" y="7"/>
                    <a:pt x="74" y="7"/>
                  </a:cubicBezTo>
                  <a:cubicBezTo>
                    <a:pt x="74" y="7"/>
                    <a:pt x="73" y="8"/>
                    <a:pt x="73" y="8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2" name="Freeform 4825"/>
            <p:cNvSpPr>
              <a:spLocks/>
            </p:cNvSpPr>
            <p:nvPr/>
          </p:nvSpPr>
          <p:spPr bwMode="auto">
            <a:xfrm>
              <a:off x="2197" y="0"/>
              <a:ext cx="723901" cy="495300"/>
            </a:xfrm>
            <a:custGeom>
              <a:avLst/>
              <a:gdLst>
                <a:gd name="T0" fmla="*/ 0 w 76"/>
                <a:gd name="T1" fmla="*/ 5 h 52"/>
                <a:gd name="T2" fmla="*/ 5 w 76"/>
                <a:gd name="T3" fmla="*/ 2 h 52"/>
                <a:gd name="T4" fmla="*/ 21 w 76"/>
                <a:gd name="T5" fmla="*/ 1 h 52"/>
                <a:gd name="T6" fmla="*/ 37 w 76"/>
                <a:gd name="T7" fmla="*/ 9 h 52"/>
                <a:gd name="T8" fmla="*/ 42 w 76"/>
                <a:gd name="T9" fmla="*/ 19 h 52"/>
                <a:gd name="T10" fmla="*/ 54 w 76"/>
                <a:gd name="T11" fmla="*/ 19 h 52"/>
                <a:gd name="T12" fmla="*/ 59 w 76"/>
                <a:gd name="T13" fmla="*/ 28 h 52"/>
                <a:gd name="T14" fmla="*/ 67 w 76"/>
                <a:gd name="T15" fmla="*/ 31 h 52"/>
                <a:gd name="T16" fmla="*/ 76 w 76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52">
                  <a:moveTo>
                    <a:pt x="0" y="5"/>
                  </a:moveTo>
                  <a:cubicBezTo>
                    <a:pt x="1" y="4"/>
                    <a:pt x="2" y="3"/>
                    <a:pt x="5" y="2"/>
                  </a:cubicBezTo>
                  <a:cubicBezTo>
                    <a:pt x="8" y="1"/>
                    <a:pt x="16" y="0"/>
                    <a:pt x="21" y="1"/>
                  </a:cubicBezTo>
                  <a:cubicBezTo>
                    <a:pt x="26" y="2"/>
                    <a:pt x="33" y="6"/>
                    <a:pt x="37" y="9"/>
                  </a:cubicBezTo>
                  <a:cubicBezTo>
                    <a:pt x="41" y="12"/>
                    <a:pt x="39" y="17"/>
                    <a:pt x="42" y="19"/>
                  </a:cubicBezTo>
                  <a:cubicBezTo>
                    <a:pt x="45" y="21"/>
                    <a:pt x="51" y="18"/>
                    <a:pt x="54" y="19"/>
                  </a:cubicBezTo>
                  <a:cubicBezTo>
                    <a:pt x="57" y="20"/>
                    <a:pt x="57" y="26"/>
                    <a:pt x="59" y="28"/>
                  </a:cubicBezTo>
                  <a:cubicBezTo>
                    <a:pt x="61" y="30"/>
                    <a:pt x="64" y="27"/>
                    <a:pt x="67" y="31"/>
                  </a:cubicBezTo>
                  <a:cubicBezTo>
                    <a:pt x="70" y="35"/>
                    <a:pt x="74" y="48"/>
                    <a:pt x="76" y="52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1" name="Group 16442"/>
          <p:cNvGrpSpPr>
            <a:grpSpLocks/>
          </p:cNvGrpSpPr>
          <p:nvPr/>
        </p:nvGrpSpPr>
        <p:grpSpPr bwMode="auto">
          <a:xfrm>
            <a:off x="2792095" y="3645477"/>
            <a:ext cx="443703" cy="310912"/>
            <a:chOff x="0" y="3"/>
            <a:chExt cx="66" cy="58"/>
          </a:xfrm>
        </p:grpSpPr>
        <p:sp>
          <p:nvSpPr>
            <p:cNvPr id="213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4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8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9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116 БАБ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30" name="Group 16442"/>
          <p:cNvGrpSpPr>
            <a:grpSpLocks/>
          </p:cNvGrpSpPr>
          <p:nvPr/>
        </p:nvGrpSpPr>
        <p:grpSpPr bwMode="auto">
          <a:xfrm>
            <a:off x="3626345" y="2820501"/>
            <a:ext cx="443703" cy="310912"/>
            <a:chOff x="0" y="3"/>
            <a:chExt cx="66" cy="58"/>
          </a:xfrm>
        </p:grpSpPr>
        <p:sp>
          <p:nvSpPr>
            <p:cNvPr id="231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2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3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4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206 ШАБ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92" name="Group 16442"/>
          <p:cNvGrpSpPr>
            <a:grpSpLocks/>
          </p:cNvGrpSpPr>
          <p:nvPr/>
        </p:nvGrpSpPr>
        <p:grpSpPr bwMode="auto">
          <a:xfrm>
            <a:off x="3186952" y="4698260"/>
            <a:ext cx="443703" cy="310912"/>
            <a:chOff x="0" y="3"/>
            <a:chExt cx="66" cy="58"/>
          </a:xfrm>
        </p:grpSpPr>
        <p:sp>
          <p:nvSpPr>
            <p:cNvPr id="297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8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9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0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1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927 ЗАБ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302" name="Group 16442"/>
          <p:cNvGrpSpPr>
            <a:grpSpLocks/>
          </p:cNvGrpSpPr>
          <p:nvPr/>
        </p:nvGrpSpPr>
        <p:grpSpPr bwMode="auto">
          <a:xfrm>
            <a:off x="4270742" y="3931459"/>
            <a:ext cx="443703" cy="310912"/>
            <a:chOff x="0" y="3"/>
            <a:chExt cx="66" cy="58"/>
          </a:xfrm>
        </p:grpSpPr>
        <p:sp>
          <p:nvSpPr>
            <p:cNvPr id="307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61 ЗАБ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315" name="Group 16442"/>
          <p:cNvGrpSpPr>
            <a:grpSpLocks/>
          </p:cNvGrpSpPr>
          <p:nvPr/>
        </p:nvGrpSpPr>
        <p:grpSpPr bwMode="auto">
          <a:xfrm>
            <a:off x="2675916" y="4538719"/>
            <a:ext cx="443703" cy="310912"/>
            <a:chOff x="0" y="3"/>
            <a:chExt cx="66" cy="58"/>
          </a:xfrm>
        </p:grpSpPr>
        <p:sp>
          <p:nvSpPr>
            <p:cNvPr id="316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181 БВБ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332" name="Group 16442"/>
          <p:cNvGrpSpPr>
            <a:grpSpLocks/>
          </p:cNvGrpSpPr>
          <p:nvPr/>
        </p:nvGrpSpPr>
        <p:grpSpPr bwMode="auto">
          <a:xfrm>
            <a:off x="6617161" y="428632"/>
            <a:ext cx="443703" cy="225143"/>
            <a:chOff x="0" y="3"/>
            <a:chExt cx="66" cy="42"/>
          </a:xfrm>
        </p:grpSpPr>
        <p:sp>
          <p:nvSpPr>
            <p:cNvPr id="333" name="Line 4843"/>
            <p:cNvSpPr>
              <a:spLocks noChangeShapeType="1"/>
            </p:cNvSpPr>
            <p:nvPr/>
          </p:nvSpPr>
          <p:spPr bwMode="auto">
            <a:xfrm flipH="1">
              <a:off x="0" y="3"/>
              <a:ext cx="0" cy="4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4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3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4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5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276 БВБ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48" name="Group 16442"/>
          <p:cNvGrpSpPr>
            <a:grpSpLocks/>
          </p:cNvGrpSpPr>
          <p:nvPr/>
        </p:nvGrpSpPr>
        <p:grpSpPr bwMode="auto">
          <a:xfrm>
            <a:off x="5483534" y="3072548"/>
            <a:ext cx="443703" cy="219783"/>
            <a:chOff x="0" y="3"/>
            <a:chExt cx="66" cy="41"/>
          </a:xfrm>
        </p:grpSpPr>
        <p:sp>
          <p:nvSpPr>
            <p:cNvPr id="249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4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0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1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2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3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50 ЗАБ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255" name="Text Box 17036"/>
          <p:cNvSpPr txBox="1">
            <a:spLocks noChangeArrowheads="1"/>
          </p:cNvSpPr>
          <p:nvPr/>
        </p:nvSpPr>
        <p:spPr bwMode="auto">
          <a:xfrm>
            <a:off x="5908537" y="2923463"/>
            <a:ext cx="516629" cy="11260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248 авэ АП</a:t>
            </a:r>
            <a:endParaRPr lang="ru-RU" sz="60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grpSp>
        <p:nvGrpSpPr>
          <p:cNvPr id="360" name="Группа 359"/>
          <p:cNvGrpSpPr/>
          <p:nvPr/>
        </p:nvGrpSpPr>
        <p:grpSpPr>
          <a:xfrm>
            <a:off x="4920786" y="5062635"/>
            <a:ext cx="412102" cy="291089"/>
            <a:chOff x="4920786" y="5062635"/>
            <a:chExt cx="412102" cy="291089"/>
          </a:xfrm>
        </p:grpSpPr>
        <p:grpSp>
          <p:nvGrpSpPr>
            <p:cNvPr id="361" name="Group 16165"/>
            <p:cNvGrpSpPr>
              <a:grpSpLocks/>
            </p:cNvGrpSpPr>
            <p:nvPr/>
          </p:nvGrpSpPr>
          <p:grpSpPr bwMode="auto">
            <a:xfrm>
              <a:off x="4920786" y="5062635"/>
              <a:ext cx="412102" cy="291089"/>
              <a:chOff x="82" y="0"/>
              <a:chExt cx="73" cy="63"/>
            </a:xfrm>
          </p:grpSpPr>
          <p:sp>
            <p:nvSpPr>
              <p:cNvPr id="363" name="Line 4887"/>
              <p:cNvSpPr>
                <a:spLocks noChangeShapeType="1"/>
              </p:cNvSpPr>
              <p:nvPr/>
            </p:nvSpPr>
            <p:spPr bwMode="auto">
              <a:xfrm>
                <a:off x="82" y="0"/>
                <a:ext cx="0" cy="6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64" name="Group 16164"/>
              <p:cNvGrpSpPr>
                <a:grpSpLocks/>
              </p:cNvGrpSpPr>
              <p:nvPr/>
            </p:nvGrpSpPr>
            <p:grpSpPr bwMode="auto">
              <a:xfrm>
                <a:off x="82" y="0"/>
                <a:ext cx="73" cy="24"/>
                <a:chOff x="82" y="0"/>
                <a:chExt cx="73" cy="24"/>
              </a:xfrm>
            </p:grpSpPr>
            <p:sp>
              <p:nvSpPr>
                <p:cNvPr id="365" name="Line 4888"/>
                <p:cNvSpPr>
                  <a:spLocks noChangeShapeType="1"/>
                </p:cNvSpPr>
                <p:nvPr/>
              </p:nvSpPr>
              <p:spPr bwMode="auto">
                <a:xfrm>
                  <a:off x="82" y="0"/>
                  <a:ext cx="6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6" name="Line 4889"/>
                <p:cNvSpPr>
                  <a:spLocks noChangeShapeType="1"/>
                </p:cNvSpPr>
                <p:nvPr/>
              </p:nvSpPr>
              <p:spPr bwMode="auto">
                <a:xfrm flipV="1">
                  <a:off x="83" y="24"/>
                  <a:ext cx="59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7" name="Line 4890"/>
                <p:cNvSpPr>
                  <a:spLocks noChangeShapeType="1"/>
                </p:cNvSpPr>
                <p:nvPr/>
              </p:nvSpPr>
              <p:spPr bwMode="auto">
                <a:xfrm flipH="1">
                  <a:off x="134" y="0"/>
                  <a:ext cx="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8" name="Line 4891"/>
                <p:cNvSpPr>
                  <a:spLocks noChangeShapeType="1"/>
                </p:cNvSpPr>
                <p:nvPr/>
              </p:nvSpPr>
              <p:spPr bwMode="auto">
                <a:xfrm>
                  <a:off x="134" y="11"/>
                  <a:ext cx="8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9" name="Rectangle 4892"/>
                <p:cNvSpPr>
                  <a:spLocks noChangeArrowheads="1"/>
                </p:cNvSpPr>
                <p:nvPr/>
              </p:nvSpPr>
              <p:spPr bwMode="auto">
                <a:xfrm>
                  <a:off x="83" y="4"/>
                  <a:ext cx="52" cy="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square" lIns="27432" tIns="22860" rIns="27432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rtl="0">
                    <a:defRPr sz="1000"/>
                  </a:pPr>
                  <a:r>
                    <a:rPr lang="ru-RU" sz="500" b="0" i="0" u="none" strike="noStrike" baseline="0" dirty="0" smtClean="0">
                      <a:solidFill>
                        <a:srgbClr val="000000"/>
                      </a:solidFill>
                      <a:latin typeface="Arial Cyr"/>
                      <a:cs typeface="Arial Cyr"/>
                    </a:rPr>
                    <a:t>1169</a:t>
                  </a:r>
                  <a:r>
                    <a:rPr lang="ru-RU" sz="500" b="0" i="0" u="none" strike="noStrike" dirty="0" smtClean="0">
                      <a:solidFill>
                        <a:srgbClr val="000000"/>
                      </a:solidFill>
                      <a:latin typeface="Arial Cyr"/>
                      <a:cs typeface="Arial Cyr"/>
                    </a:rPr>
                    <a:t> БЗ</a:t>
                  </a:r>
                  <a:endParaRPr lang="ru-RU" sz="500" b="0" i="0" u="none" strike="noStrike" baseline="0" dirty="0">
                    <a:solidFill>
                      <a:srgbClr val="000000"/>
                    </a:solidFill>
                    <a:latin typeface="Arial Cyr"/>
                    <a:cs typeface="Arial Cyr"/>
                  </a:endParaRPr>
                </a:p>
              </p:txBody>
            </p:sp>
            <p:sp>
              <p:nvSpPr>
                <p:cNvPr id="370" name="Rectangle 4893"/>
                <p:cNvSpPr>
                  <a:spLocks noChangeArrowheads="1"/>
                </p:cNvSpPr>
                <p:nvPr/>
              </p:nvSpPr>
              <p:spPr bwMode="auto">
                <a:xfrm>
                  <a:off x="137" y="2"/>
                  <a:ext cx="18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xmlns:mc="http://schemas.openxmlformats.org/markup-compatibility/2006" val="FFFFFF" mc:Ignorable="a14" a14:legacySpreadsheetColorIndex="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xmlns:mc="http://schemas.openxmlformats.org/markup-compatibility/2006" val="FFFFFF" mc:Ignorable="a14" a14:legacySpreadsheetColorIndex="9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27432" tIns="22860" rIns="0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ru-RU" sz="800" b="0" i="0" u="none" strike="noStrike" baseline="0" dirty="0">
                    <a:solidFill>
                      <a:srgbClr val="000000"/>
                    </a:solidFill>
                    <a:latin typeface="Arial Cyr"/>
                    <a:cs typeface="Arial Cyr"/>
                  </a:endParaRPr>
                </a:p>
              </p:txBody>
            </p:sp>
            <p:sp>
              <p:nvSpPr>
                <p:cNvPr id="371" name="Line 4895"/>
                <p:cNvSpPr>
                  <a:spLocks noChangeShapeType="1"/>
                </p:cNvSpPr>
                <p:nvPr/>
              </p:nvSpPr>
              <p:spPr bwMode="auto">
                <a:xfrm>
                  <a:off x="144" y="0"/>
                  <a:ext cx="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62" name="Line 4895"/>
            <p:cNvSpPr>
              <a:spLocks noChangeShapeType="1"/>
            </p:cNvSpPr>
            <p:nvPr/>
          </p:nvSpPr>
          <p:spPr bwMode="auto">
            <a:xfrm flipH="1">
              <a:off x="5265934" y="5113460"/>
              <a:ext cx="50017" cy="554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2" name="Группа 371"/>
          <p:cNvGrpSpPr/>
          <p:nvPr/>
        </p:nvGrpSpPr>
        <p:grpSpPr>
          <a:xfrm>
            <a:off x="4270128" y="4136100"/>
            <a:ext cx="412102" cy="110891"/>
            <a:chOff x="4920786" y="5062635"/>
            <a:chExt cx="412102" cy="110891"/>
          </a:xfrm>
        </p:grpSpPr>
        <p:grpSp>
          <p:nvGrpSpPr>
            <p:cNvPr id="373" name="Group 16164"/>
            <p:cNvGrpSpPr>
              <a:grpSpLocks/>
            </p:cNvGrpSpPr>
            <p:nvPr/>
          </p:nvGrpSpPr>
          <p:grpSpPr bwMode="auto">
            <a:xfrm>
              <a:off x="4920786" y="5062635"/>
              <a:ext cx="412102" cy="110891"/>
              <a:chOff x="82" y="0"/>
              <a:chExt cx="73" cy="24"/>
            </a:xfrm>
          </p:grpSpPr>
          <p:sp>
            <p:nvSpPr>
              <p:cNvPr id="375" name="Line 4888"/>
              <p:cNvSpPr>
                <a:spLocks noChangeShapeType="1"/>
              </p:cNvSpPr>
              <p:nvPr/>
            </p:nvSpPr>
            <p:spPr bwMode="auto">
              <a:xfrm>
                <a:off x="82" y="0"/>
                <a:ext cx="6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6" name="Line 4889"/>
              <p:cNvSpPr>
                <a:spLocks noChangeShapeType="1"/>
              </p:cNvSpPr>
              <p:nvPr/>
            </p:nvSpPr>
            <p:spPr bwMode="auto">
              <a:xfrm flipV="1">
                <a:off x="83" y="24"/>
                <a:ext cx="59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7" name="Line 4890"/>
              <p:cNvSpPr>
                <a:spLocks noChangeShapeType="1"/>
              </p:cNvSpPr>
              <p:nvPr/>
            </p:nvSpPr>
            <p:spPr bwMode="auto">
              <a:xfrm flipH="1">
                <a:off x="134" y="0"/>
                <a:ext cx="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" name="Line 4891"/>
              <p:cNvSpPr>
                <a:spLocks noChangeShapeType="1"/>
              </p:cNvSpPr>
              <p:nvPr/>
            </p:nvSpPr>
            <p:spPr bwMode="auto">
              <a:xfrm>
                <a:off x="134" y="11"/>
                <a:ext cx="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" name="Rectangle 4892"/>
              <p:cNvSpPr>
                <a:spLocks noChangeArrowheads="1"/>
              </p:cNvSpPr>
              <p:nvPr/>
            </p:nvSpPr>
            <p:spPr bwMode="auto">
              <a:xfrm>
                <a:off x="83" y="4"/>
                <a:ext cx="52" cy="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27432" tIns="22860" rIns="27432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>
                  <a:defRPr sz="1000"/>
                </a:pPr>
                <a:r>
                  <a:rPr lang="ru-RU" sz="500" b="0" i="0" u="none" strike="noStrike" baseline="0" dirty="0" smtClean="0">
                    <a:solidFill>
                      <a:srgbClr val="000000"/>
                    </a:solidFill>
                    <a:latin typeface="Arial Cyr"/>
                    <a:cs typeface="Arial Cyr"/>
                  </a:rPr>
                  <a:t>558</a:t>
                </a:r>
                <a:r>
                  <a:rPr lang="ru-RU" sz="500" b="0" i="0" u="none" strike="noStrike" dirty="0" smtClean="0">
                    <a:solidFill>
                      <a:srgbClr val="000000"/>
                    </a:solidFill>
                    <a:latin typeface="Arial Cyr"/>
                    <a:cs typeface="Arial Cyr"/>
                  </a:rPr>
                  <a:t> БЗ</a:t>
                </a:r>
                <a:endParaRPr lang="ru-RU" sz="500" b="0" i="0" u="none" strike="noStrike" baseline="0" dirty="0">
                  <a:solidFill>
                    <a:srgbClr val="000000"/>
                  </a:solidFill>
                  <a:latin typeface="Arial Cyr"/>
                  <a:cs typeface="Arial Cyr"/>
                </a:endParaRPr>
              </a:p>
            </p:txBody>
          </p:sp>
          <p:sp>
            <p:nvSpPr>
              <p:cNvPr id="380" name="Rectangle 4893"/>
              <p:cNvSpPr>
                <a:spLocks noChangeArrowheads="1"/>
              </p:cNvSpPr>
              <p:nvPr/>
            </p:nvSpPr>
            <p:spPr bwMode="auto">
              <a:xfrm>
                <a:off x="137" y="2"/>
                <a:ext cx="1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xmlns:mc="http://schemas.openxmlformats.org/markup-compatibility/2006" val="FFFFFF" mc:Ignorable="a14" a14:legacySpreadsheetColorIndex="9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xmlns:mc="http://schemas.openxmlformats.org/markup-compatibility/2006" val="FFFFFF" mc:Ignorable="a14" a14:legacySpreadsheetColorIndex="9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432" tIns="22860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ru-RU" sz="800" b="0" i="0" u="none" strike="noStrike" baseline="0" dirty="0">
                  <a:solidFill>
                    <a:srgbClr val="000000"/>
                  </a:solidFill>
                  <a:latin typeface="Arial Cyr"/>
                  <a:cs typeface="Arial Cyr"/>
                </a:endParaRPr>
              </a:p>
            </p:txBody>
          </p:sp>
          <p:sp>
            <p:nvSpPr>
              <p:cNvPr id="381" name="Line 4895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4" name="Line 4895"/>
            <p:cNvSpPr>
              <a:spLocks noChangeShapeType="1"/>
            </p:cNvSpPr>
            <p:nvPr/>
          </p:nvSpPr>
          <p:spPr bwMode="auto">
            <a:xfrm flipH="1">
              <a:off x="5265934" y="5113460"/>
              <a:ext cx="50017" cy="554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2" name="TextBox 381"/>
          <p:cNvSpPr txBox="1"/>
          <p:nvPr/>
        </p:nvSpPr>
        <p:spPr>
          <a:xfrm>
            <a:off x="2535355" y="5827437"/>
            <a:ext cx="22406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300" b="1" dirty="0" smtClean="0"/>
              <a:t>1995</a:t>
            </a:r>
            <a:endParaRPr lang="ru-RU" sz="2300" b="1" dirty="0"/>
          </a:p>
        </p:txBody>
      </p:sp>
      <p:grpSp>
        <p:nvGrpSpPr>
          <p:cNvPr id="188" name="Группа 187"/>
          <p:cNvGrpSpPr/>
          <p:nvPr/>
        </p:nvGrpSpPr>
        <p:grpSpPr>
          <a:xfrm>
            <a:off x="8139656" y="3292917"/>
            <a:ext cx="412102" cy="295710"/>
            <a:chOff x="4920786" y="5058015"/>
            <a:chExt cx="412102" cy="295710"/>
          </a:xfrm>
        </p:grpSpPr>
        <p:grpSp>
          <p:nvGrpSpPr>
            <p:cNvPr id="189" name="Group 16165"/>
            <p:cNvGrpSpPr>
              <a:grpSpLocks/>
            </p:cNvGrpSpPr>
            <p:nvPr/>
          </p:nvGrpSpPr>
          <p:grpSpPr bwMode="auto">
            <a:xfrm>
              <a:off x="4920786" y="5058015"/>
              <a:ext cx="412102" cy="295710"/>
              <a:chOff x="82" y="-1"/>
              <a:chExt cx="73" cy="64"/>
            </a:xfrm>
          </p:grpSpPr>
          <p:sp>
            <p:nvSpPr>
              <p:cNvPr id="195" name="Line 4887"/>
              <p:cNvSpPr>
                <a:spLocks noChangeShapeType="1"/>
              </p:cNvSpPr>
              <p:nvPr/>
            </p:nvSpPr>
            <p:spPr bwMode="auto">
              <a:xfrm>
                <a:off x="82" y="0"/>
                <a:ext cx="0" cy="6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97" name="Group 16164"/>
              <p:cNvGrpSpPr>
                <a:grpSpLocks/>
              </p:cNvGrpSpPr>
              <p:nvPr/>
            </p:nvGrpSpPr>
            <p:grpSpPr bwMode="auto">
              <a:xfrm>
                <a:off x="82" y="-1"/>
                <a:ext cx="73" cy="25"/>
                <a:chOff x="82" y="-1"/>
                <a:chExt cx="73" cy="25"/>
              </a:xfrm>
            </p:grpSpPr>
            <p:sp>
              <p:nvSpPr>
                <p:cNvPr id="198" name="Line 4888"/>
                <p:cNvSpPr>
                  <a:spLocks noChangeShapeType="1"/>
                </p:cNvSpPr>
                <p:nvPr/>
              </p:nvSpPr>
              <p:spPr bwMode="auto">
                <a:xfrm>
                  <a:off x="82" y="0"/>
                  <a:ext cx="6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9" name="Line 4889"/>
                <p:cNvSpPr>
                  <a:spLocks noChangeShapeType="1"/>
                </p:cNvSpPr>
                <p:nvPr/>
              </p:nvSpPr>
              <p:spPr bwMode="auto">
                <a:xfrm flipV="1">
                  <a:off x="83" y="24"/>
                  <a:ext cx="59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0" name="Line 4890"/>
                <p:cNvSpPr>
                  <a:spLocks noChangeShapeType="1"/>
                </p:cNvSpPr>
                <p:nvPr/>
              </p:nvSpPr>
              <p:spPr bwMode="auto">
                <a:xfrm flipH="1">
                  <a:off x="134" y="0"/>
                  <a:ext cx="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1" name="Line 4891"/>
                <p:cNvSpPr>
                  <a:spLocks noChangeShapeType="1"/>
                </p:cNvSpPr>
                <p:nvPr/>
              </p:nvSpPr>
              <p:spPr bwMode="auto">
                <a:xfrm>
                  <a:off x="134" y="11"/>
                  <a:ext cx="8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2" name="Rectangle 4892"/>
                <p:cNvSpPr>
                  <a:spLocks noChangeArrowheads="1"/>
                </p:cNvSpPr>
                <p:nvPr/>
              </p:nvSpPr>
              <p:spPr bwMode="auto">
                <a:xfrm>
                  <a:off x="82" y="-1"/>
                  <a:ext cx="60" cy="2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square" lIns="27432" tIns="22860" rIns="27432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>
                    <a:defRPr sz="1000"/>
                  </a:pPr>
                  <a:r>
                    <a:rPr lang="ru-RU" sz="700" b="1" i="0" u="none" strike="noStrike" baseline="0" dirty="0" err="1" smtClean="0">
                      <a:solidFill>
                        <a:srgbClr val="000000"/>
                      </a:solidFill>
                      <a:latin typeface="Arial Cyr"/>
                      <a:cs typeface="Arial Cyr"/>
                    </a:rPr>
                    <a:t>бзуат</a:t>
                  </a:r>
                  <a:endParaRPr lang="ru-RU" sz="700" b="1" i="0" u="none" strike="noStrike" baseline="0" dirty="0">
                    <a:solidFill>
                      <a:srgbClr val="000000"/>
                    </a:solidFill>
                    <a:latin typeface="Arial Cyr"/>
                    <a:cs typeface="Arial Cyr"/>
                  </a:endParaRPr>
                </a:p>
              </p:txBody>
            </p:sp>
            <p:sp>
              <p:nvSpPr>
                <p:cNvPr id="207" name="Rectangle 4893"/>
                <p:cNvSpPr>
                  <a:spLocks noChangeArrowheads="1"/>
                </p:cNvSpPr>
                <p:nvPr/>
              </p:nvSpPr>
              <p:spPr bwMode="auto">
                <a:xfrm>
                  <a:off x="137" y="2"/>
                  <a:ext cx="18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xmlns:mc="http://schemas.openxmlformats.org/markup-compatibility/2006" val="FFFFFF" mc:Ignorable="a14" a14:legacySpreadsheetColorIndex="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xmlns:mc="http://schemas.openxmlformats.org/markup-compatibility/2006" val="FFFFFF" mc:Ignorable="a14" a14:legacySpreadsheetColorIndex="9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27432" tIns="22860" rIns="0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ru-RU" sz="800" b="0" i="0" u="none" strike="noStrike" baseline="0" dirty="0">
                    <a:solidFill>
                      <a:srgbClr val="000000"/>
                    </a:solidFill>
                    <a:latin typeface="Arial Cyr"/>
                    <a:cs typeface="Arial Cyr"/>
                  </a:endParaRPr>
                </a:p>
              </p:txBody>
            </p:sp>
            <p:sp>
              <p:nvSpPr>
                <p:cNvPr id="208" name="Line 4895"/>
                <p:cNvSpPr>
                  <a:spLocks noChangeShapeType="1"/>
                </p:cNvSpPr>
                <p:nvPr/>
              </p:nvSpPr>
              <p:spPr bwMode="auto">
                <a:xfrm>
                  <a:off x="144" y="0"/>
                  <a:ext cx="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90" name="Line 4895"/>
            <p:cNvSpPr>
              <a:spLocks noChangeShapeType="1"/>
            </p:cNvSpPr>
            <p:nvPr/>
          </p:nvSpPr>
          <p:spPr bwMode="auto">
            <a:xfrm flipH="1">
              <a:off x="5265934" y="5113460"/>
              <a:ext cx="50017" cy="554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9" name="Group 16442"/>
          <p:cNvGrpSpPr>
            <a:grpSpLocks/>
          </p:cNvGrpSpPr>
          <p:nvPr/>
        </p:nvGrpSpPr>
        <p:grpSpPr bwMode="auto">
          <a:xfrm>
            <a:off x="2630859" y="5047599"/>
            <a:ext cx="443703" cy="310912"/>
            <a:chOff x="0" y="3"/>
            <a:chExt cx="66" cy="58"/>
          </a:xfrm>
        </p:grpSpPr>
        <p:sp>
          <p:nvSpPr>
            <p:cNvPr id="210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2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6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8" name="Rectangle 4847"/>
            <p:cNvSpPr>
              <a:spLocks noChangeArrowheads="1"/>
            </p:cNvSpPr>
            <p:nvPr/>
          </p:nvSpPr>
          <p:spPr bwMode="auto">
            <a:xfrm>
              <a:off x="2" y="4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65 ТБВБ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34" name="Group 16442"/>
          <p:cNvGrpSpPr>
            <a:grpSpLocks/>
          </p:cNvGrpSpPr>
          <p:nvPr/>
        </p:nvGrpSpPr>
        <p:grpSpPr bwMode="auto">
          <a:xfrm>
            <a:off x="5072655" y="1156972"/>
            <a:ext cx="443703" cy="310912"/>
            <a:chOff x="0" y="3"/>
            <a:chExt cx="66" cy="58"/>
          </a:xfrm>
        </p:grpSpPr>
        <p:sp>
          <p:nvSpPr>
            <p:cNvPr id="135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378 ШАБ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140" name="Text Box 17036"/>
          <p:cNvSpPr txBox="1">
            <a:spLocks noChangeArrowheads="1"/>
          </p:cNvSpPr>
          <p:nvPr/>
        </p:nvSpPr>
        <p:spPr bwMode="auto">
          <a:xfrm>
            <a:off x="6811402" y="4039604"/>
            <a:ext cx="383574" cy="11497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13 авэ бк</a:t>
            </a:r>
            <a:endParaRPr lang="ru-RU" sz="6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42" name="Text Box 17036"/>
          <p:cNvSpPr txBox="1">
            <a:spLocks noChangeArrowheads="1"/>
          </p:cNvSpPr>
          <p:nvPr/>
        </p:nvSpPr>
        <p:spPr bwMode="auto">
          <a:xfrm>
            <a:off x="5193398" y="1313544"/>
            <a:ext cx="474737" cy="117089"/>
          </a:xfrm>
          <a:prstGeom prst="rect">
            <a:avLst/>
          </a:prstGeom>
          <a:solidFill>
            <a:schemeClr val="accent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be-BY" sz="800" dirty="0" smtClean="0">
                <a:solidFill>
                  <a:srgbClr val="000000"/>
                </a:solidFill>
                <a:latin typeface="Arial Cyr"/>
                <a:cs typeface="Arial Cyr"/>
              </a:rPr>
              <a:t>1 авэ ПВ </a:t>
            </a:r>
            <a:endParaRPr lang="ru-RU" sz="8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612290" y="1079566"/>
            <a:ext cx="929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Віцебск</a:t>
            </a:r>
            <a:endParaRPr lang="ru-RU" dirty="0"/>
          </a:p>
        </p:txBody>
      </p:sp>
      <p:sp>
        <p:nvSpPr>
          <p:cNvPr id="143" name="TextBox 142"/>
          <p:cNvSpPr txBox="1"/>
          <p:nvPr/>
        </p:nvSpPr>
        <p:spPr>
          <a:xfrm>
            <a:off x="4482493" y="1443170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Паставы</a:t>
            </a:r>
            <a:endParaRPr lang="ru-RU" dirty="0"/>
          </a:p>
        </p:txBody>
      </p:sp>
      <p:sp>
        <p:nvSpPr>
          <p:cNvPr id="144" name="TextBox 143"/>
          <p:cNvSpPr txBox="1"/>
          <p:nvPr/>
        </p:nvSpPr>
        <p:spPr>
          <a:xfrm>
            <a:off x="3628657" y="306336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Ліда</a:t>
            </a:r>
            <a:endParaRPr lang="ru-RU" dirty="0"/>
          </a:p>
        </p:txBody>
      </p:sp>
      <p:sp>
        <p:nvSpPr>
          <p:cNvPr id="145" name="TextBox 144"/>
          <p:cNvSpPr txBox="1"/>
          <p:nvPr/>
        </p:nvSpPr>
        <p:spPr>
          <a:xfrm>
            <a:off x="2176446" y="3374327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Шчучын</a:t>
            </a:r>
            <a:endParaRPr lang="ru-RU" dirty="0"/>
          </a:p>
        </p:txBody>
      </p:sp>
      <p:sp>
        <p:nvSpPr>
          <p:cNvPr id="146" name="TextBox 145"/>
          <p:cNvSpPr txBox="1"/>
          <p:nvPr/>
        </p:nvSpPr>
        <p:spPr>
          <a:xfrm>
            <a:off x="2292753" y="3933972"/>
            <a:ext cx="62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Рось</a:t>
            </a:r>
            <a:endParaRPr lang="ru-RU" dirty="0"/>
          </a:p>
        </p:txBody>
      </p:sp>
      <p:sp>
        <p:nvSpPr>
          <p:cNvPr id="147" name="TextBox 146"/>
          <p:cNvSpPr txBox="1"/>
          <p:nvPr/>
        </p:nvSpPr>
        <p:spPr>
          <a:xfrm>
            <a:off x="1679275" y="4786454"/>
            <a:ext cx="1096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Пружаны</a:t>
            </a:r>
            <a:endParaRPr lang="ru-RU" dirty="0"/>
          </a:p>
        </p:txBody>
      </p:sp>
      <p:sp>
        <p:nvSpPr>
          <p:cNvPr id="148" name="TextBox 147"/>
          <p:cNvSpPr txBox="1"/>
          <p:nvPr/>
        </p:nvSpPr>
        <p:spPr>
          <a:xfrm>
            <a:off x="2186355" y="5375324"/>
            <a:ext cx="95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Кобрын</a:t>
            </a:r>
            <a:endParaRPr lang="ru-RU" dirty="0"/>
          </a:p>
        </p:txBody>
      </p:sp>
      <p:sp>
        <p:nvSpPr>
          <p:cNvPr id="149" name="TextBox 148"/>
          <p:cNvSpPr txBox="1"/>
          <p:nvPr/>
        </p:nvSpPr>
        <p:spPr>
          <a:xfrm>
            <a:off x="2953508" y="4994559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Бяроза</a:t>
            </a:r>
            <a:endParaRPr lang="ru-RU" dirty="0"/>
          </a:p>
        </p:txBody>
      </p:sp>
      <p:sp>
        <p:nvSpPr>
          <p:cNvPr id="150" name="TextBox 149"/>
          <p:cNvSpPr txBox="1"/>
          <p:nvPr/>
        </p:nvSpPr>
        <p:spPr>
          <a:xfrm>
            <a:off x="3648429" y="4235612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Баранавічы</a:t>
            </a:r>
            <a:endParaRPr lang="ru-RU" dirty="0"/>
          </a:p>
        </p:txBody>
      </p:sp>
      <p:sp>
        <p:nvSpPr>
          <p:cNvPr id="151" name="TextBox 150"/>
          <p:cNvSpPr txBox="1"/>
          <p:nvPr/>
        </p:nvSpPr>
        <p:spPr>
          <a:xfrm>
            <a:off x="6662576" y="4198705"/>
            <a:ext cx="1096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Бабруйск</a:t>
            </a:r>
            <a:endParaRPr lang="ru-RU" dirty="0"/>
          </a:p>
        </p:txBody>
      </p:sp>
      <p:sp>
        <p:nvSpPr>
          <p:cNvPr id="152" name="TextBox 151"/>
          <p:cNvSpPr txBox="1"/>
          <p:nvPr/>
        </p:nvSpPr>
        <p:spPr>
          <a:xfrm>
            <a:off x="8126210" y="3594145"/>
            <a:ext cx="774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Быхаў</a:t>
            </a:r>
            <a:endParaRPr lang="ru-RU" dirty="0"/>
          </a:p>
        </p:txBody>
      </p:sp>
      <p:sp>
        <p:nvSpPr>
          <p:cNvPr id="153" name="TextBox 152"/>
          <p:cNvSpPr txBox="1"/>
          <p:nvPr/>
        </p:nvSpPr>
        <p:spPr>
          <a:xfrm>
            <a:off x="9094330" y="3269862"/>
            <a:ext cx="907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Крычаў</a:t>
            </a:r>
            <a:endParaRPr lang="ru-RU" dirty="0"/>
          </a:p>
        </p:txBody>
      </p:sp>
      <p:sp>
        <p:nvSpPr>
          <p:cNvPr id="154" name="TextBox 153"/>
          <p:cNvSpPr txBox="1"/>
          <p:nvPr/>
        </p:nvSpPr>
        <p:spPr>
          <a:xfrm>
            <a:off x="8521324" y="5125082"/>
            <a:ext cx="1076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Зябраўка</a:t>
            </a:r>
            <a:endParaRPr lang="ru-RU" dirty="0"/>
          </a:p>
        </p:txBody>
      </p:sp>
      <p:sp>
        <p:nvSpPr>
          <p:cNvPr id="155" name="TextBox 154"/>
          <p:cNvSpPr txBox="1"/>
          <p:nvPr/>
        </p:nvSpPr>
        <p:spPr>
          <a:xfrm>
            <a:off x="6667732" y="5500515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Бабровічы</a:t>
            </a:r>
            <a:endParaRPr lang="ru-RU" dirty="0"/>
          </a:p>
        </p:txBody>
      </p:sp>
      <p:sp>
        <p:nvSpPr>
          <p:cNvPr id="156" name="TextBox 155"/>
          <p:cNvSpPr txBox="1"/>
          <p:nvPr/>
        </p:nvSpPr>
        <p:spPr>
          <a:xfrm>
            <a:off x="4437156" y="5365277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Лунінец</a:t>
            </a:r>
            <a:endParaRPr lang="ru-RU" dirty="0"/>
          </a:p>
        </p:txBody>
      </p:sp>
      <p:sp>
        <p:nvSpPr>
          <p:cNvPr id="157" name="TextBox 156"/>
          <p:cNvSpPr txBox="1"/>
          <p:nvPr/>
        </p:nvSpPr>
        <p:spPr>
          <a:xfrm>
            <a:off x="5868831" y="4040831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Кісялевічы</a:t>
            </a:r>
            <a:endParaRPr lang="ru-RU" dirty="0"/>
          </a:p>
        </p:txBody>
      </p:sp>
      <p:sp>
        <p:nvSpPr>
          <p:cNvPr id="158" name="TextBox 157"/>
          <p:cNvSpPr txBox="1"/>
          <p:nvPr/>
        </p:nvSpPr>
        <p:spPr>
          <a:xfrm>
            <a:off x="1343420" y="3528908"/>
            <a:ext cx="1488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Чэхаўшчызна</a:t>
            </a:r>
            <a:endParaRPr lang="ru-RU" dirty="0"/>
          </a:p>
        </p:txBody>
      </p:sp>
      <p:sp>
        <p:nvSpPr>
          <p:cNvPr id="159" name="TextBox 158"/>
          <p:cNvSpPr txBox="1"/>
          <p:nvPr/>
        </p:nvSpPr>
        <p:spPr>
          <a:xfrm>
            <a:off x="6188754" y="658750"/>
            <a:ext cx="1032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Бараўцы</a:t>
            </a:r>
            <a:endParaRPr lang="ru-RU" dirty="0"/>
          </a:p>
        </p:txBody>
      </p:sp>
      <p:sp>
        <p:nvSpPr>
          <p:cNvPr id="160" name="TextBox 159"/>
          <p:cNvSpPr txBox="1"/>
          <p:nvPr/>
        </p:nvSpPr>
        <p:spPr>
          <a:xfrm>
            <a:off x="6809550" y="1704844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Заслонава</a:t>
            </a:r>
            <a:endParaRPr lang="ru-RU" dirty="0"/>
          </a:p>
        </p:txBody>
      </p:sp>
      <p:sp>
        <p:nvSpPr>
          <p:cNvPr id="161" name="TextBox 160"/>
          <p:cNvSpPr txBox="1"/>
          <p:nvPr/>
        </p:nvSpPr>
        <p:spPr>
          <a:xfrm>
            <a:off x="6735335" y="5724375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Мазыр</a:t>
            </a:r>
            <a:endParaRPr lang="ru-RU" dirty="0"/>
          </a:p>
        </p:txBody>
      </p:sp>
      <p:sp>
        <p:nvSpPr>
          <p:cNvPr id="162" name="TextBox 161"/>
          <p:cNvSpPr txBox="1"/>
          <p:nvPr/>
        </p:nvSpPr>
        <p:spPr>
          <a:xfrm>
            <a:off x="5052615" y="132199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Азяркі</a:t>
            </a:r>
            <a:endParaRPr lang="ru-RU" dirty="0"/>
          </a:p>
        </p:txBody>
      </p:sp>
      <p:sp>
        <p:nvSpPr>
          <p:cNvPr id="163" name="TextBox 162"/>
          <p:cNvSpPr txBox="1"/>
          <p:nvPr/>
        </p:nvSpPr>
        <p:spPr>
          <a:xfrm>
            <a:off x="5844387" y="305313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Ліпкі</a:t>
            </a:r>
            <a:endParaRPr lang="ru-RU" dirty="0"/>
          </a:p>
        </p:txBody>
      </p:sp>
      <p:sp>
        <p:nvSpPr>
          <p:cNvPr id="164" name="TextBox 163"/>
          <p:cNvSpPr txBox="1"/>
          <p:nvPr/>
        </p:nvSpPr>
        <p:spPr>
          <a:xfrm>
            <a:off x="5622248" y="3306120"/>
            <a:ext cx="1299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Мачулішчы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5385" y="988184"/>
            <a:ext cx="4114291" cy="497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409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-0.11901 0.23935 " pathEditMode="relative" rAng="0" ptsTypes="AA">
                                      <p:cBhvr>
                                        <p:cTn id="6" dur="36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1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373" y="-459313"/>
            <a:ext cx="9547654" cy="7317313"/>
          </a:xfrm>
          <a:prstGeom prst="rect">
            <a:avLst/>
          </a:prstGeom>
        </p:spPr>
      </p:pic>
      <p:sp>
        <p:nvSpPr>
          <p:cNvPr id="5" name="Знак запрета 4"/>
          <p:cNvSpPr/>
          <p:nvPr/>
        </p:nvSpPr>
        <p:spPr>
          <a:xfrm>
            <a:off x="3591696" y="314685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Знак запрета 7"/>
          <p:cNvSpPr/>
          <p:nvPr/>
        </p:nvSpPr>
        <p:spPr>
          <a:xfrm>
            <a:off x="9408296" y="3208635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Знак запрета 8"/>
          <p:cNvSpPr/>
          <p:nvPr/>
        </p:nvSpPr>
        <p:spPr>
          <a:xfrm>
            <a:off x="4199672" y="423795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нак запрета 9"/>
          <p:cNvSpPr/>
          <p:nvPr/>
        </p:nvSpPr>
        <p:spPr>
          <a:xfrm>
            <a:off x="3124199" y="4949305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Знак запрета 10"/>
          <p:cNvSpPr/>
          <p:nvPr/>
        </p:nvSpPr>
        <p:spPr>
          <a:xfrm>
            <a:off x="2639196" y="482960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Знак запрета 11"/>
          <p:cNvSpPr/>
          <p:nvPr/>
        </p:nvSpPr>
        <p:spPr>
          <a:xfrm>
            <a:off x="3058296" y="350996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Знак запрета 12"/>
          <p:cNvSpPr/>
          <p:nvPr/>
        </p:nvSpPr>
        <p:spPr>
          <a:xfrm>
            <a:off x="5838393" y="308507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Знак запрета 13"/>
          <p:cNvSpPr/>
          <p:nvPr/>
        </p:nvSpPr>
        <p:spPr>
          <a:xfrm>
            <a:off x="5630046" y="3291351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Знак запрета 14"/>
          <p:cNvSpPr/>
          <p:nvPr/>
        </p:nvSpPr>
        <p:spPr>
          <a:xfrm>
            <a:off x="8093846" y="3587702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Знак запрета 15"/>
          <p:cNvSpPr/>
          <p:nvPr/>
        </p:nvSpPr>
        <p:spPr>
          <a:xfrm>
            <a:off x="2573292" y="5348336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Знак запрета 16"/>
          <p:cNvSpPr/>
          <p:nvPr/>
        </p:nvSpPr>
        <p:spPr>
          <a:xfrm>
            <a:off x="7962039" y="1060582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Знак запрета 17"/>
          <p:cNvSpPr/>
          <p:nvPr/>
        </p:nvSpPr>
        <p:spPr>
          <a:xfrm>
            <a:off x="8995546" y="511355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Знак запрета 18"/>
          <p:cNvSpPr/>
          <p:nvPr/>
        </p:nvSpPr>
        <p:spPr>
          <a:xfrm>
            <a:off x="5007746" y="141330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Знак запрета 19"/>
          <p:cNvSpPr/>
          <p:nvPr/>
        </p:nvSpPr>
        <p:spPr>
          <a:xfrm>
            <a:off x="2779756" y="3917269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Знак запрета 20"/>
          <p:cNvSpPr/>
          <p:nvPr/>
        </p:nvSpPr>
        <p:spPr>
          <a:xfrm>
            <a:off x="7134996" y="4186501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Знак запрета 21"/>
          <p:cNvSpPr/>
          <p:nvPr/>
        </p:nvSpPr>
        <p:spPr>
          <a:xfrm>
            <a:off x="8225653" y="219736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Знак запрета 22"/>
          <p:cNvSpPr/>
          <p:nvPr/>
        </p:nvSpPr>
        <p:spPr>
          <a:xfrm>
            <a:off x="5695949" y="68940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Знак запрета 23"/>
          <p:cNvSpPr/>
          <p:nvPr/>
        </p:nvSpPr>
        <p:spPr>
          <a:xfrm>
            <a:off x="7200899" y="546684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Знак запрета 25"/>
          <p:cNvSpPr/>
          <p:nvPr/>
        </p:nvSpPr>
        <p:spPr>
          <a:xfrm>
            <a:off x="2220876" y="3386401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7" name="Знак запрета 26"/>
          <p:cNvSpPr/>
          <p:nvPr/>
        </p:nvSpPr>
        <p:spPr>
          <a:xfrm>
            <a:off x="7003189" y="4189741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1" name="Знак запрета 60"/>
          <p:cNvSpPr/>
          <p:nvPr/>
        </p:nvSpPr>
        <p:spPr>
          <a:xfrm>
            <a:off x="6546555" y="640762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2" name="Знак запрета 61"/>
          <p:cNvSpPr/>
          <p:nvPr/>
        </p:nvSpPr>
        <p:spPr>
          <a:xfrm>
            <a:off x="6775155" y="1826959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grpSp>
        <p:nvGrpSpPr>
          <p:cNvPr id="240" name="Group 18227"/>
          <p:cNvGrpSpPr>
            <a:grpSpLocks/>
          </p:cNvGrpSpPr>
          <p:nvPr/>
        </p:nvGrpSpPr>
        <p:grpSpPr bwMode="auto">
          <a:xfrm>
            <a:off x="8034954" y="832595"/>
            <a:ext cx="435165" cy="225933"/>
            <a:chOff x="0" y="0"/>
            <a:chExt cx="97" cy="55"/>
          </a:xfrm>
        </p:grpSpPr>
        <p:sp>
          <p:nvSpPr>
            <p:cNvPr id="241" name="Line 989"/>
            <p:cNvSpPr>
              <a:spLocks noChangeShapeType="1"/>
            </p:cNvSpPr>
            <p:nvPr/>
          </p:nvSpPr>
          <p:spPr bwMode="auto">
            <a:xfrm>
              <a:off x="0" y="1"/>
              <a:ext cx="0" cy="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2" name="Rectangle 990"/>
            <p:cNvSpPr>
              <a:spLocks noChangeArrowheads="1"/>
            </p:cNvSpPr>
            <p:nvPr/>
          </p:nvSpPr>
          <p:spPr bwMode="auto">
            <a:xfrm>
              <a:off x="0" y="0"/>
              <a:ext cx="58" cy="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endParaRPr lang="ru-RU"/>
            </a:p>
          </p:txBody>
        </p:sp>
        <p:sp>
          <p:nvSpPr>
            <p:cNvPr id="243" name="Text Box 17036"/>
            <p:cNvSpPr txBox="1">
              <a:spLocks noChangeArrowheads="1"/>
            </p:cNvSpPr>
            <p:nvPr/>
          </p:nvSpPr>
          <p:spPr bwMode="auto">
            <a:xfrm>
              <a:off x="2" y="1"/>
              <a:ext cx="95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be-BY" sz="60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339 авта</a:t>
              </a:r>
              <a:r>
                <a:rPr lang="be-BY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п 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63" name="Группа 262"/>
          <p:cNvGrpSpPr/>
          <p:nvPr/>
        </p:nvGrpSpPr>
        <p:grpSpPr>
          <a:xfrm>
            <a:off x="5682255" y="1449146"/>
            <a:ext cx="733425" cy="666750"/>
            <a:chOff x="5724525" y="3176587"/>
            <a:chExt cx="733425" cy="666750"/>
          </a:xfrm>
        </p:grpSpPr>
        <p:sp>
          <p:nvSpPr>
            <p:cNvPr id="264" name="Line 4822"/>
            <p:cNvSpPr>
              <a:spLocks noChangeShapeType="1"/>
            </p:cNvSpPr>
            <p:nvPr/>
          </p:nvSpPr>
          <p:spPr bwMode="auto">
            <a:xfrm>
              <a:off x="5724525" y="3195637"/>
              <a:ext cx="0" cy="6477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" name="Freeform 4824"/>
            <p:cNvSpPr>
              <a:spLocks/>
            </p:cNvSpPr>
            <p:nvPr/>
          </p:nvSpPr>
          <p:spPr bwMode="auto">
            <a:xfrm>
              <a:off x="5734050" y="3595687"/>
              <a:ext cx="714375" cy="85725"/>
            </a:xfrm>
            <a:custGeom>
              <a:avLst/>
              <a:gdLst>
                <a:gd name="T0" fmla="*/ 0 w 75"/>
                <a:gd name="T1" fmla="*/ 6 h 9"/>
                <a:gd name="T2" fmla="*/ 5 w 75"/>
                <a:gd name="T3" fmla="*/ 4 h 9"/>
                <a:gd name="T4" fmla="*/ 19 w 75"/>
                <a:gd name="T5" fmla="*/ 1 h 9"/>
                <a:gd name="T6" fmla="*/ 35 w 75"/>
                <a:gd name="T7" fmla="*/ 8 h 9"/>
                <a:gd name="T8" fmla="*/ 47 w 75"/>
                <a:gd name="T9" fmla="*/ 3 h 9"/>
                <a:gd name="T10" fmla="*/ 59 w 75"/>
                <a:gd name="T11" fmla="*/ 7 h 9"/>
                <a:gd name="T12" fmla="*/ 68 w 75"/>
                <a:gd name="T13" fmla="*/ 4 h 9"/>
                <a:gd name="T14" fmla="*/ 74 w 75"/>
                <a:gd name="T15" fmla="*/ 9 h 9"/>
                <a:gd name="T16" fmla="*/ 74 w 75"/>
                <a:gd name="T17" fmla="*/ 7 h 9"/>
                <a:gd name="T18" fmla="*/ 73 w 75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9">
                  <a:moveTo>
                    <a:pt x="0" y="6"/>
                  </a:moveTo>
                  <a:cubicBezTo>
                    <a:pt x="1" y="5"/>
                    <a:pt x="2" y="5"/>
                    <a:pt x="5" y="4"/>
                  </a:cubicBezTo>
                  <a:cubicBezTo>
                    <a:pt x="8" y="3"/>
                    <a:pt x="14" y="0"/>
                    <a:pt x="19" y="1"/>
                  </a:cubicBezTo>
                  <a:cubicBezTo>
                    <a:pt x="24" y="2"/>
                    <a:pt x="30" y="8"/>
                    <a:pt x="35" y="8"/>
                  </a:cubicBezTo>
                  <a:cubicBezTo>
                    <a:pt x="40" y="8"/>
                    <a:pt x="43" y="3"/>
                    <a:pt x="47" y="3"/>
                  </a:cubicBezTo>
                  <a:cubicBezTo>
                    <a:pt x="51" y="3"/>
                    <a:pt x="56" y="7"/>
                    <a:pt x="59" y="7"/>
                  </a:cubicBezTo>
                  <a:cubicBezTo>
                    <a:pt x="62" y="7"/>
                    <a:pt x="66" y="4"/>
                    <a:pt x="68" y="4"/>
                  </a:cubicBezTo>
                  <a:cubicBezTo>
                    <a:pt x="70" y="4"/>
                    <a:pt x="73" y="9"/>
                    <a:pt x="74" y="9"/>
                  </a:cubicBezTo>
                  <a:cubicBezTo>
                    <a:pt x="75" y="9"/>
                    <a:pt x="74" y="7"/>
                    <a:pt x="74" y="7"/>
                  </a:cubicBezTo>
                  <a:cubicBezTo>
                    <a:pt x="74" y="7"/>
                    <a:pt x="73" y="8"/>
                    <a:pt x="73" y="8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" name="Freeform 4825"/>
            <p:cNvSpPr>
              <a:spLocks/>
            </p:cNvSpPr>
            <p:nvPr/>
          </p:nvSpPr>
          <p:spPr bwMode="auto">
            <a:xfrm>
              <a:off x="5734050" y="3176587"/>
              <a:ext cx="723900" cy="495300"/>
            </a:xfrm>
            <a:custGeom>
              <a:avLst/>
              <a:gdLst>
                <a:gd name="T0" fmla="*/ 0 w 76"/>
                <a:gd name="T1" fmla="*/ 5 h 52"/>
                <a:gd name="T2" fmla="*/ 5 w 76"/>
                <a:gd name="T3" fmla="*/ 2 h 52"/>
                <a:gd name="T4" fmla="*/ 21 w 76"/>
                <a:gd name="T5" fmla="*/ 1 h 52"/>
                <a:gd name="T6" fmla="*/ 37 w 76"/>
                <a:gd name="T7" fmla="*/ 9 h 52"/>
                <a:gd name="T8" fmla="*/ 42 w 76"/>
                <a:gd name="T9" fmla="*/ 19 h 52"/>
                <a:gd name="T10" fmla="*/ 54 w 76"/>
                <a:gd name="T11" fmla="*/ 19 h 52"/>
                <a:gd name="T12" fmla="*/ 59 w 76"/>
                <a:gd name="T13" fmla="*/ 28 h 52"/>
                <a:gd name="T14" fmla="*/ 67 w 76"/>
                <a:gd name="T15" fmla="*/ 31 h 52"/>
                <a:gd name="T16" fmla="*/ 76 w 76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52">
                  <a:moveTo>
                    <a:pt x="0" y="5"/>
                  </a:moveTo>
                  <a:cubicBezTo>
                    <a:pt x="1" y="4"/>
                    <a:pt x="2" y="3"/>
                    <a:pt x="5" y="2"/>
                  </a:cubicBezTo>
                  <a:cubicBezTo>
                    <a:pt x="8" y="1"/>
                    <a:pt x="16" y="0"/>
                    <a:pt x="21" y="1"/>
                  </a:cubicBezTo>
                  <a:cubicBezTo>
                    <a:pt x="26" y="2"/>
                    <a:pt x="33" y="6"/>
                    <a:pt x="37" y="9"/>
                  </a:cubicBezTo>
                  <a:cubicBezTo>
                    <a:pt x="41" y="12"/>
                    <a:pt x="39" y="17"/>
                    <a:pt x="42" y="19"/>
                  </a:cubicBezTo>
                  <a:cubicBezTo>
                    <a:pt x="45" y="21"/>
                    <a:pt x="51" y="18"/>
                    <a:pt x="54" y="19"/>
                  </a:cubicBezTo>
                  <a:cubicBezTo>
                    <a:pt x="57" y="20"/>
                    <a:pt x="57" y="26"/>
                    <a:pt x="59" y="28"/>
                  </a:cubicBezTo>
                  <a:cubicBezTo>
                    <a:pt x="61" y="30"/>
                    <a:pt x="64" y="27"/>
                    <a:pt x="67" y="31"/>
                  </a:cubicBezTo>
                  <a:cubicBezTo>
                    <a:pt x="70" y="35"/>
                    <a:pt x="74" y="48"/>
                    <a:pt x="76" y="52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9" name="Знак запрета 278"/>
          <p:cNvSpPr/>
          <p:nvPr/>
        </p:nvSpPr>
        <p:spPr>
          <a:xfrm>
            <a:off x="5078042" y="1303442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54" name="Line 4811"/>
          <p:cNvSpPr>
            <a:spLocks noChangeShapeType="1"/>
          </p:cNvSpPr>
          <p:nvPr/>
        </p:nvSpPr>
        <p:spPr bwMode="auto">
          <a:xfrm>
            <a:off x="5761853" y="1468196"/>
            <a:ext cx="0" cy="4381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5" name="Rectangle 4823"/>
          <p:cNvSpPr>
            <a:spLocks noChangeArrowheads="1"/>
          </p:cNvSpPr>
          <p:nvPr/>
        </p:nvSpPr>
        <p:spPr bwMode="auto">
          <a:xfrm>
            <a:off x="5811818" y="1655683"/>
            <a:ext cx="360001" cy="1428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800" b="0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УС РБ</a:t>
            </a:r>
            <a:endParaRPr lang="ru-RU" sz="8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76" name="Line 4811"/>
          <p:cNvSpPr>
            <a:spLocks noChangeShapeType="1"/>
          </p:cNvSpPr>
          <p:nvPr/>
        </p:nvSpPr>
        <p:spPr bwMode="auto">
          <a:xfrm>
            <a:off x="5694221" y="1472302"/>
            <a:ext cx="0" cy="4381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" name="Line 4822"/>
          <p:cNvSpPr>
            <a:spLocks noChangeShapeType="1"/>
          </p:cNvSpPr>
          <p:nvPr/>
        </p:nvSpPr>
        <p:spPr bwMode="auto">
          <a:xfrm>
            <a:off x="5682384" y="1976866"/>
            <a:ext cx="0" cy="54156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8" name="Rectangle 4823"/>
          <p:cNvSpPr>
            <a:spLocks noChangeArrowheads="1"/>
          </p:cNvSpPr>
          <p:nvPr/>
        </p:nvSpPr>
        <p:spPr bwMode="auto">
          <a:xfrm>
            <a:off x="5758583" y="2065595"/>
            <a:ext cx="358759" cy="11416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be-BY" sz="800" b="0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К ВПС</a:t>
            </a:r>
            <a:endParaRPr lang="ru-RU" sz="8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80" name="Freeform 4824"/>
          <p:cNvSpPr>
            <a:spLocks/>
          </p:cNvSpPr>
          <p:nvPr/>
        </p:nvSpPr>
        <p:spPr bwMode="auto">
          <a:xfrm>
            <a:off x="5691909" y="2284829"/>
            <a:ext cx="612263" cy="71678"/>
          </a:xfrm>
          <a:custGeom>
            <a:avLst/>
            <a:gdLst>
              <a:gd name="T0" fmla="*/ 0 w 75"/>
              <a:gd name="T1" fmla="*/ 6 h 9"/>
              <a:gd name="T2" fmla="*/ 5 w 75"/>
              <a:gd name="T3" fmla="*/ 4 h 9"/>
              <a:gd name="T4" fmla="*/ 19 w 75"/>
              <a:gd name="T5" fmla="*/ 1 h 9"/>
              <a:gd name="T6" fmla="*/ 35 w 75"/>
              <a:gd name="T7" fmla="*/ 8 h 9"/>
              <a:gd name="T8" fmla="*/ 47 w 75"/>
              <a:gd name="T9" fmla="*/ 3 h 9"/>
              <a:gd name="T10" fmla="*/ 59 w 75"/>
              <a:gd name="T11" fmla="*/ 7 h 9"/>
              <a:gd name="T12" fmla="*/ 68 w 75"/>
              <a:gd name="T13" fmla="*/ 4 h 9"/>
              <a:gd name="T14" fmla="*/ 74 w 75"/>
              <a:gd name="T15" fmla="*/ 9 h 9"/>
              <a:gd name="T16" fmla="*/ 74 w 75"/>
              <a:gd name="T17" fmla="*/ 7 h 9"/>
              <a:gd name="T18" fmla="*/ 73 w 75"/>
              <a:gd name="T19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" h="9">
                <a:moveTo>
                  <a:pt x="0" y="6"/>
                </a:moveTo>
                <a:cubicBezTo>
                  <a:pt x="1" y="5"/>
                  <a:pt x="2" y="5"/>
                  <a:pt x="5" y="4"/>
                </a:cubicBezTo>
                <a:cubicBezTo>
                  <a:pt x="8" y="3"/>
                  <a:pt x="14" y="0"/>
                  <a:pt x="19" y="1"/>
                </a:cubicBezTo>
                <a:cubicBezTo>
                  <a:pt x="24" y="2"/>
                  <a:pt x="30" y="8"/>
                  <a:pt x="35" y="8"/>
                </a:cubicBezTo>
                <a:cubicBezTo>
                  <a:pt x="40" y="8"/>
                  <a:pt x="43" y="3"/>
                  <a:pt x="47" y="3"/>
                </a:cubicBezTo>
                <a:cubicBezTo>
                  <a:pt x="51" y="3"/>
                  <a:pt x="56" y="7"/>
                  <a:pt x="59" y="7"/>
                </a:cubicBezTo>
                <a:cubicBezTo>
                  <a:pt x="62" y="7"/>
                  <a:pt x="66" y="4"/>
                  <a:pt x="68" y="4"/>
                </a:cubicBezTo>
                <a:cubicBezTo>
                  <a:pt x="70" y="4"/>
                  <a:pt x="73" y="9"/>
                  <a:pt x="74" y="9"/>
                </a:cubicBezTo>
                <a:cubicBezTo>
                  <a:pt x="75" y="9"/>
                  <a:pt x="74" y="7"/>
                  <a:pt x="74" y="7"/>
                </a:cubicBezTo>
                <a:cubicBezTo>
                  <a:pt x="74" y="7"/>
                  <a:pt x="73" y="8"/>
                  <a:pt x="73" y="8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0" name="Freeform 4825"/>
          <p:cNvSpPr>
            <a:spLocks/>
          </p:cNvSpPr>
          <p:nvPr/>
        </p:nvSpPr>
        <p:spPr bwMode="auto">
          <a:xfrm>
            <a:off x="5691909" y="1932842"/>
            <a:ext cx="620426" cy="414139"/>
          </a:xfrm>
          <a:custGeom>
            <a:avLst/>
            <a:gdLst>
              <a:gd name="T0" fmla="*/ 0 w 76"/>
              <a:gd name="T1" fmla="*/ 5 h 52"/>
              <a:gd name="T2" fmla="*/ 5 w 76"/>
              <a:gd name="T3" fmla="*/ 2 h 52"/>
              <a:gd name="T4" fmla="*/ 21 w 76"/>
              <a:gd name="T5" fmla="*/ 1 h 52"/>
              <a:gd name="T6" fmla="*/ 37 w 76"/>
              <a:gd name="T7" fmla="*/ 9 h 52"/>
              <a:gd name="T8" fmla="*/ 42 w 76"/>
              <a:gd name="T9" fmla="*/ 19 h 52"/>
              <a:gd name="T10" fmla="*/ 54 w 76"/>
              <a:gd name="T11" fmla="*/ 19 h 52"/>
              <a:gd name="T12" fmla="*/ 59 w 76"/>
              <a:gd name="T13" fmla="*/ 28 h 52"/>
              <a:gd name="T14" fmla="*/ 67 w 76"/>
              <a:gd name="T15" fmla="*/ 31 h 52"/>
              <a:gd name="T16" fmla="*/ 76 w 76"/>
              <a:gd name="T17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" h="52">
                <a:moveTo>
                  <a:pt x="0" y="5"/>
                </a:moveTo>
                <a:cubicBezTo>
                  <a:pt x="1" y="4"/>
                  <a:pt x="2" y="3"/>
                  <a:pt x="5" y="2"/>
                </a:cubicBezTo>
                <a:cubicBezTo>
                  <a:pt x="8" y="1"/>
                  <a:pt x="16" y="0"/>
                  <a:pt x="21" y="1"/>
                </a:cubicBezTo>
                <a:cubicBezTo>
                  <a:pt x="26" y="2"/>
                  <a:pt x="33" y="6"/>
                  <a:pt x="37" y="9"/>
                </a:cubicBezTo>
                <a:cubicBezTo>
                  <a:pt x="41" y="12"/>
                  <a:pt x="39" y="17"/>
                  <a:pt x="42" y="19"/>
                </a:cubicBezTo>
                <a:cubicBezTo>
                  <a:pt x="45" y="21"/>
                  <a:pt x="51" y="18"/>
                  <a:pt x="54" y="19"/>
                </a:cubicBezTo>
                <a:cubicBezTo>
                  <a:pt x="57" y="20"/>
                  <a:pt x="57" y="26"/>
                  <a:pt x="59" y="28"/>
                </a:cubicBezTo>
                <a:cubicBezTo>
                  <a:pt x="61" y="30"/>
                  <a:pt x="64" y="27"/>
                  <a:pt x="67" y="31"/>
                </a:cubicBezTo>
                <a:cubicBezTo>
                  <a:pt x="70" y="35"/>
                  <a:pt x="74" y="48"/>
                  <a:pt x="76" y="52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5" name="Знак запрета 334"/>
          <p:cNvSpPr/>
          <p:nvPr/>
        </p:nvSpPr>
        <p:spPr>
          <a:xfrm>
            <a:off x="4875939" y="5361642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46" name="Группа 345"/>
          <p:cNvGrpSpPr/>
          <p:nvPr/>
        </p:nvGrpSpPr>
        <p:grpSpPr>
          <a:xfrm>
            <a:off x="5685938" y="2335141"/>
            <a:ext cx="618234" cy="548609"/>
            <a:chOff x="0" y="0"/>
            <a:chExt cx="726098" cy="688731"/>
          </a:xfrm>
        </p:grpSpPr>
        <p:sp>
          <p:nvSpPr>
            <p:cNvPr id="348" name="Line 4822"/>
            <p:cNvSpPr>
              <a:spLocks noChangeShapeType="1"/>
            </p:cNvSpPr>
            <p:nvPr/>
          </p:nvSpPr>
          <p:spPr bwMode="auto">
            <a:xfrm>
              <a:off x="0" y="41031"/>
              <a:ext cx="0" cy="6477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" name="Rectangle 4823"/>
            <p:cNvSpPr>
              <a:spLocks noChangeArrowheads="1"/>
            </p:cNvSpPr>
            <p:nvPr/>
          </p:nvSpPr>
          <p:spPr bwMode="auto">
            <a:xfrm>
              <a:off x="96706" y="245072"/>
              <a:ext cx="450120" cy="142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К СПА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  <p:sp>
          <p:nvSpPr>
            <p:cNvPr id="350" name="Freeform 4824"/>
            <p:cNvSpPr>
              <a:spLocks/>
            </p:cNvSpPr>
            <p:nvPr/>
          </p:nvSpPr>
          <p:spPr bwMode="auto">
            <a:xfrm>
              <a:off x="9525" y="441081"/>
              <a:ext cx="714375" cy="85725"/>
            </a:xfrm>
            <a:custGeom>
              <a:avLst/>
              <a:gdLst>
                <a:gd name="T0" fmla="*/ 0 w 75"/>
                <a:gd name="T1" fmla="*/ 6 h 9"/>
                <a:gd name="T2" fmla="*/ 5 w 75"/>
                <a:gd name="T3" fmla="*/ 4 h 9"/>
                <a:gd name="T4" fmla="*/ 19 w 75"/>
                <a:gd name="T5" fmla="*/ 1 h 9"/>
                <a:gd name="T6" fmla="*/ 35 w 75"/>
                <a:gd name="T7" fmla="*/ 8 h 9"/>
                <a:gd name="T8" fmla="*/ 47 w 75"/>
                <a:gd name="T9" fmla="*/ 3 h 9"/>
                <a:gd name="T10" fmla="*/ 59 w 75"/>
                <a:gd name="T11" fmla="*/ 7 h 9"/>
                <a:gd name="T12" fmla="*/ 68 w 75"/>
                <a:gd name="T13" fmla="*/ 4 h 9"/>
                <a:gd name="T14" fmla="*/ 74 w 75"/>
                <a:gd name="T15" fmla="*/ 9 h 9"/>
                <a:gd name="T16" fmla="*/ 74 w 75"/>
                <a:gd name="T17" fmla="*/ 7 h 9"/>
                <a:gd name="T18" fmla="*/ 73 w 75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9">
                  <a:moveTo>
                    <a:pt x="0" y="6"/>
                  </a:moveTo>
                  <a:cubicBezTo>
                    <a:pt x="1" y="5"/>
                    <a:pt x="2" y="5"/>
                    <a:pt x="5" y="4"/>
                  </a:cubicBezTo>
                  <a:cubicBezTo>
                    <a:pt x="8" y="3"/>
                    <a:pt x="14" y="0"/>
                    <a:pt x="19" y="1"/>
                  </a:cubicBezTo>
                  <a:cubicBezTo>
                    <a:pt x="24" y="2"/>
                    <a:pt x="30" y="8"/>
                    <a:pt x="35" y="8"/>
                  </a:cubicBezTo>
                  <a:cubicBezTo>
                    <a:pt x="40" y="8"/>
                    <a:pt x="43" y="3"/>
                    <a:pt x="47" y="3"/>
                  </a:cubicBezTo>
                  <a:cubicBezTo>
                    <a:pt x="51" y="3"/>
                    <a:pt x="56" y="7"/>
                    <a:pt x="59" y="7"/>
                  </a:cubicBezTo>
                  <a:cubicBezTo>
                    <a:pt x="62" y="7"/>
                    <a:pt x="66" y="4"/>
                    <a:pt x="68" y="4"/>
                  </a:cubicBezTo>
                  <a:cubicBezTo>
                    <a:pt x="70" y="4"/>
                    <a:pt x="73" y="9"/>
                    <a:pt x="74" y="9"/>
                  </a:cubicBezTo>
                  <a:cubicBezTo>
                    <a:pt x="75" y="9"/>
                    <a:pt x="74" y="7"/>
                    <a:pt x="74" y="7"/>
                  </a:cubicBezTo>
                  <a:cubicBezTo>
                    <a:pt x="74" y="7"/>
                    <a:pt x="73" y="8"/>
                    <a:pt x="73" y="8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2" name="Freeform 4825"/>
            <p:cNvSpPr>
              <a:spLocks/>
            </p:cNvSpPr>
            <p:nvPr/>
          </p:nvSpPr>
          <p:spPr bwMode="auto">
            <a:xfrm>
              <a:off x="2197" y="0"/>
              <a:ext cx="723901" cy="495300"/>
            </a:xfrm>
            <a:custGeom>
              <a:avLst/>
              <a:gdLst>
                <a:gd name="T0" fmla="*/ 0 w 76"/>
                <a:gd name="T1" fmla="*/ 5 h 52"/>
                <a:gd name="T2" fmla="*/ 5 w 76"/>
                <a:gd name="T3" fmla="*/ 2 h 52"/>
                <a:gd name="T4" fmla="*/ 21 w 76"/>
                <a:gd name="T5" fmla="*/ 1 h 52"/>
                <a:gd name="T6" fmla="*/ 37 w 76"/>
                <a:gd name="T7" fmla="*/ 9 h 52"/>
                <a:gd name="T8" fmla="*/ 42 w 76"/>
                <a:gd name="T9" fmla="*/ 19 h 52"/>
                <a:gd name="T10" fmla="*/ 54 w 76"/>
                <a:gd name="T11" fmla="*/ 19 h 52"/>
                <a:gd name="T12" fmla="*/ 59 w 76"/>
                <a:gd name="T13" fmla="*/ 28 h 52"/>
                <a:gd name="T14" fmla="*/ 67 w 76"/>
                <a:gd name="T15" fmla="*/ 31 h 52"/>
                <a:gd name="T16" fmla="*/ 76 w 76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52">
                  <a:moveTo>
                    <a:pt x="0" y="5"/>
                  </a:moveTo>
                  <a:cubicBezTo>
                    <a:pt x="1" y="4"/>
                    <a:pt x="2" y="3"/>
                    <a:pt x="5" y="2"/>
                  </a:cubicBezTo>
                  <a:cubicBezTo>
                    <a:pt x="8" y="1"/>
                    <a:pt x="16" y="0"/>
                    <a:pt x="21" y="1"/>
                  </a:cubicBezTo>
                  <a:cubicBezTo>
                    <a:pt x="26" y="2"/>
                    <a:pt x="33" y="6"/>
                    <a:pt x="37" y="9"/>
                  </a:cubicBezTo>
                  <a:cubicBezTo>
                    <a:pt x="41" y="12"/>
                    <a:pt x="39" y="17"/>
                    <a:pt x="42" y="19"/>
                  </a:cubicBezTo>
                  <a:cubicBezTo>
                    <a:pt x="45" y="21"/>
                    <a:pt x="51" y="18"/>
                    <a:pt x="54" y="19"/>
                  </a:cubicBezTo>
                  <a:cubicBezTo>
                    <a:pt x="57" y="20"/>
                    <a:pt x="57" y="26"/>
                    <a:pt x="59" y="28"/>
                  </a:cubicBezTo>
                  <a:cubicBezTo>
                    <a:pt x="61" y="30"/>
                    <a:pt x="64" y="27"/>
                    <a:pt x="67" y="31"/>
                  </a:cubicBezTo>
                  <a:cubicBezTo>
                    <a:pt x="70" y="35"/>
                    <a:pt x="74" y="48"/>
                    <a:pt x="76" y="52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1" name="Group 16442"/>
          <p:cNvGrpSpPr>
            <a:grpSpLocks/>
          </p:cNvGrpSpPr>
          <p:nvPr/>
        </p:nvGrpSpPr>
        <p:grpSpPr bwMode="auto">
          <a:xfrm>
            <a:off x="2792095" y="3645477"/>
            <a:ext cx="443703" cy="310912"/>
            <a:chOff x="0" y="3"/>
            <a:chExt cx="66" cy="58"/>
          </a:xfrm>
        </p:grpSpPr>
        <p:sp>
          <p:nvSpPr>
            <p:cNvPr id="213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4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8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9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116 БАБ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30" name="Group 16442"/>
          <p:cNvGrpSpPr>
            <a:grpSpLocks/>
          </p:cNvGrpSpPr>
          <p:nvPr/>
        </p:nvGrpSpPr>
        <p:grpSpPr bwMode="auto">
          <a:xfrm>
            <a:off x="3626345" y="2820501"/>
            <a:ext cx="443703" cy="310912"/>
            <a:chOff x="0" y="3"/>
            <a:chExt cx="66" cy="58"/>
          </a:xfrm>
        </p:grpSpPr>
        <p:sp>
          <p:nvSpPr>
            <p:cNvPr id="231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2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3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4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206 ШАБ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92" name="Group 16442"/>
          <p:cNvGrpSpPr>
            <a:grpSpLocks/>
          </p:cNvGrpSpPr>
          <p:nvPr/>
        </p:nvGrpSpPr>
        <p:grpSpPr bwMode="auto">
          <a:xfrm>
            <a:off x="3186952" y="4698260"/>
            <a:ext cx="443703" cy="310912"/>
            <a:chOff x="0" y="3"/>
            <a:chExt cx="66" cy="58"/>
          </a:xfrm>
        </p:grpSpPr>
        <p:sp>
          <p:nvSpPr>
            <p:cNvPr id="297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8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9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0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1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927 ЗАБ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302" name="Group 16442"/>
          <p:cNvGrpSpPr>
            <a:grpSpLocks/>
          </p:cNvGrpSpPr>
          <p:nvPr/>
        </p:nvGrpSpPr>
        <p:grpSpPr bwMode="auto">
          <a:xfrm>
            <a:off x="4270742" y="3931459"/>
            <a:ext cx="443703" cy="310912"/>
            <a:chOff x="0" y="3"/>
            <a:chExt cx="66" cy="58"/>
          </a:xfrm>
        </p:grpSpPr>
        <p:sp>
          <p:nvSpPr>
            <p:cNvPr id="307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61 ЗАБ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315" name="Group 16442"/>
          <p:cNvGrpSpPr>
            <a:grpSpLocks/>
          </p:cNvGrpSpPr>
          <p:nvPr/>
        </p:nvGrpSpPr>
        <p:grpSpPr bwMode="auto">
          <a:xfrm>
            <a:off x="2675916" y="4538719"/>
            <a:ext cx="443703" cy="310912"/>
            <a:chOff x="0" y="3"/>
            <a:chExt cx="66" cy="58"/>
          </a:xfrm>
        </p:grpSpPr>
        <p:sp>
          <p:nvSpPr>
            <p:cNvPr id="316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181 БВБ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332" name="Group 16442"/>
          <p:cNvGrpSpPr>
            <a:grpSpLocks/>
          </p:cNvGrpSpPr>
          <p:nvPr/>
        </p:nvGrpSpPr>
        <p:grpSpPr bwMode="auto">
          <a:xfrm>
            <a:off x="6559486" y="428068"/>
            <a:ext cx="443703" cy="225143"/>
            <a:chOff x="0" y="3"/>
            <a:chExt cx="66" cy="42"/>
          </a:xfrm>
        </p:grpSpPr>
        <p:sp>
          <p:nvSpPr>
            <p:cNvPr id="333" name="Line 4843"/>
            <p:cNvSpPr>
              <a:spLocks noChangeShapeType="1"/>
            </p:cNvSpPr>
            <p:nvPr/>
          </p:nvSpPr>
          <p:spPr bwMode="auto">
            <a:xfrm flipH="1">
              <a:off x="0" y="3"/>
              <a:ext cx="0" cy="4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4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3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4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5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276 БВБ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48" name="Group 16442"/>
          <p:cNvGrpSpPr>
            <a:grpSpLocks/>
          </p:cNvGrpSpPr>
          <p:nvPr/>
        </p:nvGrpSpPr>
        <p:grpSpPr bwMode="auto">
          <a:xfrm>
            <a:off x="5469766" y="3070851"/>
            <a:ext cx="443703" cy="219783"/>
            <a:chOff x="0" y="3"/>
            <a:chExt cx="66" cy="41"/>
          </a:xfrm>
        </p:grpSpPr>
        <p:sp>
          <p:nvSpPr>
            <p:cNvPr id="249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4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0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1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2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3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50 ЗАБ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255" name="Text Box 17036"/>
          <p:cNvSpPr txBox="1">
            <a:spLocks noChangeArrowheads="1"/>
          </p:cNvSpPr>
          <p:nvPr/>
        </p:nvSpPr>
        <p:spPr bwMode="auto">
          <a:xfrm>
            <a:off x="5908537" y="2923463"/>
            <a:ext cx="516629" cy="11260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248 авэ АП</a:t>
            </a:r>
            <a:endParaRPr lang="ru-RU" sz="60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grpSp>
        <p:nvGrpSpPr>
          <p:cNvPr id="360" name="Группа 359"/>
          <p:cNvGrpSpPr/>
          <p:nvPr/>
        </p:nvGrpSpPr>
        <p:grpSpPr>
          <a:xfrm>
            <a:off x="4920786" y="5062635"/>
            <a:ext cx="412102" cy="291089"/>
            <a:chOff x="4920786" y="5062635"/>
            <a:chExt cx="412102" cy="291089"/>
          </a:xfrm>
        </p:grpSpPr>
        <p:grpSp>
          <p:nvGrpSpPr>
            <p:cNvPr id="361" name="Group 16165"/>
            <p:cNvGrpSpPr>
              <a:grpSpLocks/>
            </p:cNvGrpSpPr>
            <p:nvPr/>
          </p:nvGrpSpPr>
          <p:grpSpPr bwMode="auto">
            <a:xfrm>
              <a:off x="4920786" y="5062635"/>
              <a:ext cx="412102" cy="291089"/>
              <a:chOff x="82" y="0"/>
              <a:chExt cx="73" cy="63"/>
            </a:xfrm>
          </p:grpSpPr>
          <p:sp>
            <p:nvSpPr>
              <p:cNvPr id="363" name="Line 4887"/>
              <p:cNvSpPr>
                <a:spLocks noChangeShapeType="1"/>
              </p:cNvSpPr>
              <p:nvPr/>
            </p:nvSpPr>
            <p:spPr bwMode="auto">
              <a:xfrm>
                <a:off x="82" y="0"/>
                <a:ext cx="0" cy="6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64" name="Group 16164"/>
              <p:cNvGrpSpPr>
                <a:grpSpLocks/>
              </p:cNvGrpSpPr>
              <p:nvPr/>
            </p:nvGrpSpPr>
            <p:grpSpPr bwMode="auto">
              <a:xfrm>
                <a:off x="82" y="0"/>
                <a:ext cx="73" cy="24"/>
                <a:chOff x="82" y="0"/>
                <a:chExt cx="73" cy="24"/>
              </a:xfrm>
            </p:grpSpPr>
            <p:sp>
              <p:nvSpPr>
                <p:cNvPr id="365" name="Line 4888"/>
                <p:cNvSpPr>
                  <a:spLocks noChangeShapeType="1"/>
                </p:cNvSpPr>
                <p:nvPr/>
              </p:nvSpPr>
              <p:spPr bwMode="auto">
                <a:xfrm>
                  <a:off x="82" y="0"/>
                  <a:ext cx="6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6" name="Line 4889"/>
                <p:cNvSpPr>
                  <a:spLocks noChangeShapeType="1"/>
                </p:cNvSpPr>
                <p:nvPr/>
              </p:nvSpPr>
              <p:spPr bwMode="auto">
                <a:xfrm flipV="1">
                  <a:off x="83" y="24"/>
                  <a:ext cx="59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7" name="Line 4890"/>
                <p:cNvSpPr>
                  <a:spLocks noChangeShapeType="1"/>
                </p:cNvSpPr>
                <p:nvPr/>
              </p:nvSpPr>
              <p:spPr bwMode="auto">
                <a:xfrm flipH="1">
                  <a:off x="134" y="0"/>
                  <a:ext cx="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8" name="Line 4891"/>
                <p:cNvSpPr>
                  <a:spLocks noChangeShapeType="1"/>
                </p:cNvSpPr>
                <p:nvPr/>
              </p:nvSpPr>
              <p:spPr bwMode="auto">
                <a:xfrm>
                  <a:off x="134" y="11"/>
                  <a:ext cx="8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9" name="Rectangle 4892"/>
                <p:cNvSpPr>
                  <a:spLocks noChangeArrowheads="1"/>
                </p:cNvSpPr>
                <p:nvPr/>
              </p:nvSpPr>
              <p:spPr bwMode="auto">
                <a:xfrm>
                  <a:off x="83" y="4"/>
                  <a:ext cx="52" cy="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square" lIns="27432" tIns="22860" rIns="27432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rtl="0">
                    <a:defRPr sz="1000"/>
                  </a:pPr>
                  <a:r>
                    <a:rPr lang="ru-RU" sz="500" b="0" i="0" u="none" strike="noStrike" baseline="0" dirty="0" smtClean="0">
                      <a:solidFill>
                        <a:srgbClr val="000000"/>
                      </a:solidFill>
                      <a:latin typeface="Arial Cyr"/>
                      <a:cs typeface="Arial Cyr"/>
                    </a:rPr>
                    <a:t>1169</a:t>
                  </a:r>
                  <a:r>
                    <a:rPr lang="ru-RU" sz="500" b="0" i="0" u="none" strike="noStrike" dirty="0" smtClean="0">
                      <a:solidFill>
                        <a:srgbClr val="000000"/>
                      </a:solidFill>
                      <a:latin typeface="Arial Cyr"/>
                      <a:cs typeface="Arial Cyr"/>
                    </a:rPr>
                    <a:t> БЗ</a:t>
                  </a:r>
                  <a:endParaRPr lang="ru-RU" sz="500" b="0" i="0" u="none" strike="noStrike" baseline="0" dirty="0">
                    <a:solidFill>
                      <a:srgbClr val="000000"/>
                    </a:solidFill>
                    <a:latin typeface="Arial Cyr"/>
                    <a:cs typeface="Arial Cyr"/>
                  </a:endParaRPr>
                </a:p>
              </p:txBody>
            </p:sp>
            <p:sp>
              <p:nvSpPr>
                <p:cNvPr id="370" name="Rectangle 4893"/>
                <p:cNvSpPr>
                  <a:spLocks noChangeArrowheads="1"/>
                </p:cNvSpPr>
                <p:nvPr/>
              </p:nvSpPr>
              <p:spPr bwMode="auto">
                <a:xfrm>
                  <a:off x="137" y="2"/>
                  <a:ext cx="18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xmlns:mc="http://schemas.openxmlformats.org/markup-compatibility/2006" val="FFFFFF" mc:Ignorable="a14" a14:legacySpreadsheetColorIndex="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xmlns:mc="http://schemas.openxmlformats.org/markup-compatibility/2006" val="FFFFFF" mc:Ignorable="a14" a14:legacySpreadsheetColorIndex="9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27432" tIns="22860" rIns="0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ru-RU" sz="800" b="0" i="0" u="none" strike="noStrike" baseline="0" dirty="0">
                    <a:solidFill>
                      <a:srgbClr val="000000"/>
                    </a:solidFill>
                    <a:latin typeface="Arial Cyr"/>
                    <a:cs typeface="Arial Cyr"/>
                  </a:endParaRPr>
                </a:p>
              </p:txBody>
            </p:sp>
            <p:sp>
              <p:nvSpPr>
                <p:cNvPr id="371" name="Line 4895"/>
                <p:cNvSpPr>
                  <a:spLocks noChangeShapeType="1"/>
                </p:cNvSpPr>
                <p:nvPr/>
              </p:nvSpPr>
              <p:spPr bwMode="auto">
                <a:xfrm>
                  <a:off x="144" y="0"/>
                  <a:ext cx="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62" name="Line 4895"/>
            <p:cNvSpPr>
              <a:spLocks noChangeShapeType="1"/>
            </p:cNvSpPr>
            <p:nvPr/>
          </p:nvSpPr>
          <p:spPr bwMode="auto">
            <a:xfrm flipH="1">
              <a:off x="5265934" y="5113460"/>
              <a:ext cx="50017" cy="554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2" name="Группа 371"/>
          <p:cNvGrpSpPr/>
          <p:nvPr/>
        </p:nvGrpSpPr>
        <p:grpSpPr>
          <a:xfrm>
            <a:off x="4270128" y="4136100"/>
            <a:ext cx="412102" cy="110891"/>
            <a:chOff x="4920786" y="5062635"/>
            <a:chExt cx="412102" cy="110891"/>
          </a:xfrm>
        </p:grpSpPr>
        <p:grpSp>
          <p:nvGrpSpPr>
            <p:cNvPr id="373" name="Group 16164"/>
            <p:cNvGrpSpPr>
              <a:grpSpLocks/>
            </p:cNvGrpSpPr>
            <p:nvPr/>
          </p:nvGrpSpPr>
          <p:grpSpPr bwMode="auto">
            <a:xfrm>
              <a:off x="4920786" y="5062635"/>
              <a:ext cx="412102" cy="110891"/>
              <a:chOff x="82" y="0"/>
              <a:chExt cx="73" cy="24"/>
            </a:xfrm>
          </p:grpSpPr>
          <p:sp>
            <p:nvSpPr>
              <p:cNvPr id="375" name="Line 4888"/>
              <p:cNvSpPr>
                <a:spLocks noChangeShapeType="1"/>
              </p:cNvSpPr>
              <p:nvPr/>
            </p:nvSpPr>
            <p:spPr bwMode="auto">
              <a:xfrm>
                <a:off x="82" y="0"/>
                <a:ext cx="6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6" name="Line 4889"/>
              <p:cNvSpPr>
                <a:spLocks noChangeShapeType="1"/>
              </p:cNvSpPr>
              <p:nvPr/>
            </p:nvSpPr>
            <p:spPr bwMode="auto">
              <a:xfrm flipV="1">
                <a:off x="83" y="24"/>
                <a:ext cx="59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7" name="Line 4890"/>
              <p:cNvSpPr>
                <a:spLocks noChangeShapeType="1"/>
              </p:cNvSpPr>
              <p:nvPr/>
            </p:nvSpPr>
            <p:spPr bwMode="auto">
              <a:xfrm flipH="1">
                <a:off x="134" y="0"/>
                <a:ext cx="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" name="Line 4891"/>
              <p:cNvSpPr>
                <a:spLocks noChangeShapeType="1"/>
              </p:cNvSpPr>
              <p:nvPr/>
            </p:nvSpPr>
            <p:spPr bwMode="auto">
              <a:xfrm>
                <a:off x="134" y="11"/>
                <a:ext cx="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" name="Rectangle 4892"/>
              <p:cNvSpPr>
                <a:spLocks noChangeArrowheads="1"/>
              </p:cNvSpPr>
              <p:nvPr/>
            </p:nvSpPr>
            <p:spPr bwMode="auto">
              <a:xfrm>
                <a:off x="83" y="4"/>
                <a:ext cx="52" cy="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27432" tIns="22860" rIns="27432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>
                  <a:defRPr sz="1000"/>
                </a:pPr>
                <a:r>
                  <a:rPr lang="ru-RU" sz="500" b="0" i="0" u="none" strike="noStrike" baseline="0" dirty="0" smtClean="0">
                    <a:solidFill>
                      <a:srgbClr val="000000"/>
                    </a:solidFill>
                    <a:latin typeface="Arial Cyr"/>
                    <a:cs typeface="Arial Cyr"/>
                  </a:rPr>
                  <a:t>558</a:t>
                </a:r>
                <a:r>
                  <a:rPr lang="ru-RU" sz="500" b="0" i="0" u="none" strike="noStrike" dirty="0" smtClean="0">
                    <a:solidFill>
                      <a:srgbClr val="000000"/>
                    </a:solidFill>
                    <a:latin typeface="Arial Cyr"/>
                    <a:cs typeface="Arial Cyr"/>
                  </a:rPr>
                  <a:t> БЗ</a:t>
                </a:r>
                <a:endParaRPr lang="ru-RU" sz="500" b="0" i="0" u="none" strike="noStrike" baseline="0" dirty="0">
                  <a:solidFill>
                    <a:srgbClr val="000000"/>
                  </a:solidFill>
                  <a:latin typeface="Arial Cyr"/>
                  <a:cs typeface="Arial Cyr"/>
                </a:endParaRPr>
              </a:p>
            </p:txBody>
          </p:sp>
          <p:sp>
            <p:nvSpPr>
              <p:cNvPr id="380" name="Rectangle 4893"/>
              <p:cNvSpPr>
                <a:spLocks noChangeArrowheads="1"/>
              </p:cNvSpPr>
              <p:nvPr/>
            </p:nvSpPr>
            <p:spPr bwMode="auto">
              <a:xfrm>
                <a:off x="137" y="2"/>
                <a:ext cx="1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xmlns:mc="http://schemas.openxmlformats.org/markup-compatibility/2006" val="FFFFFF" mc:Ignorable="a14" a14:legacySpreadsheetColorIndex="9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xmlns:mc="http://schemas.openxmlformats.org/markup-compatibility/2006" val="FFFFFF" mc:Ignorable="a14" a14:legacySpreadsheetColorIndex="9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432" tIns="22860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ru-RU" sz="800" b="0" i="0" u="none" strike="noStrike" baseline="0" dirty="0">
                  <a:solidFill>
                    <a:srgbClr val="000000"/>
                  </a:solidFill>
                  <a:latin typeface="Arial Cyr"/>
                  <a:cs typeface="Arial Cyr"/>
                </a:endParaRPr>
              </a:p>
            </p:txBody>
          </p:sp>
          <p:sp>
            <p:nvSpPr>
              <p:cNvPr id="381" name="Line 4895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4" name="Line 4895"/>
            <p:cNvSpPr>
              <a:spLocks noChangeShapeType="1"/>
            </p:cNvSpPr>
            <p:nvPr/>
          </p:nvSpPr>
          <p:spPr bwMode="auto">
            <a:xfrm flipH="1">
              <a:off x="5265934" y="5113460"/>
              <a:ext cx="50017" cy="554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2" name="TextBox 381"/>
          <p:cNvSpPr txBox="1"/>
          <p:nvPr/>
        </p:nvSpPr>
        <p:spPr>
          <a:xfrm>
            <a:off x="2535355" y="5827437"/>
            <a:ext cx="22406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300" b="1" dirty="0" smtClean="0"/>
              <a:t>1996</a:t>
            </a:r>
            <a:endParaRPr lang="ru-RU" sz="2300" b="1" dirty="0"/>
          </a:p>
        </p:txBody>
      </p:sp>
      <p:grpSp>
        <p:nvGrpSpPr>
          <p:cNvPr id="188" name="Группа 187"/>
          <p:cNvGrpSpPr/>
          <p:nvPr/>
        </p:nvGrpSpPr>
        <p:grpSpPr>
          <a:xfrm>
            <a:off x="8139656" y="3292917"/>
            <a:ext cx="412102" cy="295710"/>
            <a:chOff x="4920786" y="5058015"/>
            <a:chExt cx="412102" cy="295710"/>
          </a:xfrm>
        </p:grpSpPr>
        <p:grpSp>
          <p:nvGrpSpPr>
            <p:cNvPr id="189" name="Group 16165"/>
            <p:cNvGrpSpPr>
              <a:grpSpLocks/>
            </p:cNvGrpSpPr>
            <p:nvPr/>
          </p:nvGrpSpPr>
          <p:grpSpPr bwMode="auto">
            <a:xfrm>
              <a:off x="4920786" y="5058015"/>
              <a:ext cx="412102" cy="295710"/>
              <a:chOff x="82" y="-1"/>
              <a:chExt cx="73" cy="64"/>
            </a:xfrm>
          </p:grpSpPr>
          <p:sp>
            <p:nvSpPr>
              <p:cNvPr id="195" name="Line 4887"/>
              <p:cNvSpPr>
                <a:spLocks noChangeShapeType="1"/>
              </p:cNvSpPr>
              <p:nvPr/>
            </p:nvSpPr>
            <p:spPr bwMode="auto">
              <a:xfrm>
                <a:off x="82" y="0"/>
                <a:ext cx="0" cy="6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97" name="Group 16164"/>
              <p:cNvGrpSpPr>
                <a:grpSpLocks/>
              </p:cNvGrpSpPr>
              <p:nvPr/>
            </p:nvGrpSpPr>
            <p:grpSpPr bwMode="auto">
              <a:xfrm>
                <a:off x="82" y="-1"/>
                <a:ext cx="73" cy="25"/>
                <a:chOff x="82" y="-1"/>
                <a:chExt cx="73" cy="25"/>
              </a:xfrm>
            </p:grpSpPr>
            <p:sp>
              <p:nvSpPr>
                <p:cNvPr id="198" name="Line 4888"/>
                <p:cNvSpPr>
                  <a:spLocks noChangeShapeType="1"/>
                </p:cNvSpPr>
                <p:nvPr/>
              </p:nvSpPr>
              <p:spPr bwMode="auto">
                <a:xfrm>
                  <a:off x="82" y="0"/>
                  <a:ext cx="6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9" name="Line 4889"/>
                <p:cNvSpPr>
                  <a:spLocks noChangeShapeType="1"/>
                </p:cNvSpPr>
                <p:nvPr/>
              </p:nvSpPr>
              <p:spPr bwMode="auto">
                <a:xfrm flipV="1">
                  <a:off x="83" y="24"/>
                  <a:ext cx="59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0" name="Line 4890"/>
                <p:cNvSpPr>
                  <a:spLocks noChangeShapeType="1"/>
                </p:cNvSpPr>
                <p:nvPr/>
              </p:nvSpPr>
              <p:spPr bwMode="auto">
                <a:xfrm flipH="1">
                  <a:off x="134" y="0"/>
                  <a:ext cx="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1" name="Line 4891"/>
                <p:cNvSpPr>
                  <a:spLocks noChangeShapeType="1"/>
                </p:cNvSpPr>
                <p:nvPr/>
              </p:nvSpPr>
              <p:spPr bwMode="auto">
                <a:xfrm>
                  <a:off x="134" y="11"/>
                  <a:ext cx="8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2" name="Rectangle 4892"/>
                <p:cNvSpPr>
                  <a:spLocks noChangeArrowheads="1"/>
                </p:cNvSpPr>
                <p:nvPr/>
              </p:nvSpPr>
              <p:spPr bwMode="auto">
                <a:xfrm>
                  <a:off x="82" y="-1"/>
                  <a:ext cx="60" cy="2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square" lIns="27432" tIns="22860" rIns="27432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>
                    <a:defRPr sz="1000"/>
                  </a:pPr>
                  <a:r>
                    <a:rPr lang="ru-RU" sz="700" b="1" i="0" u="none" strike="noStrike" baseline="0" dirty="0" err="1" smtClean="0">
                      <a:solidFill>
                        <a:srgbClr val="000000"/>
                      </a:solidFill>
                      <a:latin typeface="Arial Cyr"/>
                      <a:cs typeface="Arial Cyr"/>
                    </a:rPr>
                    <a:t>бзуат</a:t>
                  </a:r>
                  <a:endParaRPr lang="ru-RU" sz="700" b="1" i="0" u="none" strike="noStrike" baseline="0" dirty="0">
                    <a:solidFill>
                      <a:srgbClr val="000000"/>
                    </a:solidFill>
                    <a:latin typeface="Arial Cyr"/>
                    <a:cs typeface="Arial Cyr"/>
                  </a:endParaRPr>
                </a:p>
              </p:txBody>
            </p:sp>
            <p:sp>
              <p:nvSpPr>
                <p:cNvPr id="207" name="Rectangle 4893"/>
                <p:cNvSpPr>
                  <a:spLocks noChangeArrowheads="1"/>
                </p:cNvSpPr>
                <p:nvPr/>
              </p:nvSpPr>
              <p:spPr bwMode="auto">
                <a:xfrm>
                  <a:off x="137" y="2"/>
                  <a:ext cx="18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xmlns:mc="http://schemas.openxmlformats.org/markup-compatibility/2006" val="FFFFFF" mc:Ignorable="a14" a14:legacySpreadsheetColorIndex="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xmlns:mc="http://schemas.openxmlformats.org/markup-compatibility/2006" val="FFFFFF" mc:Ignorable="a14" a14:legacySpreadsheetColorIndex="9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27432" tIns="22860" rIns="0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ru-RU" sz="800" b="0" i="0" u="none" strike="noStrike" baseline="0" dirty="0">
                    <a:solidFill>
                      <a:srgbClr val="000000"/>
                    </a:solidFill>
                    <a:latin typeface="Arial Cyr"/>
                    <a:cs typeface="Arial Cyr"/>
                  </a:endParaRPr>
                </a:p>
              </p:txBody>
            </p:sp>
            <p:sp>
              <p:nvSpPr>
                <p:cNvPr id="208" name="Line 4895"/>
                <p:cNvSpPr>
                  <a:spLocks noChangeShapeType="1"/>
                </p:cNvSpPr>
                <p:nvPr/>
              </p:nvSpPr>
              <p:spPr bwMode="auto">
                <a:xfrm>
                  <a:off x="144" y="0"/>
                  <a:ext cx="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90" name="Line 4895"/>
            <p:cNvSpPr>
              <a:spLocks noChangeShapeType="1"/>
            </p:cNvSpPr>
            <p:nvPr/>
          </p:nvSpPr>
          <p:spPr bwMode="auto">
            <a:xfrm flipH="1">
              <a:off x="5265934" y="5113460"/>
              <a:ext cx="50017" cy="554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7" name="Group 16442"/>
          <p:cNvGrpSpPr>
            <a:grpSpLocks/>
          </p:cNvGrpSpPr>
          <p:nvPr/>
        </p:nvGrpSpPr>
        <p:grpSpPr bwMode="auto">
          <a:xfrm>
            <a:off x="5469765" y="3070850"/>
            <a:ext cx="443703" cy="219783"/>
            <a:chOff x="0" y="3"/>
            <a:chExt cx="66" cy="41"/>
          </a:xfrm>
        </p:grpSpPr>
        <p:sp>
          <p:nvSpPr>
            <p:cNvPr id="168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4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50 ТАБ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76" name="Group 16442"/>
          <p:cNvGrpSpPr>
            <a:grpSpLocks/>
          </p:cNvGrpSpPr>
          <p:nvPr/>
        </p:nvGrpSpPr>
        <p:grpSpPr bwMode="auto">
          <a:xfrm>
            <a:off x="2630859" y="5047599"/>
            <a:ext cx="443703" cy="310912"/>
            <a:chOff x="0" y="3"/>
            <a:chExt cx="66" cy="58"/>
          </a:xfrm>
        </p:grpSpPr>
        <p:sp>
          <p:nvSpPr>
            <p:cNvPr id="177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Rectangle 4847"/>
            <p:cNvSpPr>
              <a:spLocks noChangeArrowheads="1"/>
            </p:cNvSpPr>
            <p:nvPr/>
          </p:nvSpPr>
          <p:spPr bwMode="auto">
            <a:xfrm>
              <a:off x="2" y="4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65 ТБВБ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140" name="Text Box 17036"/>
          <p:cNvSpPr txBox="1">
            <a:spLocks noChangeArrowheads="1"/>
          </p:cNvSpPr>
          <p:nvPr/>
        </p:nvSpPr>
        <p:spPr bwMode="auto">
          <a:xfrm>
            <a:off x="6811402" y="4039604"/>
            <a:ext cx="383574" cy="11497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13 авэ бк</a:t>
            </a:r>
            <a:endParaRPr lang="ru-RU" sz="6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42" name="Text Box 17036"/>
          <p:cNvSpPr txBox="1">
            <a:spLocks noChangeArrowheads="1"/>
          </p:cNvSpPr>
          <p:nvPr/>
        </p:nvSpPr>
        <p:spPr bwMode="auto">
          <a:xfrm>
            <a:off x="5193398" y="1313544"/>
            <a:ext cx="474737" cy="117089"/>
          </a:xfrm>
          <a:prstGeom prst="rect">
            <a:avLst/>
          </a:prstGeom>
          <a:solidFill>
            <a:schemeClr val="accent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be-BY" sz="800" dirty="0" smtClean="0">
                <a:solidFill>
                  <a:srgbClr val="000000"/>
                </a:solidFill>
                <a:latin typeface="Arial Cyr"/>
                <a:cs typeface="Arial Cyr"/>
              </a:rPr>
              <a:t>1 авэ ПВ </a:t>
            </a:r>
            <a:endParaRPr lang="ru-RU" sz="8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4099" y="785821"/>
            <a:ext cx="12192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366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9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2.91667E-6 -1.48148E-6 L -0.20729 0.33009 " pathEditMode="relative" rAng="0" ptsTypes="AA">
                                      <p:cBhvr>
                                        <p:cTn id="16" dur="19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165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1.66667E-6 2.22222E-6 L -0.19049 0.31227 " pathEditMode="relative" rAng="0" ptsTypes="AA">
                                      <p:cBhvr>
                                        <p:cTn id="18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373" y="-459313"/>
            <a:ext cx="9547654" cy="7317313"/>
          </a:xfrm>
          <a:prstGeom prst="rect">
            <a:avLst/>
          </a:prstGeom>
        </p:spPr>
      </p:pic>
      <p:sp>
        <p:nvSpPr>
          <p:cNvPr id="5" name="Знак запрета 4"/>
          <p:cNvSpPr/>
          <p:nvPr/>
        </p:nvSpPr>
        <p:spPr>
          <a:xfrm>
            <a:off x="3591696" y="314685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Знак запрета 7"/>
          <p:cNvSpPr/>
          <p:nvPr/>
        </p:nvSpPr>
        <p:spPr>
          <a:xfrm>
            <a:off x="9408296" y="3208635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Знак запрета 8"/>
          <p:cNvSpPr/>
          <p:nvPr/>
        </p:nvSpPr>
        <p:spPr>
          <a:xfrm>
            <a:off x="4199672" y="423795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нак запрета 9"/>
          <p:cNvSpPr/>
          <p:nvPr/>
        </p:nvSpPr>
        <p:spPr>
          <a:xfrm>
            <a:off x="3124199" y="4949305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Знак запрета 10"/>
          <p:cNvSpPr/>
          <p:nvPr/>
        </p:nvSpPr>
        <p:spPr>
          <a:xfrm>
            <a:off x="2639196" y="482960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Знак запрета 11"/>
          <p:cNvSpPr/>
          <p:nvPr/>
        </p:nvSpPr>
        <p:spPr>
          <a:xfrm>
            <a:off x="3058296" y="350996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Знак запрета 12"/>
          <p:cNvSpPr/>
          <p:nvPr/>
        </p:nvSpPr>
        <p:spPr>
          <a:xfrm>
            <a:off x="5838393" y="308507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Знак запрета 13"/>
          <p:cNvSpPr/>
          <p:nvPr/>
        </p:nvSpPr>
        <p:spPr>
          <a:xfrm>
            <a:off x="5630046" y="3291351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Знак запрета 14"/>
          <p:cNvSpPr/>
          <p:nvPr/>
        </p:nvSpPr>
        <p:spPr>
          <a:xfrm>
            <a:off x="8093846" y="3587702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Знак запрета 15"/>
          <p:cNvSpPr/>
          <p:nvPr/>
        </p:nvSpPr>
        <p:spPr>
          <a:xfrm>
            <a:off x="2573292" y="5348336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Знак запрета 16"/>
          <p:cNvSpPr/>
          <p:nvPr/>
        </p:nvSpPr>
        <p:spPr>
          <a:xfrm>
            <a:off x="7962039" y="1060582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Знак запрета 17"/>
          <p:cNvSpPr/>
          <p:nvPr/>
        </p:nvSpPr>
        <p:spPr>
          <a:xfrm>
            <a:off x="8995546" y="511355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Знак запрета 18"/>
          <p:cNvSpPr/>
          <p:nvPr/>
        </p:nvSpPr>
        <p:spPr>
          <a:xfrm>
            <a:off x="5007746" y="141330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Знак запрета 19"/>
          <p:cNvSpPr/>
          <p:nvPr/>
        </p:nvSpPr>
        <p:spPr>
          <a:xfrm>
            <a:off x="2779756" y="3917269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Знак запрета 20"/>
          <p:cNvSpPr/>
          <p:nvPr/>
        </p:nvSpPr>
        <p:spPr>
          <a:xfrm>
            <a:off x="7134996" y="4186501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Знак запрета 21"/>
          <p:cNvSpPr/>
          <p:nvPr/>
        </p:nvSpPr>
        <p:spPr>
          <a:xfrm>
            <a:off x="8225653" y="219736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Знак запрета 22"/>
          <p:cNvSpPr/>
          <p:nvPr/>
        </p:nvSpPr>
        <p:spPr>
          <a:xfrm>
            <a:off x="5695949" y="68940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Знак запрета 23"/>
          <p:cNvSpPr/>
          <p:nvPr/>
        </p:nvSpPr>
        <p:spPr>
          <a:xfrm>
            <a:off x="7200899" y="546684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Знак запрета 25"/>
          <p:cNvSpPr/>
          <p:nvPr/>
        </p:nvSpPr>
        <p:spPr>
          <a:xfrm>
            <a:off x="2220876" y="3386401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7" name="Знак запрета 26"/>
          <p:cNvSpPr/>
          <p:nvPr/>
        </p:nvSpPr>
        <p:spPr>
          <a:xfrm>
            <a:off x="7003189" y="4189741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1" name="Знак запрета 60"/>
          <p:cNvSpPr/>
          <p:nvPr/>
        </p:nvSpPr>
        <p:spPr>
          <a:xfrm>
            <a:off x="6546555" y="640762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2" name="Знак запрета 61"/>
          <p:cNvSpPr/>
          <p:nvPr/>
        </p:nvSpPr>
        <p:spPr>
          <a:xfrm>
            <a:off x="6775155" y="1826959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grpSp>
        <p:nvGrpSpPr>
          <p:cNvPr id="263" name="Группа 262"/>
          <p:cNvGrpSpPr/>
          <p:nvPr/>
        </p:nvGrpSpPr>
        <p:grpSpPr>
          <a:xfrm>
            <a:off x="5682255" y="1449146"/>
            <a:ext cx="733425" cy="666750"/>
            <a:chOff x="5724525" y="3176587"/>
            <a:chExt cx="733425" cy="666750"/>
          </a:xfrm>
        </p:grpSpPr>
        <p:sp>
          <p:nvSpPr>
            <p:cNvPr id="264" name="Line 4822"/>
            <p:cNvSpPr>
              <a:spLocks noChangeShapeType="1"/>
            </p:cNvSpPr>
            <p:nvPr/>
          </p:nvSpPr>
          <p:spPr bwMode="auto">
            <a:xfrm>
              <a:off x="5724525" y="3195637"/>
              <a:ext cx="0" cy="6477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" name="Freeform 4824"/>
            <p:cNvSpPr>
              <a:spLocks/>
            </p:cNvSpPr>
            <p:nvPr/>
          </p:nvSpPr>
          <p:spPr bwMode="auto">
            <a:xfrm>
              <a:off x="5734050" y="3595687"/>
              <a:ext cx="714375" cy="85725"/>
            </a:xfrm>
            <a:custGeom>
              <a:avLst/>
              <a:gdLst>
                <a:gd name="T0" fmla="*/ 0 w 75"/>
                <a:gd name="T1" fmla="*/ 6 h 9"/>
                <a:gd name="T2" fmla="*/ 5 w 75"/>
                <a:gd name="T3" fmla="*/ 4 h 9"/>
                <a:gd name="T4" fmla="*/ 19 w 75"/>
                <a:gd name="T5" fmla="*/ 1 h 9"/>
                <a:gd name="T6" fmla="*/ 35 w 75"/>
                <a:gd name="T7" fmla="*/ 8 h 9"/>
                <a:gd name="T8" fmla="*/ 47 w 75"/>
                <a:gd name="T9" fmla="*/ 3 h 9"/>
                <a:gd name="T10" fmla="*/ 59 w 75"/>
                <a:gd name="T11" fmla="*/ 7 h 9"/>
                <a:gd name="T12" fmla="*/ 68 w 75"/>
                <a:gd name="T13" fmla="*/ 4 h 9"/>
                <a:gd name="T14" fmla="*/ 74 w 75"/>
                <a:gd name="T15" fmla="*/ 9 h 9"/>
                <a:gd name="T16" fmla="*/ 74 w 75"/>
                <a:gd name="T17" fmla="*/ 7 h 9"/>
                <a:gd name="T18" fmla="*/ 73 w 75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9">
                  <a:moveTo>
                    <a:pt x="0" y="6"/>
                  </a:moveTo>
                  <a:cubicBezTo>
                    <a:pt x="1" y="5"/>
                    <a:pt x="2" y="5"/>
                    <a:pt x="5" y="4"/>
                  </a:cubicBezTo>
                  <a:cubicBezTo>
                    <a:pt x="8" y="3"/>
                    <a:pt x="14" y="0"/>
                    <a:pt x="19" y="1"/>
                  </a:cubicBezTo>
                  <a:cubicBezTo>
                    <a:pt x="24" y="2"/>
                    <a:pt x="30" y="8"/>
                    <a:pt x="35" y="8"/>
                  </a:cubicBezTo>
                  <a:cubicBezTo>
                    <a:pt x="40" y="8"/>
                    <a:pt x="43" y="3"/>
                    <a:pt x="47" y="3"/>
                  </a:cubicBezTo>
                  <a:cubicBezTo>
                    <a:pt x="51" y="3"/>
                    <a:pt x="56" y="7"/>
                    <a:pt x="59" y="7"/>
                  </a:cubicBezTo>
                  <a:cubicBezTo>
                    <a:pt x="62" y="7"/>
                    <a:pt x="66" y="4"/>
                    <a:pt x="68" y="4"/>
                  </a:cubicBezTo>
                  <a:cubicBezTo>
                    <a:pt x="70" y="4"/>
                    <a:pt x="73" y="9"/>
                    <a:pt x="74" y="9"/>
                  </a:cubicBezTo>
                  <a:cubicBezTo>
                    <a:pt x="75" y="9"/>
                    <a:pt x="74" y="7"/>
                    <a:pt x="74" y="7"/>
                  </a:cubicBezTo>
                  <a:cubicBezTo>
                    <a:pt x="74" y="7"/>
                    <a:pt x="73" y="8"/>
                    <a:pt x="73" y="8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" name="Freeform 4825"/>
            <p:cNvSpPr>
              <a:spLocks/>
            </p:cNvSpPr>
            <p:nvPr/>
          </p:nvSpPr>
          <p:spPr bwMode="auto">
            <a:xfrm>
              <a:off x="5734050" y="3176587"/>
              <a:ext cx="723900" cy="495300"/>
            </a:xfrm>
            <a:custGeom>
              <a:avLst/>
              <a:gdLst>
                <a:gd name="T0" fmla="*/ 0 w 76"/>
                <a:gd name="T1" fmla="*/ 5 h 52"/>
                <a:gd name="T2" fmla="*/ 5 w 76"/>
                <a:gd name="T3" fmla="*/ 2 h 52"/>
                <a:gd name="T4" fmla="*/ 21 w 76"/>
                <a:gd name="T5" fmla="*/ 1 h 52"/>
                <a:gd name="T6" fmla="*/ 37 w 76"/>
                <a:gd name="T7" fmla="*/ 9 h 52"/>
                <a:gd name="T8" fmla="*/ 42 w 76"/>
                <a:gd name="T9" fmla="*/ 19 h 52"/>
                <a:gd name="T10" fmla="*/ 54 w 76"/>
                <a:gd name="T11" fmla="*/ 19 h 52"/>
                <a:gd name="T12" fmla="*/ 59 w 76"/>
                <a:gd name="T13" fmla="*/ 28 h 52"/>
                <a:gd name="T14" fmla="*/ 67 w 76"/>
                <a:gd name="T15" fmla="*/ 31 h 52"/>
                <a:gd name="T16" fmla="*/ 76 w 76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52">
                  <a:moveTo>
                    <a:pt x="0" y="5"/>
                  </a:moveTo>
                  <a:cubicBezTo>
                    <a:pt x="1" y="4"/>
                    <a:pt x="2" y="3"/>
                    <a:pt x="5" y="2"/>
                  </a:cubicBezTo>
                  <a:cubicBezTo>
                    <a:pt x="8" y="1"/>
                    <a:pt x="16" y="0"/>
                    <a:pt x="21" y="1"/>
                  </a:cubicBezTo>
                  <a:cubicBezTo>
                    <a:pt x="26" y="2"/>
                    <a:pt x="33" y="6"/>
                    <a:pt x="37" y="9"/>
                  </a:cubicBezTo>
                  <a:cubicBezTo>
                    <a:pt x="41" y="12"/>
                    <a:pt x="39" y="17"/>
                    <a:pt x="42" y="19"/>
                  </a:cubicBezTo>
                  <a:cubicBezTo>
                    <a:pt x="45" y="21"/>
                    <a:pt x="51" y="18"/>
                    <a:pt x="54" y="19"/>
                  </a:cubicBezTo>
                  <a:cubicBezTo>
                    <a:pt x="57" y="20"/>
                    <a:pt x="57" y="26"/>
                    <a:pt x="59" y="28"/>
                  </a:cubicBezTo>
                  <a:cubicBezTo>
                    <a:pt x="61" y="30"/>
                    <a:pt x="64" y="27"/>
                    <a:pt x="67" y="31"/>
                  </a:cubicBezTo>
                  <a:cubicBezTo>
                    <a:pt x="70" y="35"/>
                    <a:pt x="74" y="48"/>
                    <a:pt x="76" y="52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9" name="Знак запрета 278"/>
          <p:cNvSpPr/>
          <p:nvPr/>
        </p:nvSpPr>
        <p:spPr>
          <a:xfrm>
            <a:off x="5078042" y="1303442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54" name="Line 4811"/>
          <p:cNvSpPr>
            <a:spLocks noChangeShapeType="1"/>
          </p:cNvSpPr>
          <p:nvPr/>
        </p:nvSpPr>
        <p:spPr bwMode="auto">
          <a:xfrm>
            <a:off x="5761853" y="1468196"/>
            <a:ext cx="0" cy="4381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5" name="Rectangle 4823"/>
          <p:cNvSpPr>
            <a:spLocks noChangeArrowheads="1"/>
          </p:cNvSpPr>
          <p:nvPr/>
        </p:nvSpPr>
        <p:spPr bwMode="auto">
          <a:xfrm>
            <a:off x="5811818" y="1655683"/>
            <a:ext cx="360001" cy="1428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800" b="0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УС РБ</a:t>
            </a:r>
            <a:endParaRPr lang="ru-RU" sz="8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76" name="Line 4811"/>
          <p:cNvSpPr>
            <a:spLocks noChangeShapeType="1"/>
          </p:cNvSpPr>
          <p:nvPr/>
        </p:nvSpPr>
        <p:spPr bwMode="auto">
          <a:xfrm>
            <a:off x="5694221" y="1472302"/>
            <a:ext cx="0" cy="4381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" name="Line 4822"/>
          <p:cNvSpPr>
            <a:spLocks noChangeShapeType="1"/>
          </p:cNvSpPr>
          <p:nvPr/>
        </p:nvSpPr>
        <p:spPr bwMode="auto">
          <a:xfrm>
            <a:off x="5682384" y="1976866"/>
            <a:ext cx="0" cy="54156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8" name="Rectangle 4823"/>
          <p:cNvSpPr>
            <a:spLocks noChangeArrowheads="1"/>
          </p:cNvSpPr>
          <p:nvPr/>
        </p:nvSpPr>
        <p:spPr bwMode="auto">
          <a:xfrm>
            <a:off x="5758583" y="2065595"/>
            <a:ext cx="358759" cy="11416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be-BY" sz="800" b="0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К ВПС</a:t>
            </a:r>
            <a:endParaRPr lang="ru-RU" sz="8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80" name="Freeform 4824"/>
          <p:cNvSpPr>
            <a:spLocks/>
          </p:cNvSpPr>
          <p:nvPr/>
        </p:nvSpPr>
        <p:spPr bwMode="auto">
          <a:xfrm>
            <a:off x="5691909" y="2284829"/>
            <a:ext cx="612263" cy="71678"/>
          </a:xfrm>
          <a:custGeom>
            <a:avLst/>
            <a:gdLst>
              <a:gd name="T0" fmla="*/ 0 w 75"/>
              <a:gd name="T1" fmla="*/ 6 h 9"/>
              <a:gd name="T2" fmla="*/ 5 w 75"/>
              <a:gd name="T3" fmla="*/ 4 h 9"/>
              <a:gd name="T4" fmla="*/ 19 w 75"/>
              <a:gd name="T5" fmla="*/ 1 h 9"/>
              <a:gd name="T6" fmla="*/ 35 w 75"/>
              <a:gd name="T7" fmla="*/ 8 h 9"/>
              <a:gd name="T8" fmla="*/ 47 w 75"/>
              <a:gd name="T9" fmla="*/ 3 h 9"/>
              <a:gd name="T10" fmla="*/ 59 w 75"/>
              <a:gd name="T11" fmla="*/ 7 h 9"/>
              <a:gd name="T12" fmla="*/ 68 w 75"/>
              <a:gd name="T13" fmla="*/ 4 h 9"/>
              <a:gd name="T14" fmla="*/ 74 w 75"/>
              <a:gd name="T15" fmla="*/ 9 h 9"/>
              <a:gd name="T16" fmla="*/ 74 w 75"/>
              <a:gd name="T17" fmla="*/ 7 h 9"/>
              <a:gd name="T18" fmla="*/ 73 w 75"/>
              <a:gd name="T19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" h="9">
                <a:moveTo>
                  <a:pt x="0" y="6"/>
                </a:moveTo>
                <a:cubicBezTo>
                  <a:pt x="1" y="5"/>
                  <a:pt x="2" y="5"/>
                  <a:pt x="5" y="4"/>
                </a:cubicBezTo>
                <a:cubicBezTo>
                  <a:pt x="8" y="3"/>
                  <a:pt x="14" y="0"/>
                  <a:pt x="19" y="1"/>
                </a:cubicBezTo>
                <a:cubicBezTo>
                  <a:pt x="24" y="2"/>
                  <a:pt x="30" y="8"/>
                  <a:pt x="35" y="8"/>
                </a:cubicBezTo>
                <a:cubicBezTo>
                  <a:pt x="40" y="8"/>
                  <a:pt x="43" y="3"/>
                  <a:pt x="47" y="3"/>
                </a:cubicBezTo>
                <a:cubicBezTo>
                  <a:pt x="51" y="3"/>
                  <a:pt x="56" y="7"/>
                  <a:pt x="59" y="7"/>
                </a:cubicBezTo>
                <a:cubicBezTo>
                  <a:pt x="62" y="7"/>
                  <a:pt x="66" y="4"/>
                  <a:pt x="68" y="4"/>
                </a:cubicBezTo>
                <a:cubicBezTo>
                  <a:pt x="70" y="4"/>
                  <a:pt x="73" y="9"/>
                  <a:pt x="74" y="9"/>
                </a:cubicBezTo>
                <a:cubicBezTo>
                  <a:pt x="75" y="9"/>
                  <a:pt x="74" y="7"/>
                  <a:pt x="74" y="7"/>
                </a:cubicBezTo>
                <a:cubicBezTo>
                  <a:pt x="74" y="7"/>
                  <a:pt x="73" y="8"/>
                  <a:pt x="73" y="8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0" name="Freeform 4825"/>
          <p:cNvSpPr>
            <a:spLocks/>
          </p:cNvSpPr>
          <p:nvPr/>
        </p:nvSpPr>
        <p:spPr bwMode="auto">
          <a:xfrm>
            <a:off x="5691909" y="1932842"/>
            <a:ext cx="620426" cy="414139"/>
          </a:xfrm>
          <a:custGeom>
            <a:avLst/>
            <a:gdLst>
              <a:gd name="T0" fmla="*/ 0 w 76"/>
              <a:gd name="T1" fmla="*/ 5 h 52"/>
              <a:gd name="T2" fmla="*/ 5 w 76"/>
              <a:gd name="T3" fmla="*/ 2 h 52"/>
              <a:gd name="T4" fmla="*/ 21 w 76"/>
              <a:gd name="T5" fmla="*/ 1 h 52"/>
              <a:gd name="T6" fmla="*/ 37 w 76"/>
              <a:gd name="T7" fmla="*/ 9 h 52"/>
              <a:gd name="T8" fmla="*/ 42 w 76"/>
              <a:gd name="T9" fmla="*/ 19 h 52"/>
              <a:gd name="T10" fmla="*/ 54 w 76"/>
              <a:gd name="T11" fmla="*/ 19 h 52"/>
              <a:gd name="T12" fmla="*/ 59 w 76"/>
              <a:gd name="T13" fmla="*/ 28 h 52"/>
              <a:gd name="T14" fmla="*/ 67 w 76"/>
              <a:gd name="T15" fmla="*/ 31 h 52"/>
              <a:gd name="T16" fmla="*/ 76 w 76"/>
              <a:gd name="T17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" h="52">
                <a:moveTo>
                  <a:pt x="0" y="5"/>
                </a:moveTo>
                <a:cubicBezTo>
                  <a:pt x="1" y="4"/>
                  <a:pt x="2" y="3"/>
                  <a:pt x="5" y="2"/>
                </a:cubicBezTo>
                <a:cubicBezTo>
                  <a:pt x="8" y="1"/>
                  <a:pt x="16" y="0"/>
                  <a:pt x="21" y="1"/>
                </a:cubicBezTo>
                <a:cubicBezTo>
                  <a:pt x="26" y="2"/>
                  <a:pt x="33" y="6"/>
                  <a:pt x="37" y="9"/>
                </a:cubicBezTo>
                <a:cubicBezTo>
                  <a:pt x="41" y="12"/>
                  <a:pt x="39" y="17"/>
                  <a:pt x="42" y="19"/>
                </a:cubicBezTo>
                <a:cubicBezTo>
                  <a:pt x="45" y="21"/>
                  <a:pt x="51" y="18"/>
                  <a:pt x="54" y="19"/>
                </a:cubicBezTo>
                <a:cubicBezTo>
                  <a:pt x="57" y="20"/>
                  <a:pt x="57" y="26"/>
                  <a:pt x="59" y="28"/>
                </a:cubicBezTo>
                <a:cubicBezTo>
                  <a:pt x="61" y="30"/>
                  <a:pt x="64" y="27"/>
                  <a:pt x="67" y="31"/>
                </a:cubicBezTo>
                <a:cubicBezTo>
                  <a:pt x="70" y="35"/>
                  <a:pt x="74" y="48"/>
                  <a:pt x="76" y="52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5" name="Знак запрета 334"/>
          <p:cNvSpPr/>
          <p:nvPr/>
        </p:nvSpPr>
        <p:spPr>
          <a:xfrm>
            <a:off x="4875939" y="5361642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46" name="Группа 345"/>
          <p:cNvGrpSpPr/>
          <p:nvPr/>
        </p:nvGrpSpPr>
        <p:grpSpPr>
          <a:xfrm>
            <a:off x="5685938" y="2335141"/>
            <a:ext cx="618234" cy="548609"/>
            <a:chOff x="0" y="0"/>
            <a:chExt cx="726098" cy="688731"/>
          </a:xfrm>
        </p:grpSpPr>
        <p:sp>
          <p:nvSpPr>
            <p:cNvPr id="348" name="Line 4822"/>
            <p:cNvSpPr>
              <a:spLocks noChangeShapeType="1"/>
            </p:cNvSpPr>
            <p:nvPr/>
          </p:nvSpPr>
          <p:spPr bwMode="auto">
            <a:xfrm>
              <a:off x="0" y="41031"/>
              <a:ext cx="0" cy="6477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" name="Rectangle 4823"/>
            <p:cNvSpPr>
              <a:spLocks noChangeArrowheads="1"/>
            </p:cNvSpPr>
            <p:nvPr/>
          </p:nvSpPr>
          <p:spPr bwMode="auto">
            <a:xfrm>
              <a:off x="96706" y="245072"/>
              <a:ext cx="450120" cy="142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К СПА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  <p:sp>
          <p:nvSpPr>
            <p:cNvPr id="350" name="Freeform 4824"/>
            <p:cNvSpPr>
              <a:spLocks/>
            </p:cNvSpPr>
            <p:nvPr/>
          </p:nvSpPr>
          <p:spPr bwMode="auto">
            <a:xfrm>
              <a:off x="9525" y="441081"/>
              <a:ext cx="714375" cy="85725"/>
            </a:xfrm>
            <a:custGeom>
              <a:avLst/>
              <a:gdLst>
                <a:gd name="T0" fmla="*/ 0 w 75"/>
                <a:gd name="T1" fmla="*/ 6 h 9"/>
                <a:gd name="T2" fmla="*/ 5 w 75"/>
                <a:gd name="T3" fmla="*/ 4 h 9"/>
                <a:gd name="T4" fmla="*/ 19 w 75"/>
                <a:gd name="T5" fmla="*/ 1 h 9"/>
                <a:gd name="T6" fmla="*/ 35 w 75"/>
                <a:gd name="T7" fmla="*/ 8 h 9"/>
                <a:gd name="T8" fmla="*/ 47 w 75"/>
                <a:gd name="T9" fmla="*/ 3 h 9"/>
                <a:gd name="T10" fmla="*/ 59 w 75"/>
                <a:gd name="T11" fmla="*/ 7 h 9"/>
                <a:gd name="T12" fmla="*/ 68 w 75"/>
                <a:gd name="T13" fmla="*/ 4 h 9"/>
                <a:gd name="T14" fmla="*/ 74 w 75"/>
                <a:gd name="T15" fmla="*/ 9 h 9"/>
                <a:gd name="T16" fmla="*/ 74 w 75"/>
                <a:gd name="T17" fmla="*/ 7 h 9"/>
                <a:gd name="T18" fmla="*/ 73 w 75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9">
                  <a:moveTo>
                    <a:pt x="0" y="6"/>
                  </a:moveTo>
                  <a:cubicBezTo>
                    <a:pt x="1" y="5"/>
                    <a:pt x="2" y="5"/>
                    <a:pt x="5" y="4"/>
                  </a:cubicBezTo>
                  <a:cubicBezTo>
                    <a:pt x="8" y="3"/>
                    <a:pt x="14" y="0"/>
                    <a:pt x="19" y="1"/>
                  </a:cubicBezTo>
                  <a:cubicBezTo>
                    <a:pt x="24" y="2"/>
                    <a:pt x="30" y="8"/>
                    <a:pt x="35" y="8"/>
                  </a:cubicBezTo>
                  <a:cubicBezTo>
                    <a:pt x="40" y="8"/>
                    <a:pt x="43" y="3"/>
                    <a:pt x="47" y="3"/>
                  </a:cubicBezTo>
                  <a:cubicBezTo>
                    <a:pt x="51" y="3"/>
                    <a:pt x="56" y="7"/>
                    <a:pt x="59" y="7"/>
                  </a:cubicBezTo>
                  <a:cubicBezTo>
                    <a:pt x="62" y="7"/>
                    <a:pt x="66" y="4"/>
                    <a:pt x="68" y="4"/>
                  </a:cubicBezTo>
                  <a:cubicBezTo>
                    <a:pt x="70" y="4"/>
                    <a:pt x="73" y="9"/>
                    <a:pt x="74" y="9"/>
                  </a:cubicBezTo>
                  <a:cubicBezTo>
                    <a:pt x="75" y="9"/>
                    <a:pt x="74" y="7"/>
                    <a:pt x="74" y="7"/>
                  </a:cubicBezTo>
                  <a:cubicBezTo>
                    <a:pt x="74" y="7"/>
                    <a:pt x="73" y="8"/>
                    <a:pt x="73" y="8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2" name="Freeform 4825"/>
            <p:cNvSpPr>
              <a:spLocks/>
            </p:cNvSpPr>
            <p:nvPr/>
          </p:nvSpPr>
          <p:spPr bwMode="auto">
            <a:xfrm>
              <a:off x="2197" y="0"/>
              <a:ext cx="723901" cy="495300"/>
            </a:xfrm>
            <a:custGeom>
              <a:avLst/>
              <a:gdLst>
                <a:gd name="T0" fmla="*/ 0 w 76"/>
                <a:gd name="T1" fmla="*/ 5 h 52"/>
                <a:gd name="T2" fmla="*/ 5 w 76"/>
                <a:gd name="T3" fmla="*/ 2 h 52"/>
                <a:gd name="T4" fmla="*/ 21 w 76"/>
                <a:gd name="T5" fmla="*/ 1 h 52"/>
                <a:gd name="T6" fmla="*/ 37 w 76"/>
                <a:gd name="T7" fmla="*/ 9 h 52"/>
                <a:gd name="T8" fmla="*/ 42 w 76"/>
                <a:gd name="T9" fmla="*/ 19 h 52"/>
                <a:gd name="T10" fmla="*/ 54 w 76"/>
                <a:gd name="T11" fmla="*/ 19 h 52"/>
                <a:gd name="T12" fmla="*/ 59 w 76"/>
                <a:gd name="T13" fmla="*/ 28 h 52"/>
                <a:gd name="T14" fmla="*/ 67 w 76"/>
                <a:gd name="T15" fmla="*/ 31 h 52"/>
                <a:gd name="T16" fmla="*/ 76 w 76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52">
                  <a:moveTo>
                    <a:pt x="0" y="5"/>
                  </a:moveTo>
                  <a:cubicBezTo>
                    <a:pt x="1" y="4"/>
                    <a:pt x="2" y="3"/>
                    <a:pt x="5" y="2"/>
                  </a:cubicBezTo>
                  <a:cubicBezTo>
                    <a:pt x="8" y="1"/>
                    <a:pt x="16" y="0"/>
                    <a:pt x="21" y="1"/>
                  </a:cubicBezTo>
                  <a:cubicBezTo>
                    <a:pt x="26" y="2"/>
                    <a:pt x="33" y="6"/>
                    <a:pt x="37" y="9"/>
                  </a:cubicBezTo>
                  <a:cubicBezTo>
                    <a:pt x="41" y="12"/>
                    <a:pt x="39" y="17"/>
                    <a:pt x="42" y="19"/>
                  </a:cubicBezTo>
                  <a:cubicBezTo>
                    <a:pt x="45" y="21"/>
                    <a:pt x="51" y="18"/>
                    <a:pt x="54" y="19"/>
                  </a:cubicBezTo>
                  <a:cubicBezTo>
                    <a:pt x="57" y="20"/>
                    <a:pt x="57" y="26"/>
                    <a:pt x="59" y="28"/>
                  </a:cubicBezTo>
                  <a:cubicBezTo>
                    <a:pt x="61" y="30"/>
                    <a:pt x="64" y="27"/>
                    <a:pt x="67" y="31"/>
                  </a:cubicBezTo>
                  <a:cubicBezTo>
                    <a:pt x="70" y="35"/>
                    <a:pt x="74" y="48"/>
                    <a:pt x="76" y="52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1" name="Group 16442"/>
          <p:cNvGrpSpPr>
            <a:grpSpLocks/>
          </p:cNvGrpSpPr>
          <p:nvPr/>
        </p:nvGrpSpPr>
        <p:grpSpPr bwMode="auto">
          <a:xfrm>
            <a:off x="2792095" y="3645477"/>
            <a:ext cx="443703" cy="310912"/>
            <a:chOff x="0" y="3"/>
            <a:chExt cx="66" cy="58"/>
          </a:xfrm>
        </p:grpSpPr>
        <p:sp>
          <p:nvSpPr>
            <p:cNvPr id="213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4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8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9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116 БАБ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30" name="Group 16442"/>
          <p:cNvGrpSpPr>
            <a:grpSpLocks/>
          </p:cNvGrpSpPr>
          <p:nvPr/>
        </p:nvGrpSpPr>
        <p:grpSpPr bwMode="auto">
          <a:xfrm>
            <a:off x="3626345" y="2820501"/>
            <a:ext cx="443703" cy="310912"/>
            <a:chOff x="0" y="3"/>
            <a:chExt cx="66" cy="58"/>
          </a:xfrm>
        </p:grpSpPr>
        <p:sp>
          <p:nvSpPr>
            <p:cNvPr id="231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2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3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4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206 ШАБ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302" name="Group 16442"/>
          <p:cNvGrpSpPr>
            <a:grpSpLocks/>
          </p:cNvGrpSpPr>
          <p:nvPr/>
        </p:nvGrpSpPr>
        <p:grpSpPr bwMode="auto">
          <a:xfrm>
            <a:off x="4270742" y="3931459"/>
            <a:ext cx="443703" cy="310912"/>
            <a:chOff x="0" y="3"/>
            <a:chExt cx="66" cy="58"/>
          </a:xfrm>
        </p:grpSpPr>
        <p:sp>
          <p:nvSpPr>
            <p:cNvPr id="307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61 ЗАБ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315" name="Group 16442"/>
          <p:cNvGrpSpPr>
            <a:grpSpLocks/>
          </p:cNvGrpSpPr>
          <p:nvPr/>
        </p:nvGrpSpPr>
        <p:grpSpPr bwMode="auto">
          <a:xfrm>
            <a:off x="2675916" y="4538719"/>
            <a:ext cx="443703" cy="310912"/>
            <a:chOff x="0" y="3"/>
            <a:chExt cx="66" cy="58"/>
          </a:xfrm>
        </p:grpSpPr>
        <p:sp>
          <p:nvSpPr>
            <p:cNvPr id="316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181 БВБ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255" name="Text Box 17036"/>
          <p:cNvSpPr txBox="1">
            <a:spLocks noChangeArrowheads="1"/>
          </p:cNvSpPr>
          <p:nvPr/>
        </p:nvSpPr>
        <p:spPr bwMode="auto">
          <a:xfrm>
            <a:off x="5908537" y="2923463"/>
            <a:ext cx="516629" cy="11260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248 авэ АП</a:t>
            </a:r>
            <a:endParaRPr lang="ru-RU" sz="60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grpSp>
        <p:nvGrpSpPr>
          <p:cNvPr id="360" name="Группа 359"/>
          <p:cNvGrpSpPr/>
          <p:nvPr/>
        </p:nvGrpSpPr>
        <p:grpSpPr>
          <a:xfrm>
            <a:off x="4920786" y="5062635"/>
            <a:ext cx="412102" cy="291089"/>
            <a:chOff x="4920786" y="5062635"/>
            <a:chExt cx="412102" cy="291089"/>
          </a:xfrm>
        </p:grpSpPr>
        <p:grpSp>
          <p:nvGrpSpPr>
            <p:cNvPr id="361" name="Group 16165"/>
            <p:cNvGrpSpPr>
              <a:grpSpLocks/>
            </p:cNvGrpSpPr>
            <p:nvPr/>
          </p:nvGrpSpPr>
          <p:grpSpPr bwMode="auto">
            <a:xfrm>
              <a:off x="4920786" y="5062635"/>
              <a:ext cx="412102" cy="291089"/>
              <a:chOff x="82" y="0"/>
              <a:chExt cx="73" cy="63"/>
            </a:xfrm>
          </p:grpSpPr>
          <p:sp>
            <p:nvSpPr>
              <p:cNvPr id="363" name="Line 4887"/>
              <p:cNvSpPr>
                <a:spLocks noChangeShapeType="1"/>
              </p:cNvSpPr>
              <p:nvPr/>
            </p:nvSpPr>
            <p:spPr bwMode="auto">
              <a:xfrm>
                <a:off x="82" y="0"/>
                <a:ext cx="0" cy="6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64" name="Group 16164"/>
              <p:cNvGrpSpPr>
                <a:grpSpLocks/>
              </p:cNvGrpSpPr>
              <p:nvPr/>
            </p:nvGrpSpPr>
            <p:grpSpPr bwMode="auto">
              <a:xfrm>
                <a:off x="82" y="0"/>
                <a:ext cx="73" cy="24"/>
                <a:chOff x="82" y="0"/>
                <a:chExt cx="73" cy="24"/>
              </a:xfrm>
            </p:grpSpPr>
            <p:sp>
              <p:nvSpPr>
                <p:cNvPr id="365" name="Line 4888"/>
                <p:cNvSpPr>
                  <a:spLocks noChangeShapeType="1"/>
                </p:cNvSpPr>
                <p:nvPr/>
              </p:nvSpPr>
              <p:spPr bwMode="auto">
                <a:xfrm>
                  <a:off x="82" y="0"/>
                  <a:ext cx="6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6" name="Line 4889"/>
                <p:cNvSpPr>
                  <a:spLocks noChangeShapeType="1"/>
                </p:cNvSpPr>
                <p:nvPr/>
              </p:nvSpPr>
              <p:spPr bwMode="auto">
                <a:xfrm flipV="1">
                  <a:off x="83" y="24"/>
                  <a:ext cx="59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7" name="Line 4890"/>
                <p:cNvSpPr>
                  <a:spLocks noChangeShapeType="1"/>
                </p:cNvSpPr>
                <p:nvPr/>
              </p:nvSpPr>
              <p:spPr bwMode="auto">
                <a:xfrm flipH="1">
                  <a:off x="134" y="0"/>
                  <a:ext cx="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8" name="Line 4891"/>
                <p:cNvSpPr>
                  <a:spLocks noChangeShapeType="1"/>
                </p:cNvSpPr>
                <p:nvPr/>
              </p:nvSpPr>
              <p:spPr bwMode="auto">
                <a:xfrm>
                  <a:off x="134" y="11"/>
                  <a:ext cx="8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9" name="Rectangle 4892"/>
                <p:cNvSpPr>
                  <a:spLocks noChangeArrowheads="1"/>
                </p:cNvSpPr>
                <p:nvPr/>
              </p:nvSpPr>
              <p:spPr bwMode="auto">
                <a:xfrm>
                  <a:off x="83" y="4"/>
                  <a:ext cx="52" cy="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square" lIns="27432" tIns="22860" rIns="27432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rtl="0">
                    <a:defRPr sz="1000"/>
                  </a:pPr>
                  <a:r>
                    <a:rPr lang="ru-RU" sz="500" b="0" i="0" u="none" strike="noStrike" baseline="0" dirty="0" smtClean="0">
                      <a:solidFill>
                        <a:srgbClr val="000000"/>
                      </a:solidFill>
                      <a:latin typeface="Arial Cyr"/>
                      <a:cs typeface="Arial Cyr"/>
                    </a:rPr>
                    <a:t>1169</a:t>
                  </a:r>
                  <a:r>
                    <a:rPr lang="ru-RU" sz="500" b="0" i="0" u="none" strike="noStrike" dirty="0" smtClean="0">
                      <a:solidFill>
                        <a:srgbClr val="000000"/>
                      </a:solidFill>
                      <a:latin typeface="Arial Cyr"/>
                      <a:cs typeface="Arial Cyr"/>
                    </a:rPr>
                    <a:t> БЗ</a:t>
                  </a:r>
                  <a:endParaRPr lang="ru-RU" sz="500" b="0" i="0" u="none" strike="noStrike" baseline="0" dirty="0">
                    <a:solidFill>
                      <a:srgbClr val="000000"/>
                    </a:solidFill>
                    <a:latin typeface="Arial Cyr"/>
                    <a:cs typeface="Arial Cyr"/>
                  </a:endParaRPr>
                </a:p>
              </p:txBody>
            </p:sp>
            <p:sp>
              <p:nvSpPr>
                <p:cNvPr id="370" name="Rectangle 4893"/>
                <p:cNvSpPr>
                  <a:spLocks noChangeArrowheads="1"/>
                </p:cNvSpPr>
                <p:nvPr/>
              </p:nvSpPr>
              <p:spPr bwMode="auto">
                <a:xfrm>
                  <a:off x="137" y="2"/>
                  <a:ext cx="18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xmlns:mc="http://schemas.openxmlformats.org/markup-compatibility/2006" val="FFFFFF" mc:Ignorable="a14" a14:legacySpreadsheetColorIndex="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xmlns:mc="http://schemas.openxmlformats.org/markup-compatibility/2006" val="FFFFFF" mc:Ignorable="a14" a14:legacySpreadsheetColorIndex="9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27432" tIns="22860" rIns="0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ru-RU" sz="800" b="0" i="0" u="none" strike="noStrike" baseline="0" dirty="0">
                    <a:solidFill>
                      <a:srgbClr val="000000"/>
                    </a:solidFill>
                    <a:latin typeface="Arial Cyr"/>
                    <a:cs typeface="Arial Cyr"/>
                  </a:endParaRPr>
                </a:p>
              </p:txBody>
            </p:sp>
            <p:sp>
              <p:nvSpPr>
                <p:cNvPr id="371" name="Line 4895"/>
                <p:cNvSpPr>
                  <a:spLocks noChangeShapeType="1"/>
                </p:cNvSpPr>
                <p:nvPr/>
              </p:nvSpPr>
              <p:spPr bwMode="auto">
                <a:xfrm>
                  <a:off x="144" y="0"/>
                  <a:ext cx="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62" name="Line 4895"/>
            <p:cNvSpPr>
              <a:spLocks noChangeShapeType="1"/>
            </p:cNvSpPr>
            <p:nvPr/>
          </p:nvSpPr>
          <p:spPr bwMode="auto">
            <a:xfrm flipH="1">
              <a:off x="5265934" y="5113460"/>
              <a:ext cx="50017" cy="554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2" name="Группа 371"/>
          <p:cNvGrpSpPr/>
          <p:nvPr/>
        </p:nvGrpSpPr>
        <p:grpSpPr>
          <a:xfrm>
            <a:off x="4270128" y="4136100"/>
            <a:ext cx="412102" cy="110891"/>
            <a:chOff x="4920786" y="5062635"/>
            <a:chExt cx="412102" cy="110891"/>
          </a:xfrm>
        </p:grpSpPr>
        <p:grpSp>
          <p:nvGrpSpPr>
            <p:cNvPr id="373" name="Group 16164"/>
            <p:cNvGrpSpPr>
              <a:grpSpLocks/>
            </p:cNvGrpSpPr>
            <p:nvPr/>
          </p:nvGrpSpPr>
          <p:grpSpPr bwMode="auto">
            <a:xfrm>
              <a:off x="4920786" y="5062635"/>
              <a:ext cx="412102" cy="110891"/>
              <a:chOff x="82" y="0"/>
              <a:chExt cx="73" cy="24"/>
            </a:xfrm>
          </p:grpSpPr>
          <p:sp>
            <p:nvSpPr>
              <p:cNvPr id="375" name="Line 4888"/>
              <p:cNvSpPr>
                <a:spLocks noChangeShapeType="1"/>
              </p:cNvSpPr>
              <p:nvPr/>
            </p:nvSpPr>
            <p:spPr bwMode="auto">
              <a:xfrm>
                <a:off x="82" y="0"/>
                <a:ext cx="6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6" name="Line 4889"/>
              <p:cNvSpPr>
                <a:spLocks noChangeShapeType="1"/>
              </p:cNvSpPr>
              <p:nvPr/>
            </p:nvSpPr>
            <p:spPr bwMode="auto">
              <a:xfrm flipV="1">
                <a:off x="83" y="24"/>
                <a:ext cx="59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7" name="Line 4890"/>
              <p:cNvSpPr>
                <a:spLocks noChangeShapeType="1"/>
              </p:cNvSpPr>
              <p:nvPr/>
            </p:nvSpPr>
            <p:spPr bwMode="auto">
              <a:xfrm flipH="1">
                <a:off x="134" y="0"/>
                <a:ext cx="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" name="Line 4891"/>
              <p:cNvSpPr>
                <a:spLocks noChangeShapeType="1"/>
              </p:cNvSpPr>
              <p:nvPr/>
            </p:nvSpPr>
            <p:spPr bwMode="auto">
              <a:xfrm>
                <a:off x="134" y="11"/>
                <a:ext cx="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" name="Rectangle 4892"/>
              <p:cNvSpPr>
                <a:spLocks noChangeArrowheads="1"/>
              </p:cNvSpPr>
              <p:nvPr/>
            </p:nvSpPr>
            <p:spPr bwMode="auto">
              <a:xfrm>
                <a:off x="83" y="4"/>
                <a:ext cx="52" cy="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27432" tIns="22860" rIns="27432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>
                  <a:defRPr sz="1000"/>
                </a:pPr>
                <a:r>
                  <a:rPr lang="ru-RU" sz="500" b="0" i="0" u="none" strike="noStrike" baseline="0" dirty="0" smtClean="0">
                    <a:solidFill>
                      <a:srgbClr val="000000"/>
                    </a:solidFill>
                    <a:latin typeface="Arial Cyr"/>
                    <a:cs typeface="Arial Cyr"/>
                  </a:rPr>
                  <a:t>558</a:t>
                </a:r>
                <a:r>
                  <a:rPr lang="ru-RU" sz="500" b="0" i="0" u="none" strike="noStrike" dirty="0" smtClean="0">
                    <a:solidFill>
                      <a:srgbClr val="000000"/>
                    </a:solidFill>
                    <a:latin typeface="Arial Cyr"/>
                    <a:cs typeface="Arial Cyr"/>
                  </a:rPr>
                  <a:t> БЗ</a:t>
                </a:r>
                <a:endParaRPr lang="ru-RU" sz="500" b="0" i="0" u="none" strike="noStrike" baseline="0" dirty="0">
                  <a:solidFill>
                    <a:srgbClr val="000000"/>
                  </a:solidFill>
                  <a:latin typeface="Arial Cyr"/>
                  <a:cs typeface="Arial Cyr"/>
                </a:endParaRPr>
              </a:p>
            </p:txBody>
          </p:sp>
          <p:sp>
            <p:nvSpPr>
              <p:cNvPr id="380" name="Rectangle 4893"/>
              <p:cNvSpPr>
                <a:spLocks noChangeArrowheads="1"/>
              </p:cNvSpPr>
              <p:nvPr/>
            </p:nvSpPr>
            <p:spPr bwMode="auto">
              <a:xfrm>
                <a:off x="137" y="2"/>
                <a:ext cx="1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xmlns:mc="http://schemas.openxmlformats.org/markup-compatibility/2006" val="FFFFFF" mc:Ignorable="a14" a14:legacySpreadsheetColorIndex="9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xmlns:mc="http://schemas.openxmlformats.org/markup-compatibility/2006" val="FFFFFF" mc:Ignorable="a14" a14:legacySpreadsheetColorIndex="9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432" tIns="22860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ru-RU" sz="800" b="0" i="0" u="none" strike="noStrike" baseline="0" dirty="0">
                  <a:solidFill>
                    <a:srgbClr val="000000"/>
                  </a:solidFill>
                  <a:latin typeface="Arial Cyr"/>
                  <a:cs typeface="Arial Cyr"/>
                </a:endParaRPr>
              </a:p>
            </p:txBody>
          </p:sp>
          <p:sp>
            <p:nvSpPr>
              <p:cNvPr id="381" name="Line 4895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4" name="Line 4895"/>
            <p:cNvSpPr>
              <a:spLocks noChangeShapeType="1"/>
            </p:cNvSpPr>
            <p:nvPr/>
          </p:nvSpPr>
          <p:spPr bwMode="auto">
            <a:xfrm flipH="1">
              <a:off x="5265934" y="5113460"/>
              <a:ext cx="50017" cy="554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2" name="TextBox 381"/>
          <p:cNvSpPr txBox="1"/>
          <p:nvPr/>
        </p:nvSpPr>
        <p:spPr>
          <a:xfrm>
            <a:off x="2535355" y="5827437"/>
            <a:ext cx="22406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300" b="1" dirty="0" smtClean="0"/>
              <a:t>1997</a:t>
            </a:r>
            <a:endParaRPr lang="ru-RU" sz="2300" b="1" dirty="0"/>
          </a:p>
        </p:txBody>
      </p:sp>
      <p:grpSp>
        <p:nvGrpSpPr>
          <p:cNvPr id="176" name="Group 16442"/>
          <p:cNvGrpSpPr>
            <a:grpSpLocks/>
          </p:cNvGrpSpPr>
          <p:nvPr/>
        </p:nvGrpSpPr>
        <p:grpSpPr bwMode="auto">
          <a:xfrm>
            <a:off x="6559486" y="428068"/>
            <a:ext cx="443703" cy="225143"/>
            <a:chOff x="0" y="3"/>
            <a:chExt cx="66" cy="42"/>
          </a:xfrm>
        </p:grpSpPr>
        <p:sp>
          <p:nvSpPr>
            <p:cNvPr id="177" name="Line 4843"/>
            <p:cNvSpPr>
              <a:spLocks noChangeShapeType="1"/>
            </p:cNvSpPr>
            <p:nvPr/>
          </p:nvSpPr>
          <p:spPr bwMode="auto">
            <a:xfrm flipH="1">
              <a:off x="0" y="3"/>
              <a:ext cx="0" cy="4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276 БВБ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82" name="Group 16442"/>
          <p:cNvGrpSpPr>
            <a:grpSpLocks/>
          </p:cNvGrpSpPr>
          <p:nvPr/>
        </p:nvGrpSpPr>
        <p:grpSpPr bwMode="auto">
          <a:xfrm>
            <a:off x="2630859" y="5047599"/>
            <a:ext cx="443703" cy="310912"/>
            <a:chOff x="0" y="3"/>
            <a:chExt cx="66" cy="58"/>
          </a:xfrm>
        </p:grpSpPr>
        <p:sp>
          <p:nvSpPr>
            <p:cNvPr id="183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Rectangle 4847"/>
            <p:cNvSpPr>
              <a:spLocks noChangeArrowheads="1"/>
            </p:cNvSpPr>
            <p:nvPr/>
          </p:nvSpPr>
          <p:spPr bwMode="auto">
            <a:xfrm>
              <a:off x="2" y="4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65 ТБВБ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92" name="Group 16442"/>
          <p:cNvGrpSpPr>
            <a:grpSpLocks/>
          </p:cNvGrpSpPr>
          <p:nvPr/>
        </p:nvGrpSpPr>
        <p:grpSpPr bwMode="auto">
          <a:xfrm>
            <a:off x="3186952" y="4698260"/>
            <a:ext cx="443703" cy="310912"/>
            <a:chOff x="0" y="3"/>
            <a:chExt cx="66" cy="58"/>
          </a:xfrm>
        </p:grpSpPr>
        <p:sp>
          <p:nvSpPr>
            <p:cNvPr id="193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9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0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2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927 ЗАБ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18" name="Group 16442"/>
          <p:cNvGrpSpPr>
            <a:grpSpLocks/>
          </p:cNvGrpSpPr>
          <p:nvPr/>
        </p:nvGrpSpPr>
        <p:grpSpPr bwMode="auto">
          <a:xfrm>
            <a:off x="5469765" y="3070850"/>
            <a:ext cx="443703" cy="219783"/>
            <a:chOff x="0" y="3"/>
            <a:chExt cx="66" cy="41"/>
          </a:xfrm>
        </p:grpSpPr>
        <p:sp>
          <p:nvSpPr>
            <p:cNvPr id="119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4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50 ТАБ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124" name="Text Box 17036"/>
          <p:cNvSpPr txBox="1">
            <a:spLocks noChangeArrowheads="1"/>
          </p:cNvSpPr>
          <p:nvPr/>
        </p:nvSpPr>
        <p:spPr bwMode="auto">
          <a:xfrm>
            <a:off x="6811402" y="4039604"/>
            <a:ext cx="383574" cy="11497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13 авэ бк</a:t>
            </a:r>
            <a:endParaRPr lang="ru-RU" sz="6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6" name="Text Box 17036"/>
          <p:cNvSpPr txBox="1">
            <a:spLocks noChangeArrowheads="1"/>
          </p:cNvSpPr>
          <p:nvPr/>
        </p:nvSpPr>
        <p:spPr bwMode="auto">
          <a:xfrm>
            <a:off x="5193398" y="1313544"/>
            <a:ext cx="474737" cy="117089"/>
          </a:xfrm>
          <a:prstGeom prst="rect">
            <a:avLst/>
          </a:prstGeom>
          <a:solidFill>
            <a:schemeClr val="accent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be-BY" sz="800" dirty="0" smtClean="0">
                <a:solidFill>
                  <a:srgbClr val="000000"/>
                </a:solidFill>
                <a:latin typeface="Arial Cyr"/>
                <a:cs typeface="Arial Cyr"/>
              </a:rPr>
              <a:t>1 авэ ПВ </a:t>
            </a:r>
            <a:endParaRPr lang="ru-RU" sz="8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02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373" y="-459313"/>
            <a:ext cx="9547654" cy="7317313"/>
          </a:xfrm>
          <a:prstGeom prst="rect">
            <a:avLst/>
          </a:prstGeom>
        </p:spPr>
      </p:pic>
      <p:sp>
        <p:nvSpPr>
          <p:cNvPr id="5" name="Знак запрета 4"/>
          <p:cNvSpPr/>
          <p:nvPr/>
        </p:nvSpPr>
        <p:spPr>
          <a:xfrm>
            <a:off x="3591696" y="314685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Знак запрета 7"/>
          <p:cNvSpPr/>
          <p:nvPr/>
        </p:nvSpPr>
        <p:spPr>
          <a:xfrm>
            <a:off x="9408296" y="3208635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Знак запрета 8"/>
          <p:cNvSpPr/>
          <p:nvPr/>
        </p:nvSpPr>
        <p:spPr>
          <a:xfrm>
            <a:off x="4199672" y="423795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нак запрета 9"/>
          <p:cNvSpPr/>
          <p:nvPr/>
        </p:nvSpPr>
        <p:spPr>
          <a:xfrm>
            <a:off x="3124199" y="4949305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Знак запрета 10"/>
          <p:cNvSpPr/>
          <p:nvPr/>
        </p:nvSpPr>
        <p:spPr>
          <a:xfrm>
            <a:off x="2639196" y="482960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Знак запрета 11"/>
          <p:cNvSpPr/>
          <p:nvPr/>
        </p:nvSpPr>
        <p:spPr>
          <a:xfrm>
            <a:off x="3058296" y="350996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Знак запрета 12"/>
          <p:cNvSpPr/>
          <p:nvPr/>
        </p:nvSpPr>
        <p:spPr>
          <a:xfrm>
            <a:off x="5838393" y="308507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Знак запрета 13"/>
          <p:cNvSpPr/>
          <p:nvPr/>
        </p:nvSpPr>
        <p:spPr>
          <a:xfrm>
            <a:off x="5630046" y="3291351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Знак запрета 14"/>
          <p:cNvSpPr/>
          <p:nvPr/>
        </p:nvSpPr>
        <p:spPr>
          <a:xfrm>
            <a:off x="8093846" y="3587702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Знак запрета 15"/>
          <p:cNvSpPr/>
          <p:nvPr/>
        </p:nvSpPr>
        <p:spPr>
          <a:xfrm>
            <a:off x="2573292" y="5348336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Знак запрета 16"/>
          <p:cNvSpPr/>
          <p:nvPr/>
        </p:nvSpPr>
        <p:spPr>
          <a:xfrm>
            <a:off x="7962039" y="1060582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Знак запрета 17"/>
          <p:cNvSpPr/>
          <p:nvPr/>
        </p:nvSpPr>
        <p:spPr>
          <a:xfrm>
            <a:off x="8995546" y="511355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Знак запрета 18"/>
          <p:cNvSpPr/>
          <p:nvPr/>
        </p:nvSpPr>
        <p:spPr>
          <a:xfrm>
            <a:off x="5007746" y="141330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Знак запрета 19"/>
          <p:cNvSpPr/>
          <p:nvPr/>
        </p:nvSpPr>
        <p:spPr>
          <a:xfrm>
            <a:off x="2779756" y="3917269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Знак запрета 20"/>
          <p:cNvSpPr/>
          <p:nvPr/>
        </p:nvSpPr>
        <p:spPr>
          <a:xfrm>
            <a:off x="7134996" y="4186501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Знак запрета 21"/>
          <p:cNvSpPr/>
          <p:nvPr/>
        </p:nvSpPr>
        <p:spPr>
          <a:xfrm>
            <a:off x="8225653" y="219736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Знак запрета 22"/>
          <p:cNvSpPr/>
          <p:nvPr/>
        </p:nvSpPr>
        <p:spPr>
          <a:xfrm>
            <a:off x="5695949" y="689404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Знак запрета 23"/>
          <p:cNvSpPr/>
          <p:nvPr/>
        </p:nvSpPr>
        <p:spPr>
          <a:xfrm>
            <a:off x="7200899" y="5466843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Знак запрета 25"/>
          <p:cNvSpPr/>
          <p:nvPr/>
        </p:nvSpPr>
        <p:spPr>
          <a:xfrm>
            <a:off x="2220876" y="3386401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7" name="Знак запрета 26"/>
          <p:cNvSpPr/>
          <p:nvPr/>
        </p:nvSpPr>
        <p:spPr>
          <a:xfrm>
            <a:off x="7003189" y="4189741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1" name="Знак запрета 60"/>
          <p:cNvSpPr/>
          <p:nvPr/>
        </p:nvSpPr>
        <p:spPr>
          <a:xfrm>
            <a:off x="6546555" y="640762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2" name="Знак запрета 61"/>
          <p:cNvSpPr/>
          <p:nvPr/>
        </p:nvSpPr>
        <p:spPr>
          <a:xfrm>
            <a:off x="6775155" y="1826959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grpSp>
        <p:nvGrpSpPr>
          <p:cNvPr id="263" name="Группа 262"/>
          <p:cNvGrpSpPr/>
          <p:nvPr/>
        </p:nvGrpSpPr>
        <p:grpSpPr>
          <a:xfrm>
            <a:off x="5682255" y="1449146"/>
            <a:ext cx="733425" cy="666750"/>
            <a:chOff x="5724525" y="3176587"/>
            <a:chExt cx="733425" cy="666750"/>
          </a:xfrm>
        </p:grpSpPr>
        <p:sp>
          <p:nvSpPr>
            <p:cNvPr id="264" name="Line 4822"/>
            <p:cNvSpPr>
              <a:spLocks noChangeShapeType="1"/>
            </p:cNvSpPr>
            <p:nvPr/>
          </p:nvSpPr>
          <p:spPr bwMode="auto">
            <a:xfrm>
              <a:off x="5724525" y="3195637"/>
              <a:ext cx="0" cy="6477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" name="Freeform 4824"/>
            <p:cNvSpPr>
              <a:spLocks/>
            </p:cNvSpPr>
            <p:nvPr/>
          </p:nvSpPr>
          <p:spPr bwMode="auto">
            <a:xfrm>
              <a:off x="5734050" y="3595687"/>
              <a:ext cx="714375" cy="85725"/>
            </a:xfrm>
            <a:custGeom>
              <a:avLst/>
              <a:gdLst>
                <a:gd name="T0" fmla="*/ 0 w 75"/>
                <a:gd name="T1" fmla="*/ 6 h 9"/>
                <a:gd name="T2" fmla="*/ 5 w 75"/>
                <a:gd name="T3" fmla="*/ 4 h 9"/>
                <a:gd name="T4" fmla="*/ 19 w 75"/>
                <a:gd name="T5" fmla="*/ 1 h 9"/>
                <a:gd name="T6" fmla="*/ 35 w 75"/>
                <a:gd name="T7" fmla="*/ 8 h 9"/>
                <a:gd name="T8" fmla="*/ 47 w 75"/>
                <a:gd name="T9" fmla="*/ 3 h 9"/>
                <a:gd name="T10" fmla="*/ 59 w 75"/>
                <a:gd name="T11" fmla="*/ 7 h 9"/>
                <a:gd name="T12" fmla="*/ 68 w 75"/>
                <a:gd name="T13" fmla="*/ 4 h 9"/>
                <a:gd name="T14" fmla="*/ 74 w 75"/>
                <a:gd name="T15" fmla="*/ 9 h 9"/>
                <a:gd name="T16" fmla="*/ 74 w 75"/>
                <a:gd name="T17" fmla="*/ 7 h 9"/>
                <a:gd name="T18" fmla="*/ 73 w 75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9">
                  <a:moveTo>
                    <a:pt x="0" y="6"/>
                  </a:moveTo>
                  <a:cubicBezTo>
                    <a:pt x="1" y="5"/>
                    <a:pt x="2" y="5"/>
                    <a:pt x="5" y="4"/>
                  </a:cubicBezTo>
                  <a:cubicBezTo>
                    <a:pt x="8" y="3"/>
                    <a:pt x="14" y="0"/>
                    <a:pt x="19" y="1"/>
                  </a:cubicBezTo>
                  <a:cubicBezTo>
                    <a:pt x="24" y="2"/>
                    <a:pt x="30" y="8"/>
                    <a:pt x="35" y="8"/>
                  </a:cubicBezTo>
                  <a:cubicBezTo>
                    <a:pt x="40" y="8"/>
                    <a:pt x="43" y="3"/>
                    <a:pt x="47" y="3"/>
                  </a:cubicBezTo>
                  <a:cubicBezTo>
                    <a:pt x="51" y="3"/>
                    <a:pt x="56" y="7"/>
                    <a:pt x="59" y="7"/>
                  </a:cubicBezTo>
                  <a:cubicBezTo>
                    <a:pt x="62" y="7"/>
                    <a:pt x="66" y="4"/>
                    <a:pt x="68" y="4"/>
                  </a:cubicBezTo>
                  <a:cubicBezTo>
                    <a:pt x="70" y="4"/>
                    <a:pt x="73" y="9"/>
                    <a:pt x="74" y="9"/>
                  </a:cubicBezTo>
                  <a:cubicBezTo>
                    <a:pt x="75" y="9"/>
                    <a:pt x="74" y="7"/>
                    <a:pt x="74" y="7"/>
                  </a:cubicBezTo>
                  <a:cubicBezTo>
                    <a:pt x="74" y="7"/>
                    <a:pt x="73" y="8"/>
                    <a:pt x="73" y="8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" name="Freeform 4825"/>
            <p:cNvSpPr>
              <a:spLocks/>
            </p:cNvSpPr>
            <p:nvPr/>
          </p:nvSpPr>
          <p:spPr bwMode="auto">
            <a:xfrm>
              <a:off x="5734050" y="3176587"/>
              <a:ext cx="723900" cy="495300"/>
            </a:xfrm>
            <a:custGeom>
              <a:avLst/>
              <a:gdLst>
                <a:gd name="T0" fmla="*/ 0 w 76"/>
                <a:gd name="T1" fmla="*/ 5 h 52"/>
                <a:gd name="T2" fmla="*/ 5 w 76"/>
                <a:gd name="T3" fmla="*/ 2 h 52"/>
                <a:gd name="T4" fmla="*/ 21 w 76"/>
                <a:gd name="T5" fmla="*/ 1 h 52"/>
                <a:gd name="T6" fmla="*/ 37 w 76"/>
                <a:gd name="T7" fmla="*/ 9 h 52"/>
                <a:gd name="T8" fmla="*/ 42 w 76"/>
                <a:gd name="T9" fmla="*/ 19 h 52"/>
                <a:gd name="T10" fmla="*/ 54 w 76"/>
                <a:gd name="T11" fmla="*/ 19 h 52"/>
                <a:gd name="T12" fmla="*/ 59 w 76"/>
                <a:gd name="T13" fmla="*/ 28 h 52"/>
                <a:gd name="T14" fmla="*/ 67 w 76"/>
                <a:gd name="T15" fmla="*/ 31 h 52"/>
                <a:gd name="T16" fmla="*/ 76 w 76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52">
                  <a:moveTo>
                    <a:pt x="0" y="5"/>
                  </a:moveTo>
                  <a:cubicBezTo>
                    <a:pt x="1" y="4"/>
                    <a:pt x="2" y="3"/>
                    <a:pt x="5" y="2"/>
                  </a:cubicBezTo>
                  <a:cubicBezTo>
                    <a:pt x="8" y="1"/>
                    <a:pt x="16" y="0"/>
                    <a:pt x="21" y="1"/>
                  </a:cubicBezTo>
                  <a:cubicBezTo>
                    <a:pt x="26" y="2"/>
                    <a:pt x="33" y="6"/>
                    <a:pt x="37" y="9"/>
                  </a:cubicBezTo>
                  <a:cubicBezTo>
                    <a:pt x="41" y="12"/>
                    <a:pt x="39" y="17"/>
                    <a:pt x="42" y="19"/>
                  </a:cubicBezTo>
                  <a:cubicBezTo>
                    <a:pt x="45" y="21"/>
                    <a:pt x="51" y="18"/>
                    <a:pt x="54" y="19"/>
                  </a:cubicBezTo>
                  <a:cubicBezTo>
                    <a:pt x="57" y="20"/>
                    <a:pt x="57" y="26"/>
                    <a:pt x="59" y="28"/>
                  </a:cubicBezTo>
                  <a:cubicBezTo>
                    <a:pt x="61" y="30"/>
                    <a:pt x="64" y="27"/>
                    <a:pt x="67" y="31"/>
                  </a:cubicBezTo>
                  <a:cubicBezTo>
                    <a:pt x="70" y="35"/>
                    <a:pt x="74" y="48"/>
                    <a:pt x="76" y="52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9" name="Знак запрета 278"/>
          <p:cNvSpPr/>
          <p:nvPr/>
        </p:nvSpPr>
        <p:spPr>
          <a:xfrm>
            <a:off x="5078042" y="1303442"/>
            <a:ext cx="131807" cy="123562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54" name="Line 4811"/>
          <p:cNvSpPr>
            <a:spLocks noChangeShapeType="1"/>
          </p:cNvSpPr>
          <p:nvPr/>
        </p:nvSpPr>
        <p:spPr bwMode="auto">
          <a:xfrm>
            <a:off x="5761853" y="1468196"/>
            <a:ext cx="0" cy="4381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5" name="Rectangle 4823"/>
          <p:cNvSpPr>
            <a:spLocks noChangeArrowheads="1"/>
          </p:cNvSpPr>
          <p:nvPr/>
        </p:nvSpPr>
        <p:spPr bwMode="auto">
          <a:xfrm>
            <a:off x="5811818" y="1655683"/>
            <a:ext cx="360001" cy="1428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800" b="0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УС РБ</a:t>
            </a:r>
            <a:endParaRPr lang="ru-RU" sz="8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76" name="Line 4811"/>
          <p:cNvSpPr>
            <a:spLocks noChangeShapeType="1"/>
          </p:cNvSpPr>
          <p:nvPr/>
        </p:nvSpPr>
        <p:spPr bwMode="auto">
          <a:xfrm>
            <a:off x="5694221" y="1472302"/>
            <a:ext cx="0" cy="4381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" name="Line 4822"/>
          <p:cNvSpPr>
            <a:spLocks noChangeShapeType="1"/>
          </p:cNvSpPr>
          <p:nvPr/>
        </p:nvSpPr>
        <p:spPr bwMode="auto">
          <a:xfrm>
            <a:off x="5682384" y="1976866"/>
            <a:ext cx="0" cy="54156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8" name="Rectangle 4823"/>
          <p:cNvSpPr>
            <a:spLocks noChangeArrowheads="1"/>
          </p:cNvSpPr>
          <p:nvPr/>
        </p:nvSpPr>
        <p:spPr bwMode="auto">
          <a:xfrm>
            <a:off x="5758583" y="2065595"/>
            <a:ext cx="358759" cy="11416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be-BY" sz="800" b="0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К ВПС</a:t>
            </a:r>
            <a:endParaRPr lang="ru-RU" sz="8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80" name="Freeform 4824"/>
          <p:cNvSpPr>
            <a:spLocks/>
          </p:cNvSpPr>
          <p:nvPr/>
        </p:nvSpPr>
        <p:spPr bwMode="auto">
          <a:xfrm>
            <a:off x="5691909" y="2284829"/>
            <a:ext cx="612263" cy="71678"/>
          </a:xfrm>
          <a:custGeom>
            <a:avLst/>
            <a:gdLst>
              <a:gd name="T0" fmla="*/ 0 w 75"/>
              <a:gd name="T1" fmla="*/ 6 h 9"/>
              <a:gd name="T2" fmla="*/ 5 w 75"/>
              <a:gd name="T3" fmla="*/ 4 h 9"/>
              <a:gd name="T4" fmla="*/ 19 w 75"/>
              <a:gd name="T5" fmla="*/ 1 h 9"/>
              <a:gd name="T6" fmla="*/ 35 w 75"/>
              <a:gd name="T7" fmla="*/ 8 h 9"/>
              <a:gd name="T8" fmla="*/ 47 w 75"/>
              <a:gd name="T9" fmla="*/ 3 h 9"/>
              <a:gd name="T10" fmla="*/ 59 w 75"/>
              <a:gd name="T11" fmla="*/ 7 h 9"/>
              <a:gd name="T12" fmla="*/ 68 w 75"/>
              <a:gd name="T13" fmla="*/ 4 h 9"/>
              <a:gd name="T14" fmla="*/ 74 w 75"/>
              <a:gd name="T15" fmla="*/ 9 h 9"/>
              <a:gd name="T16" fmla="*/ 74 w 75"/>
              <a:gd name="T17" fmla="*/ 7 h 9"/>
              <a:gd name="T18" fmla="*/ 73 w 75"/>
              <a:gd name="T19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" h="9">
                <a:moveTo>
                  <a:pt x="0" y="6"/>
                </a:moveTo>
                <a:cubicBezTo>
                  <a:pt x="1" y="5"/>
                  <a:pt x="2" y="5"/>
                  <a:pt x="5" y="4"/>
                </a:cubicBezTo>
                <a:cubicBezTo>
                  <a:pt x="8" y="3"/>
                  <a:pt x="14" y="0"/>
                  <a:pt x="19" y="1"/>
                </a:cubicBezTo>
                <a:cubicBezTo>
                  <a:pt x="24" y="2"/>
                  <a:pt x="30" y="8"/>
                  <a:pt x="35" y="8"/>
                </a:cubicBezTo>
                <a:cubicBezTo>
                  <a:pt x="40" y="8"/>
                  <a:pt x="43" y="3"/>
                  <a:pt x="47" y="3"/>
                </a:cubicBezTo>
                <a:cubicBezTo>
                  <a:pt x="51" y="3"/>
                  <a:pt x="56" y="7"/>
                  <a:pt x="59" y="7"/>
                </a:cubicBezTo>
                <a:cubicBezTo>
                  <a:pt x="62" y="7"/>
                  <a:pt x="66" y="4"/>
                  <a:pt x="68" y="4"/>
                </a:cubicBezTo>
                <a:cubicBezTo>
                  <a:pt x="70" y="4"/>
                  <a:pt x="73" y="9"/>
                  <a:pt x="74" y="9"/>
                </a:cubicBezTo>
                <a:cubicBezTo>
                  <a:pt x="75" y="9"/>
                  <a:pt x="74" y="7"/>
                  <a:pt x="74" y="7"/>
                </a:cubicBezTo>
                <a:cubicBezTo>
                  <a:pt x="74" y="7"/>
                  <a:pt x="73" y="8"/>
                  <a:pt x="73" y="8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0" name="Freeform 4825"/>
          <p:cNvSpPr>
            <a:spLocks/>
          </p:cNvSpPr>
          <p:nvPr/>
        </p:nvSpPr>
        <p:spPr bwMode="auto">
          <a:xfrm>
            <a:off x="5691909" y="1932842"/>
            <a:ext cx="620426" cy="414139"/>
          </a:xfrm>
          <a:custGeom>
            <a:avLst/>
            <a:gdLst>
              <a:gd name="T0" fmla="*/ 0 w 76"/>
              <a:gd name="T1" fmla="*/ 5 h 52"/>
              <a:gd name="T2" fmla="*/ 5 w 76"/>
              <a:gd name="T3" fmla="*/ 2 h 52"/>
              <a:gd name="T4" fmla="*/ 21 w 76"/>
              <a:gd name="T5" fmla="*/ 1 h 52"/>
              <a:gd name="T6" fmla="*/ 37 w 76"/>
              <a:gd name="T7" fmla="*/ 9 h 52"/>
              <a:gd name="T8" fmla="*/ 42 w 76"/>
              <a:gd name="T9" fmla="*/ 19 h 52"/>
              <a:gd name="T10" fmla="*/ 54 w 76"/>
              <a:gd name="T11" fmla="*/ 19 h 52"/>
              <a:gd name="T12" fmla="*/ 59 w 76"/>
              <a:gd name="T13" fmla="*/ 28 h 52"/>
              <a:gd name="T14" fmla="*/ 67 w 76"/>
              <a:gd name="T15" fmla="*/ 31 h 52"/>
              <a:gd name="T16" fmla="*/ 76 w 76"/>
              <a:gd name="T17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" h="52">
                <a:moveTo>
                  <a:pt x="0" y="5"/>
                </a:moveTo>
                <a:cubicBezTo>
                  <a:pt x="1" y="4"/>
                  <a:pt x="2" y="3"/>
                  <a:pt x="5" y="2"/>
                </a:cubicBezTo>
                <a:cubicBezTo>
                  <a:pt x="8" y="1"/>
                  <a:pt x="16" y="0"/>
                  <a:pt x="21" y="1"/>
                </a:cubicBezTo>
                <a:cubicBezTo>
                  <a:pt x="26" y="2"/>
                  <a:pt x="33" y="6"/>
                  <a:pt x="37" y="9"/>
                </a:cubicBezTo>
                <a:cubicBezTo>
                  <a:pt x="41" y="12"/>
                  <a:pt x="39" y="17"/>
                  <a:pt x="42" y="19"/>
                </a:cubicBezTo>
                <a:cubicBezTo>
                  <a:pt x="45" y="21"/>
                  <a:pt x="51" y="18"/>
                  <a:pt x="54" y="19"/>
                </a:cubicBezTo>
                <a:cubicBezTo>
                  <a:pt x="57" y="20"/>
                  <a:pt x="57" y="26"/>
                  <a:pt x="59" y="28"/>
                </a:cubicBezTo>
                <a:cubicBezTo>
                  <a:pt x="61" y="30"/>
                  <a:pt x="64" y="27"/>
                  <a:pt x="67" y="31"/>
                </a:cubicBezTo>
                <a:cubicBezTo>
                  <a:pt x="70" y="35"/>
                  <a:pt x="74" y="48"/>
                  <a:pt x="76" y="52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5" name="Знак запрета 334"/>
          <p:cNvSpPr/>
          <p:nvPr/>
        </p:nvSpPr>
        <p:spPr>
          <a:xfrm>
            <a:off x="4875939" y="5361642"/>
            <a:ext cx="131807" cy="12356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46" name="Группа 345"/>
          <p:cNvGrpSpPr/>
          <p:nvPr/>
        </p:nvGrpSpPr>
        <p:grpSpPr>
          <a:xfrm>
            <a:off x="5685938" y="2335141"/>
            <a:ext cx="618234" cy="548609"/>
            <a:chOff x="0" y="0"/>
            <a:chExt cx="726098" cy="688731"/>
          </a:xfrm>
        </p:grpSpPr>
        <p:sp>
          <p:nvSpPr>
            <p:cNvPr id="348" name="Line 4822"/>
            <p:cNvSpPr>
              <a:spLocks noChangeShapeType="1"/>
            </p:cNvSpPr>
            <p:nvPr/>
          </p:nvSpPr>
          <p:spPr bwMode="auto">
            <a:xfrm>
              <a:off x="0" y="41031"/>
              <a:ext cx="0" cy="6477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" name="Rectangle 4823"/>
            <p:cNvSpPr>
              <a:spLocks noChangeArrowheads="1"/>
            </p:cNvSpPr>
            <p:nvPr/>
          </p:nvSpPr>
          <p:spPr bwMode="auto">
            <a:xfrm>
              <a:off x="96706" y="245072"/>
              <a:ext cx="450120" cy="142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К СПА</a:t>
              </a:r>
              <a:endParaRPr lang="ru-RU" sz="8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  <p:sp>
          <p:nvSpPr>
            <p:cNvPr id="350" name="Freeform 4824"/>
            <p:cNvSpPr>
              <a:spLocks/>
            </p:cNvSpPr>
            <p:nvPr/>
          </p:nvSpPr>
          <p:spPr bwMode="auto">
            <a:xfrm>
              <a:off x="9525" y="441081"/>
              <a:ext cx="714375" cy="85725"/>
            </a:xfrm>
            <a:custGeom>
              <a:avLst/>
              <a:gdLst>
                <a:gd name="T0" fmla="*/ 0 w 75"/>
                <a:gd name="T1" fmla="*/ 6 h 9"/>
                <a:gd name="T2" fmla="*/ 5 w 75"/>
                <a:gd name="T3" fmla="*/ 4 h 9"/>
                <a:gd name="T4" fmla="*/ 19 w 75"/>
                <a:gd name="T5" fmla="*/ 1 h 9"/>
                <a:gd name="T6" fmla="*/ 35 w 75"/>
                <a:gd name="T7" fmla="*/ 8 h 9"/>
                <a:gd name="T8" fmla="*/ 47 w 75"/>
                <a:gd name="T9" fmla="*/ 3 h 9"/>
                <a:gd name="T10" fmla="*/ 59 w 75"/>
                <a:gd name="T11" fmla="*/ 7 h 9"/>
                <a:gd name="T12" fmla="*/ 68 w 75"/>
                <a:gd name="T13" fmla="*/ 4 h 9"/>
                <a:gd name="T14" fmla="*/ 74 w 75"/>
                <a:gd name="T15" fmla="*/ 9 h 9"/>
                <a:gd name="T16" fmla="*/ 74 w 75"/>
                <a:gd name="T17" fmla="*/ 7 h 9"/>
                <a:gd name="T18" fmla="*/ 73 w 75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9">
                  <a:moveTo>
                    <a:pt x="0" y="6"/>
                  </a:moveTo>
                  <a:cubicBezTo>
                    <a:pt x="1" y="5"/>
                    <a:pt x="2" y="5"/>
                    <a:pt x="5" y="4"/>
                  </a:cubicBezTo>
                  <a:cubicBezTo>
                    <a:pt x="8" y="3"/>
                    <a:pt x="14" y="0"/>
                    <a:pt x="19" y="1"/>
                  </a:cubicBezTo>
                  <a:cubicBezTo>
                    <a:pt x="24" y="2"/>
                    <a:pt x="30" y="8"/>
                    <a:pt x="35" y="8"/>
                  </a:cubicBezTo>
                  <a:cubicBezTo>
                    <a:pt x="40" y="8"/>
                    <a:pt x="43" y="3"/>
                    <a:pt x="47" y="3"/>
                  </a:cubicBezTo>
                  <a:cubicBezTo>
                    <a:pt x="51" y="3"/>
                    <a:pt x="56" y="7"/>
                    <a:pt x="59" y="7"/>
                  </a:cubicBezTo>
                  <a:cubicBezTo>
                    <a:pt x="62" y="7"/>
                    <a:pt x="66" y="4"/>
                    <a:pt x="68" y="4"/>
                  </a:cubicBezTo>
                  <a:cubicBezTo>
                    <a:pt x="70" y="4"/>
                    <a:pt x="73" y="9"/>
                    <a:pt x="74" y="9"/>
                  </a:cubicBezTo>
                  <a:cubicBezTo>
                    <a:pt x="75" y="9"/>
                    <a:pt x="74" y="7"/>
                    <a:pt x="74" y="7"/>
                  </a:cubicBezTo>
                  <a:cubicBezTo>
                    <a:pt x="74" y="7"/>
                    <a:pt x="73" y="8"/>
                    <a:pt x="73" y="8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2" name="Freeform 4825"/>
            <p:cNvSpPr>
              <a:spLocks/>
            </p:cNvSpPr>
            <p:nvPr/>
          </p:nvSpPr>
          <p:spPr bwMode="auto">
            <a:xfrm>
              <a:off x="2197" y="0"/>
              <a:ext cx="723901" cy="495300"/>
            </a:xfrm>
            <a:custGeom>
              <a:avLst/>
              <a:gdLst>
                <a:gd name="T0" fmla="*/ 0 w 76"/>
                <a:gd name="T1" fmla="*/ 5 h 52"/>
                <a:gd name="T2" fmla="*/ 5 w 76"/>
                <a:gd name="T3" fmla="*/ 2 h 52"/>
                <a:gd name="T4" fmla="*/ 21 w 76"/>
                <a:gd name="T5" fmla="*/ 1 h 52"/>
                <a:gd name="T6" fmla="*/ 37 w 76"/>
                <a:gd name="T7" fmla="*/ 9 h 52"/>
                <a:gd name="T8" fmla="*/ 42 w 76"/>
                <a:gd name="T9" fmla="*/ 19 h 52"/>
                <a:gd name="T10" fmla="*/ 54 w 76"/>
                <a:gd name="T11" fmla="*/ 19 h 52"/>
                <a:gd name="T12" fmla="*/ 59 w 76"/>
                <a:gd name="T13" fmla="*/ 28 h 52"/>
                <a:gd name="T14" fmla="*/ 67 w 76"/>
                <a:gd name="T15" fmla="*/ 31 h 52"/>
                <a:gd name="T16" fmla="*/ 76 w 76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52">
                  <a:moveTo>
                    <a:pt x="0" y="5"/>
                  </a:moveTo>
                  <a:cubicBezTo>
                    <a:pt x="1" y="4"/>
                    <a:pt x="2" y="3"/>
                    <a:pt x="5" y="2"/>
                  </a:cubicBezTo>
                  <a:cubicBezTo>
                    <a:pt x="8" y="1"/>
                    <a:pt x="16" y="0"/>
                    <a:pt x="21" y="1"/>
                  </a:cubicBezTo>
                  <a:cubicBezTo>
                    <a:pt x="26" y="2"/>
                    <a:pt x="33" y="6"/>
                    <a:pt x="37" y="9"/>
                  </a:cubicBezTo>
                  <a:cubicBezTo>
                    <a:pt x="41" y="12"/>
                    <a:pt x="39" y="17"/>
                    <a:pt x="42" y="19"/>
                  </a:cubicBezTo>
                  <a:cubicBezTo>
                    <a:pt x="45" y="21"/>
                    <a:pt x="51" y="18"/>
                    <a:pt x="54" y="19"/>
                  </a:cubicBezTo>
                  <a:cubicBezTo>
                    <a:pt x="57" y="20"/>
                    <a:pt x="57" y="26"/>
                    <a:pt x="59" y="28"/>
                  </a:cubicBezTo>
                  <a:cubicBezTo>
                    <a:pt x="61" y="30"/>
                    <a:pt x="64" y="27"/>
                    <a:pt x="67" y="31"/>
                  </a:cubicBezTo>
                  <a:cubicBezTo>
                    <a:pt x="70" y="35"/>
                    <a:pt x="74" y="48"/>
                    <a:pt x="76" y="52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1" name="Group 16442"/>
          <p:cNvGrpSpPr>
            <a:grpSpLocks/>
          </p:cNvGrpSpPr>
          <p:nvPr/>
        </p:nvGrpSpPr>
        <p:grpSpPr bwMode="auto">
          <a:xfrm>
            <a:off x="2792095" y="3645477"/>
            <a:ext cx="443703" cy="310912"/>
            <a:chOff x="0" y="3"/>
            <a:chExt cx="66" cy="58"/>
          </a:xfrm>
        </p:grpSpPr>
        <p:sp>
          <p:nvSpPr>
            <p:cNvPr id="213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4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8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9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116 БАБ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230" name="Group 16442"/>
          <p:cNvGrpSpPr>
            <a:grpSpLocks/>
          </p:cNvGrpSpPr>
          <p:nvPr/>
        </p:nvGrpSpPr>
        <p:grpSpPr bwMode="auto">
          <a:xfrm>
            <a:off x="3626345" y="2820501"/>
            <a:ext cx="443703" cy="310912"/>
            <a:chOff x="0" y="3"/>
            <a:chExt cx="66" cy="58"/>
          </a:xfrm>
        </p:grpSpPr>
        <p:sp>
          <p:nvSpPr>
            <p:cNvPr id="231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2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3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4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206 ШАБ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302" name="Group 16442"/>
          <p:cNvGrpSpPr>
            <a:grpSpLocks/>
          </p:cNvGrpSpPr>
          <p:nvPr/>
        </p:nvGrpSpPr>
        <p:grpSpPr bwMode="auto">
          <a:xfrm>
            <a:off x="4270742" y="3931459"/>
            <a:ext cx="443703" cy="310912"/>
            <a:chOff x="0" y="3"/>
            <a:chExt cx="66" cy="58"/>
          </a:xfrm>
        </p:grpSpPr>
        <p:sp>
          <p:nvSpPr>
            <p:cNvPr id="307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61 ЗАБ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315" name="Group 16442"/>
          <p:cNvGrpSpPr>
            <a:grpSpLocks/>
          </p:cNvGrpSpPr>
          <p:nvPr/>
        </p:nvGrpSpPr>
        <p:grpSpPr bwMode="auto">
          <a:xfrm>
            <a:off x="2675916" y="4538719"/>
            <a:ext cx="443703" cy="310912"/>
            <a:chOff x="0" y="3"/>
            <a:chExt cx="66" cy="58"/>
          </a:xfrm>
        </p:grpSpPr>
        <p:sp>
          <p:nvSpPr>
            <p:cNvPr id="316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181 БВБ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255" name="Text Box 17036"/>
          <p:cNvSpPr txBox="1">
            <a:spLocks noChangeArrowheads="1"/>
          </p:cNvSpPr>
          <p:nvPr/>
        </p:nvSpPr>
        <p:spPr bwMode="auto">
          <a:xfrm>
            <a:off x="5908537" y="2923463"/>
            <a:ext cx="516629" cy="11260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248 авэ АП</a:t>
            </a:r>
            <a:endParaRPr lang="ru-RU" sz="60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grpSp>
        <p:nvGrpSpPr>
          <p:cNvPr id="360" name="Группа 359"/>
          <p:cNvGrpSpPr/>
          <p:nvPr/>
        </p:nvGrpSpPr>
        <p:grpSpPr>
          <a:xfrm>
            <a:off x="4920786" y="5062635"/>
            <a:ext cx="412102" cy="291089"/>
            <a:chOff x="4920786" y="5062635"/>
            <a:chExt cx="412102" cy="291089"/>
          </a:xfrm>
        </p:grpSpPr>
        <p:grpSp>
          <p:nvGrpSpPr>
            <p:cNvPr id="361" name="Group 16165"/>
            <p:cNvGrpSpPr>
              <a:grpSpLocks/>
            </p:cNvGrpSpPr>
            <p:nvPr/>
          </p:nvGrpSpPr>
          <p:grpSpPr bwMode="auto">
            <a:xfrm>
              <a:off x="4920786" y="5062635"/>
              <a:ext cx="412102" cy="291089"/>
              <a:chOff x="82" y="0"/>
              <a:chExt cx="73" cy="63"/>
            </a:xfrm>
          </p:grpSpPr>
          <p:sp>
            <p:nvSpPr>
              <p:cNvPr id="363" name="Line 4887"/>
              <p:cNvSpPr>
                <a:spLocks noChangeShapeType="1"/>
              </p:cNvSpPr>
              <p:nvPr/>
            </p:nvSpPr>
            <p:spPr bwMode="auto">
              <a:xfrm>
                <a:off x="82" y="0"/>
                <a:ext cx="0" cy="6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64" name="Group 16164"/>
              <p:cNvGrpSpPr>
                <a:grpSpLocks/>
              </p:cNvGrpSpPr>
              <p:nvPr/>
            </p:nvGrpSpPr>
            <p:grpSpPr bwMode="auto">
              <a:xfrm>
                <a:off x="82" y="0"/>
                <a:ext cx="73" cy="24"/>
                <a:chOff x="82" y="0"/>
                <a:chExt cx="73" cy="24"/>
              </a:xfrm>
            </p:grpSpPr>
            <p:sp>
              <p:nvSpPr>
                <p:cNvPr id="365" name="Line 4888"/>
                <p:cNvSpPr>
                  <a:spLocks noChangeShapeType="1"/>
                </p:cNvSpPr>
                <p:nvPr/>
              </p:nvSpPr>
              <p:spPr bwMode="auto">
                <a:xfrm>
                  <a:off x="82" y="0"/>
                  <a:ext cx="6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6" name="Line 4889"/>
                <p:cNvSpPr>
                  <a:spLocks noChangeShapeType="1"/>
                </p:cNvSpPr>
                <p:nvPr/>
              </p:nvSpPr>
              <p:spPr bwMode="auto">
                <a:xfrm flipV="1">
                  <a:off x="83" y="24"/>
                  <a:ext cx="59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7" name="Line 4890"/>
                <p:cNvSpPr>
                  <a:spLocks noChangeShapeType="1"/>
                </p:cNvSpPr>
                <p:nvPr/>
              </p:nvSpPr>
              <p:spPr bwMode="auto">
                <a:xfrm flipH="1">
                  <a:off x="134" y="0"/>
                  <a:ext cx="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8" name="Line 4891"/>
                <p:cNvSpPr>
                  <a:spLocks noChangeShapeType="1"/>
                </p:cNvSpPr>
                <p:nvPr/>
              </p:nvSpPr>
              <p:spPr bwMode="auto">
                <a:xfrm>
                  <a:off x="134" y="11"/>
                  <a:ext cx="8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9" name="Rectangle 4892"/>
                <p:cNvSpPr>
                  <a:spLocks noChangeArrowheads="1"/>
                </p:cNvSpPr>
                <p:nvPr/>
              </p:nvSpPr>
              <p:spPr bwMode="auto">
                <a:xfrm>
                  <a:off x="83" y="4"/>
                  <a:ext cx="52" cy="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square" lIns="27432" tIns="22860" rIns="27432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rtl="0">
                    <a:defRPr sz="1000"/>
                  </a:pPr>
                  <a:r>
                    <a:rPr lang="ru-RU" sz="500" b="0" i="0" u="none" strike="noStrike" baseline="0" dirty="0" smtClean="0">
                      <a:solidFill>
                        <a:srgbClr val="000000"/>
                      </a:solidFill>
                      <a:latin typeface="Arial Cyr"/>
                      <a:cs typeface="Arial Cyr"/>
                    </a:rPr>
                    <a:t>1169</a:t>
                  </a:r>
                  <a:r>
                    <a:rPr lang="ru-RU" sz="500" b="0" i="0" u="none" strike="noStrike" dirty="0" smtClean="0">
                      <a:solidFill>
                        <a:srgbClr val="000000"/>
                      </a:solidFill>
                      <a:latin typeface="Arial Cyr"/>
                      <a:cs typeface="Arial Cyr"/>
                    </a:rPr>
                    <a:t> БЗ</a:t>
                  </a:r>
                  <a:endParaRPr lang="ru-RU" sz="500" b="0" i="0" u="none" strike="noStrike" baseline="0" dirty="0">
                    <a:solidFill>
                      <a:srgbClr val="000000"/>
                    </a:solidFill>
                    <a:latin typeface="Arial Cyr"/>
                    <a:cs typeface="Arial Cyr"/>
                  </a:endParaRPr>
                </a:p>
              </p:txBody>
            </p:sp>
            <p:sp>
              <p:nvSpPr>
                <p:cNvPr id="370" name="Rectangle 4893"/>
                <p:cNvSpPr>
                  <a:spLocks noChangeArrowheads="1"/>
                </p:cNvSpPr>
                <p:nvPr/>
              </p:nvSpPr>
              <p:spPr bwMode="auto">
                <a:xfrm>
                  <a:off x="137" y="2"/>
                  <a:ext cx="18" cy="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xmlns:mc="http://schemas.openxmlformats.org/markup-compatibility/2006" val="FFFFFF" mc:Ignorable="a14" a14:legacySpreadsheetColorIndex="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xmlns:mc="http://schemas.openxmlformats.org/markup-compatibility/2006" val="FFFFFF" mc:Ignorable="a14" a14:legacySpreadsheetColorIndex="9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27432" tIns="22860" rIns="0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ru-RU" sz="800" b="0" i="0" u="none" strike="noStrike" baseline="0" dirty="0">
                    <a:solidFill>
                      <a:srgbClr val="000000"/>
                    </a:solidFill>
                    <a:latin typeface="Arial Cyr"/>
                    <a:cs typeface="Arial Cyr"/>
                  </a:endParaRPr>
                </a:p>
              </p:txBody>
            </p:sp>
            <p:sp>
              <p:nvSpPr>
                <p:cNvPr id="371" name="Line 4895"/>
                <p:cNvSpPr>
                  <a:spLocks noChangeShapeType="1"/>
                </p:cNvSpPr>
                <p:nvPr/>
              </p:nvSpPr>
              <p:spPr bwMode="auto">
                <a:xfrm>
                  <a:off x="144" y="0"/>
                  <a:ext cx="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62" name="Line 4895"/>
            <p:cNvSpPr>
              <a:spLocks noChangeShapeType="1"/>
            </p:cNvSpPr>
            <p:nvPr/>
          </p:nvSpPr>
          <p:spPr bwMode="auto">
            <a:xfrm flipH="1">
              <a:off x="5265934" y="5113460"/>
              <a:ext cx="50017" cy="554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2" name="Группа 371"/>
          <p:cNvGrpSpPr/>
          <p:nvPr/>
        </p:nvGrpSpPr>
        <p:grpSpPr>
          <a:xfrm>
            <a:off x="4270128" y="4136100"/>
            <a:ext cx="412102" cy="110891"/>
            <a:chOff x="4920786" y="5062635"/>
            <a:chExt cx="412102" cy="110891"/>
          </a:xfrm>
        </p:grpSpPr>
        <p:grpSp>
          <p:nvGrpSpPr>
            <p:cNvPr id="373" name="Group 16164"/>
            <p:cNvGrpSpPr>
              <a:grpSpLocks/>
            </p:cNvGrpSpPr>
            <p:nvPr/>
          </p:nvGrpSpPr>
          <p:grpSpPr bwMode="auto">
            <a:xfrm>
              <a:off x="4920786" y="5062635"/>
              <a:ext cx="412102" cy="110891"/>
              <a:chOff x="82" y="0"/>
              <a:chExt cx="73" cy="24"/>
            </a:xfrm>
          </p:grpSpPr>
          <p:sp>
            <p:nvSpPr>
              <p:cNvPr id="375" name="Line 4888"/>
              <p:cNvSpPr>
                <a:spLocks noChangeShapeType="1"/>
              </p:cNvSpPr>
              <p:nvPr/>
            </p:nvSpPr>
            <p:spPr bwMode="auto">
              <a:xfrm>
                <a:off x="82" y="0"/>
                <a:ext cx="6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6" name="Line 4889"/>
              <p:cNvSpPr>
                <a:spLocks noChangeShapeType="1"/>
              </p:cNvSpPr>
              <p:nvPr/>
            </p:nvSpPr>
            <p:spPr bwMode="auto">
              <a:xfrm flipV="1">
                <a:off x="83" y="24"/>
                <a:ext cx="59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7" name="Line 4890"/>
              <p:cNvSpPr>
                <a:spLocks noChangeShapeType="1"/>
              </p:cNvSpPr>
              <p:nvPr/>
            </p:nvSpPr>
            <p:spPr bwMode="auto">
              <a:xfrm flipH="1">
                <a:off x="134" y="0"/>
                <a:ext cx="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" name="Line 4891"/>
              <p:cNvSpPr>
                <a:spLocks noChangeShapeType="1"/>
              </p:cNvSpPr>
              <p:nvPr/>
            </p:nvSpPr>
            <p:spPr bwMode="auto">
              <a:xfrm>
                <a:off x="134" y="11"/>
                <a:ext cx="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" name="Rectangle 4892"/>
              <p:cNvSpPr>
                <a:spLocks noChangeArrowheads="1"/>
              </p:cNvSpPr>
              <p:nvPr/>
            </p:nvSpPr>
            <p:spPr bwMode="auto">
              <a:xfrm>
                <a:off x="83" y="4"/>
                <a:ext cx="52" cy="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27432" tIns="22860" rIns="27432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>
                  <a:defRPr sz="1000"/>
                </a:pPr>
                <a:r>
                  <a:rPr lang="ru-RU" sz="500" b="0" i="0" u="none" strike="noStrike" baseline="0" dirty="0" smtClean="0">
                    <a:solidFill>
                      <a:srgbClr val="000000"/>
                    </a:solidFill>
                    <a:latin typeface="Arial Cyr"/>
                    <a:cs typeface="Arial Cyr"/>
                  </a:rPr>
                  <a:t>558</a:t>
                </a:r>
                <a:r>
                  <a:rPr lang="ru-RU" sz="500" b="0" i="0" u="none" strike="noStrike" dirty="0" smtClean="0">
                    <a:solidFill>
                      <a:srgbClr val="000000"/>
                    </a:solidFill>
                    <a:latin typeface="Arial Cyr"/>
                    <a:cs typeface="Arial Cyr"/>
                  </a:rPr>
                  <a:t> БЗ</a:t>
                </a:r>
                <a:endParaRPr lang="ru-RU" sz="500" b="0" i="0" u="none" strike="noStrike" baseline="0" dirty="0">
                  <a:solidFill>
                    <a:srgbClr val="000000"/>
                  </a:solidFill>
                  <a:latin typeface="Arial Cyr"/>
                  <a:cs typeface="Arial Cyr"/>
                </a:endParaRPr>
              </a:p>
            </p:txBody>
          </p:sp>
          <p:sp>
            <p:nvSpPr>
              <p:cNvPr id="380" name="Rectangle 4893"/>
              <p:cNvSpPr>
                <a:spLocks noChangeArrowheads="1"/>
              </p:cNvSpPr>
              <p:nvPr/>
            </p:nvSpPr>
            <p:spPr bwMode="auto">
              <a:xfrm>
                <a:off x="137" y="2"/>
                <a:ext cx="1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xmlns:mc="http://schemas.openxmlformats.org/markup-compatibility/2006" val="FFFFFF" mc:Ignorable="a14" a14:legacySpreadsheetColorIndex="9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xmlns:mc="http://schemas.openxmlformats.org/markup-compatibility/2006" val="FFFFFF" mc:Ignorable="a14" a14:legacySpreadsheetColorIndex="9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432" tIns="22860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ru-RU" sz="800" b="0" i="0" u="none" strike="noStrike" baseline="0" dirty="0">
                  <a:solidFill>
                    <a:srgbClr val="000000"/>
                  </a:solidFill>
                  <a:latin typeface="Arial Cyr"/>
                  <a:cs typeface="Arial Cyr"/>
                </a:endParaRPr>
              </a:p>
            </p:txBody>
          </p:sp>
          <p:sp>
            <p:nvSpPr>
              <p:cNvPr id="381" name="Line 4895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4" name="Line 4895"/>
            <p:cNvSpPr>
              <a:spLocks noChangeShapeType="1"/>
            </p:cNvSpPr>
            <p:nvPr/>
          </p:nvSpPr>
          <p:spPr bwMode="auto">
            <a:xfrm flipH="1">
              <a:off x="5265934" y="5113460"/>
              <a:ext cx="50017" cy="554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2" name="TextBox 381"/>
          <p:cNvSpPr txBox="1"/>
          <p:nvPr/>
        </p:nvSpPr>
        <p:spPr>
          <a:xfrm>
            <a:off x="2535355" y="5827437"/>
            <a:ext cx="22406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300" b="1" dirty="0" smtClean="0"/>
              <a:t>1998</a:t>
            </a:r>
            <a:endParaRPr lang="ru-RU" sz="2300" b="1" dirty="0"/>
          </a:p>
        </p:txBody>
      </p:sp>
      <p:grpSp>
        <p:nvGrpSpPr>
          <p:cNvPr id="176" name="Group 16442"/>
          <p:cNvGrpSpPr>
            <a:grpSpLocks/>
          </p:cNvGrpSpPr>
          <p:nvPr/>
        </p:nvGrpSpPr>
        <p:grpSpPr bwMode="auto">
          <a:xfrm>
            <a:off x="6559486" y="428068"/>
            <a:ext cx="443703" cy="225143"/>
            <a:chOff x="0" y="3"/>
            <a:chExt cx="66" cy="42"/>
          </a:xfrm>
        </p:grpSpPr>
        <p:sp>
          <p:nvSpPr>
            <p:cNvPr id="177" name="Line 4843"/>
            <p:cNvSpPr>
              <a:spLocks noChangeShapeType="1"/>
            </p:cNvSpPr>
            <p:nvPr/>
          </p:nvSpPr>
          <p:spPr bwMode="auto">
            <a:xfrm flipH="1">
              <a:off x="0" y="3"/>
              <a:ext cx="0" cy="4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276 БВБ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82" name="Group 16442"/>
          <p:cNvGrpSpPr>
            <a:grpSpLocks/>
          </p:cNvGrpSpPr>
          <p:nvPr/>
        </p:nvGrpSpPr>
        <p:grpSpPr bwMode="auto">
          <a:xfrm>
            <a:off x="2630859" y="5047599"/>
            <a:ext cx="443703" cy="310912"/>
            <a:chOff x="0" y="3"/>
            <a:chExt cx="66" cy="58"/>
          </a:xfrm>
        </p:grpSpPr>
        <p:sp>
          <p:nvSpPr>
            <p:cNvPr id="183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Rectangle 4847"/>
            <p:cNvSpPr>
              <a:spLocks noChangeArrowheads="1"/>
            </p:cNvSpPr>
            <p:nvPr/>
          </p:nvSpPr>
          <p:spPr bwMode="auto">
            <a:xfrm>
              <a:off x="2" y="4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65 ТБВБ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92" name="Group 16442"/>
          <p:cNvGrpSpPr>
            <a:grpSpLocks/>
          </p:cNvGrpSpPr>
          <p:nvPr/>
        </p:nvGrpSpPr>
        <p:grpSpPr bwMode="auto">
          <a:xfrm>
            <a:off x="3186952" y="4698260"/>
            <a:ext cx="443703" cy="310912"/>
            <a:chOff x="0" y="3"/>
            <a:chExt cx="66" cy="58"/>
          </a:xfrm>
        </p:grpSpPr>
        <p:sp>
          <p:nvSpPr>
            <p:cNvPr id="193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9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0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2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927 ЗАБ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grpSp>
        <p:nvGrpSpPr>
          <p:cNvPr id="118" name="Group 16442"/>
          <p:cNvGrpSpPr>
            <a:grpSpLocks/>
          </p:cNvGrpSpPr>
          <p:nvPr/>
        </p:nvGrpSpPr>
        <p:grpSpPr bwMode="auto">
          <a:xfrm>
            <a:off x="5443028" y="3114979"/>
            <a:ext cx="443703" cy="219783"/>
            <a:chOff x="0" y="3"/>
            <a:chExt cx="66" cy="41"/>
          </a:xfrm>
        </p:grpSpPr>
        <p:sp>
          <p:nvSpPr>
            <p:cNvPr id="119" name="Line 4843"/>
            <p:cNvSpPr>
              <a:spLocks noChangeShapeType="1"/>
            </p:cNvSpPr>
            <p:nvPr/>
          </p:nvSpPr>
          <p:spPr bwMode="auto">
            <a:xfrm>
              <a:off x="0" y="3"/>
              <a:ext cx="0" cy="4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Line 4844"/>
            <p:cNvSpPr>
              <a:spLocks noChangeShapeType="1"/>
            </p:cNvSpPr>
            <p:nvPr/>
          </p:nvSpPr>
          <p:spPr bwMode="auto">
            <a:xfrm flipV="1">
              <a:off x="0" y="3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Line 4845"/>
            <p:cNvSpPr>
              <a:spLocks noChangeShapeType="1"/>
            </p:cNvSpPr>
            <p:nvPr/>
          </p:nvSpPr>
          <p:spPr bwMode="auto">
            <a:xfrm flipV="1">
              <a:off x="0" y="28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Line 4846"/>
            <p:cNvSpPr>
              <a:spLocks noChangeShapeType="1"/>
            </p:cNvSpPr>
            <p:nvPr/>
          </p:nvSpPr>
          <p:spPr bwMode="auto">
            <a:xfrm>
              <a:off x="54" y="3"/>
              <a:ext cx="12" cy="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Rectangle 4847"/>
            <p:cNvSpPr>
              <a:spLocks noChangeArrowheads="1"/>
            </p:cNvSpPr>
            <p:nvPr/>
          </p:nvSpPr>
          <p:spPr bwMode="auto">
            <a:xfrm>
              <a:off x="3" y="5"/>
              <a:ext cx="52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600" b="0" i="0" u="none" strike="noStrike" baseline="0" dirty="0" smtClean="0">
                  <a:solidFill>
                    <a:srgbClr val="000000"/>
                  </a:solidFill>
                  <a:latin typeface="Arial Cyr"/>
                  <a:cs typeface="Arial Cyr"/>
                </a:rPr>
                <a:t>50 ТАБ</a:t>
              </a:r>
              <a:endParaRPr lang="ru-RU" sz="6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endParaRPr>
            </a:p>
          </p:txBody>
        </p:sp>
      </p:grpSp>
      <p:sp>
        <p:nvSpPr>
          <p:cNvPr id="124" name="Text Box 17036"/>
          <p:cNvSpPr txBox="1">
            <a:spLocks noChangeArrowheads="1"/>
          </p:cNvSpPr>
          <p:nvPr/>
        </p:nvSpPr>
        <p:spPr bwMode="auto">
          <a:xfrm>
            <a:off x="6811402" y="4039604"/>
            <a:ext cx="383574" cy="11497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be-BY" sz="600" dirty="0" smtClean="0">
                <a:solidFill>
                  <a:srgbClr val="000000"/>
                </a:solidFill>
                <a:latin typeface="Arial Cyr"/>
                <a:cs typeface="Arial Cyr"/>
              </a:rPr>
              <a:t>13 авэ бк</a:t>
            </a:r>
            <a:endParaRPr lang="ru-RU" sz="6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5" name="Text Box 17036"/>
          <p:cNvSpPr txBox="1">
            <a:spLocks noChangeArrowheads="1"/>
          </p:cNvSpPr>
          <p:nvPr/>
        </p:nvSpPr>
        <p:spPr bwMode="auto">
          <a:xfrm>
            <a:off x="5193398" y="1313544"/>
            <a:ext cx="474737" cy="117089"/>
          </a:xfrm>
          <a:prstGeom prst="rect">
            <a:avLst/>
          </a:prstGeom>
          <a:solidFill>
            <a:schemeClr val="accent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be-BY" sz="800" dirty="0" smtClean="0">
                <a:solidFill>
                  <a:srgbClr val="000000"/>
                </a:solidFill>
                <a:latin typeface="Arial Cyr"/>
                <a:cs typeface="Arial Cyr"/>
              </a:rPr>
              <a:t>1 авэ ПВ </a:t>
            </a:r>
            <a:endParaRPr lang="ru-RU" sz="8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04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1901</TotalTime>
  <Words>1060</Words>
  <Application>Microsoft Office PowerPoint</Application>
  <PresentationFormat>Произвольный</PresentationFormat>
  <Paragraphs>494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LenaMikola</dc:creator>
  <cp:lastModifiedBy>Admin</cp:lastModifiedBy>
  <cp:revision>138</cp:revision>
  <dcterms:created xsi:type="dcterms:W3CDTF">2017-09-16T16:42:44Z</dcterms:created>
  <dcterms:modified xsi:type="dcterms:W3CDTF">2017-10-09T13:08:22Z</dcterms:modified>
</cp:coreProperties>
</file>