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83" r:id="rId5"/>
    <p:sldId id="270" r:id="rId6"/>
    <p:sldId id="273" r:id="rId7"/>
    <p:sldId id="271" r:id="rId8"/>
    <p:sldId id="272" r:id="rId9"/>
    <p:sldId id="274" r:id="rId10"/>
    <p:sldId id="278" r:id="rId11"/>
    <p:sldId id="279" r:id="rId12"/>
    <p:sldId id="280" r:id="rId13"/>
    <p:sldId id="281" r:id="rId14"/>
    <p:sldId id="282" r:id="rId15"/>
    <p:sldId id="275" r:id="rId16"/>
    <p:sldId id="276" r:id="rId17"/>
    <p:sldId id="277" r:id="rId18"/>
    <p:sldId id="258" r:id="rId19"/>
    <p:sldId id="259" r:id="rId20"/>
    <p:sldId id="260" r:id="rId21"/>
    <p:sldId id="262" r:id="rId22"/>
    <p:sldId id="263" r:id="rId23"/>
    <p:sldId id="265" r:id="rId24"/>
    <p:sldId id="267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6" autoAdjust="0"/>
    <p:restoredTop sz="94660"/>
  </p:normalViewPr>
  <p:slideViewPr>
    <p:cSldViewPr>
      <p:cViewPr varScale="1">
        <p:scale>
          <a:sx n="70" d="100"/>
          <a:sy n="70" d="100"/>
        </p:scale>
        <p:origin x="147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5766-EDCB-4666-B38A-2969CD5D7F36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EDD11-54ED-4A03-8189-8777A1372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1CCF7-411A-4D33-8901-C0C3F7519C6D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4B374-28A9-46FA-A821-14884F2AED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9BD0B-3A24-45FA-9E8A-46CB1142F3D2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3E4FC-7CC7-42B9-9DA2-C98641D6D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E699E-EBF7-409D-959B-286B837DD650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628D6-50BB-405E-8814-8F2B2A0FF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4AF32-B228-4C44-B9BA-8156AE48952D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1B63A-0432-4649-852A-7B27D586A9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2833A-65B1-45BC-B941-EF0AE4250CFE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C513-6F07-4E16-BAC3-E29592682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66501-9211-4855-8A9C-62E71DD519A1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62093-DBDA-43D7-BAE3-91223C4C9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A9F41-705E-4814-9D72-BB24AEA8AFF0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23EB-6A69-4E81-87B8-B6E3C75BCB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2AC2E-B994-4A58-85D7-3FE69B803F26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C26BC-779B-49E8-BA5E-6880F71E4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FA8BB-AF58-48CF-B10D-A7F5673CE8F8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69371-3ED5-4F20-8BCD-96484F1D19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5FCAC-FE39-49A7-A60A-F91213A2BE23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63D2E-D7D6-43EF-A913-683852CB8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FC12EB-5A26-4D63-8577-243071005447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1B92C0-110F-4E35-8297-7D68C97F8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67788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900113" y="1550988"/>
            <a:ext cx="76327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200" b="1">
                <a:solidFill>
                  <a:srgbClr val="FF0000"/>
                </a:solidFill>
                <a:latin typeface="Calibri" pitchFamily="34" charset="0"/>
              </a:rPr>
              <a:t>ДРЭВА</a:t>
            </a: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5219700" y="5492750"/>
            <a:ext cx="3924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Алена Церашкова</a:t>
            </a:r>
          </a:p>
          <a:p>
            <a:pPr algn="ctr"/>
            <a:r>
              <a:rPr lang="ru-RU">
                <a:latin typeface="Calibri" pitchFamily="34" charset="0"/>
              </a:rPr>
              <a:t>адмыслова для МоваНановаДзеткам</a:t>
            </a:r>
          </a:p>
          <a:p>
            <a:pPr algn="ctr"/>
            <a:r>
              <a:rPr lang="ru-RU">
                <a:latin typeface="Calibri" pitchFamily="34" charset="0"/>
              </a:rPr>
              <a:t>Менск,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223202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3675063"/>
            <a:ext cx="210502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6400" y="3675063"/>
            <a:ext cx="225742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6400" y="133350"/>
            <a:ext cx="22542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2"/>
          <p:cNvSpPr txBox="1">
            <a:spLocks noChangeArrowheads="1"/>
          </p:cNvSpPr>
          <p:nvPr/>
        </p:nvSpPr>
        <p:spPr bwMode="auto">
          <a:xfrm>
            <a:off x="2627313" y="333375"/>
            <a:ext cx="3600450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FF0000"/>
                </a:solidFill>
                <a:latin typeface="Calibri" pitchFamily="34" charset="0"/>
              </a:rPr>
              <a:t>БЯРОЗА</a:t>
            </a:r>
          </a:p>
          <a:p>
            <a:pPr algn="ctr"/>
            <a:r>
              <a:rPr lang="ru-RU" sz="6600" b="1">
                <a:solidFill>
                  <a:srgbClr val="FF0000"/>
                </a:solidFill>
                <a:latin typeface="Calibri" pitchFamily="34" charset="0"/>
              </a:rPr>
              <a:t>ЛіПА</a:t>
            </a:r>
          </a:p>
          <a:p>
            <a:pPr algn="ctr"/>
            <a:r>
              <a:rPr lang="ru-RU" sz="6600" b="1">
                <a:solidFill>
                  <a:srgbClr val="FF0000"/>
                </a:solidFill>
                <a:latin typeface="Calibri" pitchFamily="34" charset="0"/>
              </a:rPr>
              <a:t>ДУБ</a:t>
            </a:r>
          </a:p>
          <a:p>
            <a:pPr algn="ctr"/>
            <a:r>
              <a:rPr lang="ru-RU" sz="6600" b="1">
                <a:solidFill>
                  <a:srgbClr val="FF0000"/>
                </a:solidFill>
                <a:latin typeface="Calibri" pitchFamily="34" charset="0"/>
              </a:rPr>
              <a:t>ЯБЛЫНЯ</a:t>
            </a:r>
          </a:p>
          <a:p>
            <a:pPr algn="ctr"/>
            <a:r>
              <a:rPr lang="ru-RU" sz="9600" b="1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557338"/>
            <a:ext cx="552926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395288" y="188913"/>
            <a:ext cx="81375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4400" b="1">
                <a:latin typeface="Calibri" pitchFamily="34" charset="0"/>
              </a:rPr>
              <a:t>ГАЛЛЁ ДЫ ЛІСЦЕ ЎТВАРАЮЦЬ </a:t>
            </a:r>
            <a:r>
              <a:rPr lang="be-BY" sz="4400" b="1">
                <a:solidFill>
                  <a:srgbClr val="0070C0"/>
                </a:solidFill>
                <a:latin typeface="Calibri" pitchFamily="34" charset="0"/>
              </a:rPr>
              <a:t>КРОНУ</a:t>
            </a:r>
            <a:r>
              <a:rPr lang="be-BY" sz="4400" b="1">
                <a:latin typeface="Calibri" pitchFamily="34" charset="0"/>
              </a:rPr>
              <a:t> ДРЭВА</a:t>
            </a:r>
            <a:endParaRPr lang="ru-RU" sz="4400" b="1">
              <a:latin typeface="Calibri" pitchFamily="34" charset="0"/>
            </a:endParaRP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468313" y="5300663"/>
            <a:ext cx="84963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3200" b="1">
                <a:latin typeface="Calibri" pitchFamily="34" charset="0"/>
              </a:rPr>
              <a:t>КОЖНЫ ТОЎСТЫ </a:t>
            </a:r>
            <a:r>
              <a:rPr lang="be-BY" sz="3200" b="1">
                <a:solidFill>
                  <a:srgbClr val="0070C0"/>
                </a:solidFill>
                <a:latin typeface="Calibri" pitchFamily="34" charset="0"/>
              </a:rPr>
              <a:t>ГАЛ</a:t>
            </a:r>
            <a:r>
              <a:rPr lang="be-BY" sz="3200" b="1">
                <a:latin typeface="Calibri" pitchFamily="34" charset="0"/>
              </a:rPr>
              <a:t> ДЗЕЛІЦЦА НА </a:t>
            </a:r>
            <a:r>
              <a:rPr lang="be-BY" sz="3200" b="1">
                <a:solidFill>
                  <a:srgbClr val="0070C0"/>
                </a:solidFill>
                <a:latin typeface="Calibri" pitchFamily="34" charset="0"/>
              </a:rPr>
              <a:t>ГАЛІНЫ</a:t>
            </a:r>
            <a:r>
              <a:rPr lang="be-BY" sz="3200" b="1">
                <a:latin typeface="Calibri" pitchFamily="34" charset="0"/>
              </a:rPr>
              <a:t> І </a:t>
            </a:r>
            <a:r>
              <a:rPr lang="be-BY" sz="3200" b="1">
                <a:solidFill>
                  <a:srgbClr val="0070C0"/>
                </a:solidFill>
                <a:latin typeface="Calibri" pitchFamily="34" charset="0"/>
              </a:rPr>
              <a:t>ГАЛІНКІ</a:t>
            </a:r>
            <a:r>
              <a:rPr lang="be-BY" sz="3200" b="1">
                <a:latin typeface="Calibri" pitchFamily="34" charset="0"/>
              </a:rPr>
              <a:t>, ТОНКІЯ ГАЛІНКІ НЯСУЦЬ ЛІСТОЧКІ.</a:t>
            </a:r>
            <a:endParaRPr lang="ru-RU" sz="3200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7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9075" y="120650"/>
            <a:ext cx="367665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" y="3684588"/>
            <a:ext cx="4129088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09538"/>
            <a:ext cx="25241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3681413"/>
            <a:ext cx="23272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8"/>
          <p:cNvSpPr txBox="1">
            <a:spLocks noChangeArrowheads="1"/>
          </p:cNvSpPr>
          <p:nvPr/>
        </p:nvSpPr>
        <p:spPr bwMode="auto">
          <a:xfrm>
            <a:off x="2916238" y="120650"/>
            <a:ext cx="216058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4000" b="1">
                <a:solidFill>
                  <a:srgbClr val="FF0000"/>
                </a:solidFill>
                <a:latin typeface="Calibri" pitchFamily="34" charset="0"/>
              </a:rPr>
              <a:t>ТАПОЛЯ</a:t>
            </a:r>
          </a:p>
          <a:p>
            <a:pPr algn="ctr"/>
            <a:r>
              <a:rPr lang="be-BY" sz="4000" b="1">
                <a:solidFill>
                  <a:srgbClr val="FF0000"/>
                </a:solidFill>
                <a:latin typeface="Calibri" pitchFamily="34" charset="0"/>
              </a:rPr>
              <a:t>КЛЁН</a:t>
            </a:r>
          </a:p>
          <a:p>
            <a:pPr algn="ctr"/>
            <a:r>
              <a:rPr lang="be-BY" sz="4000" b="1">
                <a:solidFill>
                  <a:srgbClr val="FF0000"/>
                </a:solidFill>
                <a:latin typeface="Calibri" pitchFamily="34" charset="0"/>
              </a:rPr>
              <a:t>КАШТАН</a:t>
            </a:r>
          </a:p>
          <a:p>
            <a:pPr algn="ctr"/>
            <a:r>
              <a:rPr lang="be-BY" sz="4000" b="1">
                <a:solidFill>
                  <a:srgbClr val="FF0000"/>
                </a:solidFill>
                <a:latin typeface="Calibri" pitchFamily="34" charset="0"/>
              </a:rPr>
              <a:t>ЛІПА</a:t>
            </a:r>
          </a:p>
          <a:p>
            <a:pPr algn="ctr"/>
            <a:r>
              <a:rPr lang="be-BY" sz="4000" b="1">
                <a:solidFill>
                  <a:srgbClr val="FF0000"/>
                </a:solidFill>
                <a:latin typeface="Calibri" pitchFamily="34" charset="0"/>
              </a:rPr>
              <a:t>ВЯРБА</a:t>
            </a:r>
          </a:p>
          <a:p>
            <a:pPr algn="ctr"/>
            <a:r>
              <a:rPr lang="be-BY" sz="4000" b="1">
                <a:solidFill>
                  <a:srgbClr val="FF0000"/>
                </a:solidFill>
                <a:latin typeface="Calibri" pitchFamily="34" charset="0"/>
              </a:rPr>
              <a:t>?</a:t>
            </a:r>
            <a:endParaRPr lang="ru-RU" sz="40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4583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3697288"/>
            <a:ext cx="3230563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179388" y="-100013"/>
            <a:ext cx="8785225" cy="212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6600" b="1">
                <a:solidFill>
                  <a:srgbClr val="FF0000"/>
                </a:solidFill>
                <a:latin typeface="Calibri" pitchFamily="34" charset="0"/>
              </a:rPr>
              <a:t>НАВОШТА ДРЭВУ ЛІСТОТА?</a:t>
            </a:r>
            <a:endParaRPr lang="ru-RU" sz="66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250825" y="2024063"/>
            <a:ext cx="871378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4800" b="1">
                <a:latin typeface="Calibri" pitchFamily="34" charset="0"/>
              </a:rPr>
              <a:t>Лісце – тая частка дрэва, праз якую ідзе абмен рэчывамі з паветрам. Лісце утварае і назапашвае цукар, выпарае ваду, паглынае і выдзяляе кісларод і вуглякіслы газ.</a:t>
            </a:r>
            <a:endParaRPr lang="ru-RU" sz="4800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26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60475" y="44450"/>
            <a:ext cx="554831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8100"/>
            <a:ext cx="519430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4213" y="3265488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8"/>
          <p:cNvSpPr txBox="1">
            <a:spLocks noChangeArrowheads="1"/>
          </p:cNvSpPr>
          <p:nvPr/>
        </p:nvSpPr>
        <p:spPr bwMode="auto">
          <a:xfrm>
            <a:off x="222250" y="3328988"/>
            <a:ext cx="37941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5400" b="1">
                <a:solidFill>
                  <a:srgbClr val="FF0000"/>
                </a:solidFill>
                <a:latin typeface="Calibri" pitchFamily="34" charset="0"/>
              </a:rPr>
              <a:t>ЯСЕНЬ</a:t>
            </a:r>
          </a:p>
          <a:p>
            <a:pPr algn="ctr"/>
            <a:r>
              <a:rPr lang="be-BY" sz="5400" b="1">
                <a:solidFill>
                  <a:srgbClr val="FF0000"/>
                </a:solidFill>
                <a:latin typeface="Calibri" pitchFamily="34" charset="0"/>
              </a:rPr>
              <a:t>ВІШНЯ </a:t>
            </a:r>
          </a:p>
          <a:p>
            <a:pPr algn="ctr"/>
            <a:r>
              <a:rPr lang="be-BY" sz="5400" b="1">
                <a:solidFill>
                  <a:srgbClr val="FF0000"/>
                </a:solidFill>
                <a:latin typeface="Calibri" pitchFamily="34" charset="0"/>
              </a:rPr>
              <a:t>ЧАРОМХА</a:t>
            </a:r>
          </a:p>
          <a:p>
            <a:pPr algn="ctr"/>
            <a:r>
              <a:rPr lang="be-BY" sz="5400" b="1">
                <a:solidFill>
                  <a:srgbClr val="FF0000"/>
                </a:solidFill>
                <a:latin typeface="Calibri" pitchFamily="34" charset="0"/>
              </a:rPr>
              <a:t>?</a:t>
            </a:r>
            <a:endParaRPr lang="ru-RU" sz="54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377825" y="115888"/>
            <a:ext cx="8388350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4800" b="1" dirty="0">
                <a:latin typeface="Calibri" pitchFamily="34" charset="0"/>
              </a:rPr>
              <a:t>Многія дрэвы </a:t>
            </a:r>
            <a:r>
              <a:rPr lang="be-BY" sz="4800" b="1" dirty="0" smtClean="0">
                <a:latin typeface="Calibri" pitchFamily="34" charset="0"/>
              </a:rPr>
              <a:t>цвітуць. </a:t>
            </a:r>
            <a:r>
              <a:rPr lang="be-BY" sz="4800" b="1" dirty="0">
                <a:latin typeface="Calibri" pitchFamily="34" charset="0"/>
              </a:rPr>
              <a:t>Навошта ім </a:t>
            </a:r>
            <a:r>
              <a:rPr lang="be-BY" sz="4800" b="1" dirty="0">
                <a:solidFill>
                  <a:srgbClr val="0070C0"/>
                </a:solidFill>
                <a:latin typeface="Calibri" pitchFamily="34" charset="0"/>
              </a:rPr>
              <a:t>кветкі</a:t>
            </a:r>
            <a:r>
              <a:rPr lang="be-BY" sz="4800" b="1" dirty="0">
                <a:latin typeface="Calibri" pitchFamily="34" charset="0"/>
              </a:rPr>
              <a:t>? Каб з кветак утварыліся </a:t>
            </a:r>
            <a:r>
              <a:rPr lang="be-BY" sz="4800" b="1" dirty="0">
                <a:solidFill>
                  <a:srgbClr val="0070C0"/>
                </a:solidFill>
                <a:latin typeface="Calibri" pitchFamily="34" charset="0"/>
              </a:rPr>
              <a:t>плады</a:t>
            </a:r>
            <a:r>
              <a:rPr lang="be-BY" sz="4800" b="1" dirty="0">
                <a:latin typeface="Calibri" pitchFamily="34" charset="0"/>
              </a:rPr>
              <a:t>. Адны дрэвы апыляе вецер, іншыя салодкім пахам прывабліваюць казюрак. </a:t>
            </a:r>
            <a:endParaRPr lang="ru-RU" sz="4800" b="1" dirty="0">
              <a:latin typeface="Calibri" pitchFamily="34" charset="0"/>
            </a:endParaRPr>
          </a:p>
          <a:p>
            <a:pPr algn="ctr"/>
            <a:r>
              <a:rPr lang="be-BY" sz="4800" b="1" dirty="0">
                <a:latin typeface="Calibri" pitchFamily="34" charset="0"/>
              </a:rPr>
              <a:t>З аплодненых кветак утворыцца </a:t>
            </a:r>
            <a:r>
              <a:rPr lang="be-BY" sz="4800" b="1" dirty="0">
                <a:solidFill>
                  <a:srgbClr val="0070C0"/>
                </a:solidFill>
                <a:latin typeface="Calibri" pitchFamily="34" charset="0"/>
              </a:rPr>
              <a:t>насенне</a:t>
            </a:r>
            <a:r>
              <a:rPr lang="be-BY" sz="4800" b="1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67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3933825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44450"/>
            <a:ext cx="3554413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933825"/>
            <a:ext cx="378301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3552825"/>
            <a:ext cx="351948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179388" y="2852738"/>
            <a:ext cx="8640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АЛЕШЫНА     АКАЦЫЯ     ЯСЕНЬ      КЛЁН    </a:t>
            </a:r>
          </a:p>
          <a:p>
            <a:pPr algn="ctr"/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611188" y="692150"/>
            <a:ext cx="8064500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0" b="1" dirty="0">
                <a:solidFill>
                  <a:srgbClr val="FF0000"/>
                </a:solidFill>
                <a:latin typeface="Calibri" pitchFamily="34" charset="0"/>
              </a:rPr>
              <a:t>ДРЭВЫ, </a:t>
            </a:r>
            <a:r>
              <a:rPr lang="ru-RU" sz="8000" b="1" dirty="0" smtClean="0">
                <a:solidFill>
                  <a:srgbClr val="FF0000"/>
                </a:solidFill>
                <a:latin typeface="Calibri" pitchFamily="34" charset="0"/>
              </a:rPr>
              <a:t>ЯКІХ </a:t>
            </a:r>
            <a:endParaRPr lang="ru-RU" sz="80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ru-RU" sz="8000" b="1" dirty="0">
                <a:solidFill>
                  <a:srgbClr val="FF0000"/>
                </a:solidFill>
                <a:latin typeface="Calibri" pitchFamily="34" charset="0"/>
              </a:rPr>
              <a:t>НЕ ПАБАЧЫШ </a:t>
            </a:r>
          </a:p>
          <a:p>
            <a:pPr algn="ctr"/>
            <a:r>
              <a:rPr lang="ru-RU" sz="8000" b="1" dirty="0">
                <a:solidFill>
                  <a:srgbClr val="FF0000"/>
                </a:solidFill>
                <a:latin typeface="Calibri" pitchFamily="34" charset="0"/>
              </a:rPr>
              <a:t>У НАШЫМ ДВАРЫ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5364163" y="476250"/>
            <a:ext cx="3455987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latin typeface="Calibri" pitchFamily="34" charset="0"/>
              </a:rPr>
              <a:t>Бутэлечнае дрэва.</a:t>
            </a:r>
          </a:p>
          <a:p>
            <a:r>
              <a:rPr lang="ru-RU" sz="4400">
                <a:latin typeface="Calibri" pitchFamily="34" charset="0"/>
              </a:rPr>
              <a:t>Адно з самых атрутных дрэў, расце ў пустынях</a:t>
            </a:r>
          </a:p>
          <a:p>
            <a:r>
              <a:rPr lang="ru-RU" sz="4400">
                <a:latin typeface="Calibri" pitchFamily="34" charset="0"/>
              </a:rPr>
              <a:t>Намібіі.</a:t>
            </a:r>
            <a:r>
              <a:rPr lang="ru-RU">
                <a:latin typeface="Calibri" pitchFamily="34" charset="0"/>
              </a:rPr>
              <a:t> 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40005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573088"/>
            <a:ext cx="47625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95288" y="3830638"/>
            <a:ext cx="835342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dirty="0" err="1" smtClean="0">
                <a:latin typeface="Calibri" pitchFamily="34" charset="0"/>
              </a:rPr>
              <a:t>Секвоя</a:t>
            </a:r>
            <a:r>
              <a:rPr lang="ru-RU" sz="4000" b="1" dirty="0">
                <a:latin typeface="Calibri" pitchFamily="34" charset="0"/>
              </a:rPr>
              <a:t>. ЗША</a:t>
            </a:r>
            <a:br>
              <a:rPr lang="ru-RU" sz="4000" b="1" dirty="0">
                <a:latin typeface="Calibri" pitchFamily="34" charset="0"/>
              </a:rPr>
            </a:br>
            <a:r>
              <a:rPr lang="ru-RU" sz="4000" b="1" dirty="0" err="1">
                <a:latin typeface="Calibri" pitchFamily="34" charset="0"/>
              </a:rPr>
              <a:t>Дрэва</a:t>
            </a:r>
            <a:r>
              <a:rPr lang="ru-RU" sz="4000" b="1" dirty="0">
                <a:latin typeface="Calibri" pitchFamily="34" charset="0"/>
              </a:rPr>
              <a:t> </a:t>
            </a:r>
            <a:r>
              <a:rPr lang="ru-RU" sz="4000" b="1" dirty="0" err="1">
                <a:latin typeface="Calibri" pitchFamily="34" charset="0"/>
              </a:rPr>
              <a:t>можа</a:t>
            </a:r>
            <a:r>
              <a:rPr lang="ru-RU" sz="4000" b="1" dirty="0">
                <a:latin typeface="Calibri" pitchFamily="34" charset="0"/>
              </a:rPr>
              <a:t> </a:t>
            </a:r>
            <a:r>
              <a:rPr lang="ru-RU" sz="4000" b="1" dirty="0" err="1">
                <a:latin typeface="Calibri" pitchFamily="34" charset="0"/>
              </a:rPr>
              <a:t>пражыць</a:t>
            </a:r>
            <a:r>
              <a:rPr lang="ru-RU" sz="4000" b="1" dirty="0">
                <a:latin typeface="Calibri" pitchFamily="34" charset="0"/>
              </a:rPr>
              <a:t> </a:t>
            </a:r>
            <a:r>
              <a:rPr lang="ru-RU" sz="4000" b="1" dirty="0" err="1">
                <a:latin typeface="Calibri" pitchFamily="34" charset="0"/>
              </a:rPr>
              <a:t>некалькі</a:t>
            </a:r>
            <a:r>
              <a:rPr lang="ru-RU" sz="4000" b="1" dirty="0">
                <a:latin typeface="Calibri" pitchFamily="34" charset="0"/>
              </a:rPr>
              <a:t> тысяч год. </a:t>
            </a:r>
            <a:r>
              <a:rPr lang="ru-RU" sz="4000" b="1" dirty="0" err="1">
                <a:latin typeface="Calibri" pitchFamily="34" charset="0"/>
              </a:rPr>
              <a:t>Калі</a:t>
            </a:r>
            <a:r>
              <a:rPr lang="ru-RU" sz="4000" b="1" dirty="0">
                <a:latin typeface="Calibri" pitchFamily="34" charset="0"/>
              </a:rPr>
              <a:t> </a:t>
            </a:r>
            <a:r>
              <a:rPr lang="ru-RU" sz="4000" b="1" dirty="0" err="1" smtClean="0">
                <a:latin typeface="Calibri" pitchFamily="34" charset="0"/>
              </a:rPr>
              <a:t>секвоя</a:t>
            </a:r>
            <a:r>
              <a:rPr lang="ru-RU" sz="4000" b="1" dirty="0" smtClean="0">
                <a:latin typeface="Calibri" pitchFamily="34" charset="0"/>
              </a:rPr>
              <a:t> </a:t>
            </a:r>
            <a:r>
              <a:rPr lang="ru-RU" sz="4000" b="1" dirty="0" err="1">
                <a:latin typeface="Calibri" pitchFamily="34" charset="0"/>
              </a:rPr>
              <a:t>падае</a:t>
            </a:r>
            <a:r>
              <a:rPr lang="ru-RU" sz="4000" b="1" dirty="0">
                <a:latin typeface="Calibri" pitchFamily="34" charset="0"/>
              </a:rPr>
              <a:t> на </a:t>
            </a:r>
            <a:r>
              <a:rPr lang="ru-RU" sz="4000" b="1" dirty="0" err="1" smtClean="0">
                <a:latin typeface="Calibri" pitchFamily="34" charset="0"/>
              </a:rPr>
              <a:t>дарогу</a:t>
            </a:r>
            <a:r>
              <a:rPr lang="ru-RU" sz="4000" b="1" dirty="0" smtClean="0">
                <a:latin typeface="Calibri" pitchFamily="34" charset="0"/>
              </a:rPr>
              <a:t>, </a:t>
            </a:r>
            <a:r>
              <a:rPr lang="ru-RU" sz="4000" b="1" dirty="0" err="1">
                <a:latin typeface="Calibri" pitchFamily="34" charset="0"/>
              </a:rPr>
              <a:t>прыбраць</a:t>
            </a:r>
            <a:r>
              <a:rPr lang="ru-RU" sz="4000" b="1" dirty="0">
                <a:latin typeface="Calibri" pitchFamily="34" charset="0"/>
              </a:rPr>
              <a:t> </a:t>
            </a:r>
            <a:r>
              <a:rPr lang="ru-RU" sz="4000" b="1" dirty="0" err="1">
                <a:latin typeface="Calibri" pitchFamily="34" charset="0"/>
              </a:rPr>
              <a:t>яе</a:t>
            </a:r>
            <a:r>
              <a:rPr lang="ru-RU" sz="4000" b="1" dirty="0">
                <a:latin typeface="Calibri" pitchFamily="34" charset="0"/>
              </a:rPr>
              <a:t> </a:t>
            </a:r>
            <a:r>
              <a:rPr lang="ru-RU" sz="4000" b="1" dirty="0" err="1">
                <a:latin typeface="Calibri" pitchFamily="34" charset="0"/>
              </a:rPr>
              <a:t>немагчыма</a:t>
            </a:r>
            <a:r>
              <a:rPr lang="ru-RU" sz="4000" b="1" dirty="0">
                <a:latin typeface="Calibri" pitchFamily="34" charset="0"/>
              </a:rPr>
              <a:t>, у </a:t>
            </a:r>
            <a:r>
              <a:rPr lang="ru-RU" sz="4000" b="1" dirty="0" err="1">
                <a:latin typeface="Calibri" pitchFamily="34" charset="0"/>
              </a:rPr>
              <a:t>ёй</a:t>
            </a:r>
            <a:r>
              <a:rPr lang="ru-RU" sz="4000" b="1" dirty="0">
                <a:latin typeface="Calibri" pitchFamily="34" charset="0"/>
              </a:rPr>
              <a:t> </a:t>
            </a:r>
            <a:r>
              <a:rPr lang="ru-RU" sz="4000" b="1" dirty="0" err="1">
                <a:latin typeface="Calibri" pitchFamily="34" charset="0"/>
              </a:rPr>
              <a:t>праразаюць</a:t>
            </a:r>
            <a:r>
              <a:rPr lang="ru-RU" sz="4000" b="1" dirty="0">
                <a:latin typeface="Calibri" pitchFamily="34" charset="0"/>
              </a:rPr>
              <a:t> </a:t>
            </a:r>
            <a:r>
              <a:rPr lang="ru-RU" sz="4000" b="1" dirty="0" err="1">
                <a:latin typeface="Calibri" pitchFamily="34" charset="0"/>
              </a:rPr>
              <a:t>тунэль</a:t>
            </a:r>
            <a:r>
              <a:rPr lang="ru-RU" sz="4000" b="1" dirty="0">
                <a:latin typeface="Calibri" pitchFamily="34" charset="0"/>
              </a:rPr>
              <a:t>.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44450"/>
            <a:ext cx="35004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975" y="-36513"/>
            <a:ext cx="9144000" cy="68580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8"/>
            <a:ext cx="4752975" cy="693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5148263" y="115888"/>
            <a:ext cx="3744912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Calibri" pitchFamily="34" charset="0"/>
              </a:rPr>
              <a:t>СУСВЕТНАЕ ДРЭВА </a:t>
            </a:r>
            <a:r>
              <a:rPr lang="ru-RU" sz="5400" dirty="0" err="1">
                <a:latin typeface="Calibri" pitchFamily="34" charset="0"/>
              </a:rPr>
              <a:t>спалучае</a:t>
            </a:r>
            <a:r>
              <a:rPr lang="ru-RU" sz="5400" dirty="0">
                <a:latin typeface="Calibri" pitchFamily="34" charset="0"/>
              </a:rPr>
              <a:t> неба, </a:t>
            </a:r>
            <a:r>
              <a:rPr lang="ru-RU" sz="5400" dirty="0" err="1">
                <a:latin typeface="Calibri" pitchFamily="34" charset="0"/>
              </a:rPr>
              <a:t>зямлю</a:t>
            </a:r>
            <a:r>
              <a:rPr lang="ru-RU" sz="5400" dirty="0">
                <a:latin typeface="Calibri" pitchFamily="34" charset="0"/>
              </a:rPr>
              <a:t> і</a:t>
            </a:r>
            <a:r>
              <a:rPr lang="ru-RU" sz="5400" b="1" dirty="0">
                <a:latin typeface="Calibri" pitchFamily="34" charset="0"/>
              </a:rPr>
              <a:t> </a:t>
            </a:r>
            <a:r>
              <a:rPr lang="ru-RU" sz="5400" dirty="0" err="1">
                <a:latin typeface="Calibri" pitchFamily="34" charset="0"/>
              </a:rPr>
              <a:t>падземныя</a:t>
            </a:r>
            <a:r>
              <a:rPr lang="ru-RU" sz="5400" dirty="0">
                <a:latin typeface="Calibri" pitchFamily="34" charset="0"/>
              </a:rPr>
              <a:t> </a:t>
            </a:r>
            <a:r>
              <a:rPr lang="ru-RU" sz="5400" dirty="0" err="1">
                <a:latin typeface="Calibri" pitchFamily="34" charset="0"/>
              </a:rPr>
              <a:t>ўладанні</a:t>
            </a:r>
            <a:endParaRPr lang="ru-RU" sz="5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00013"/>
            <a:ext cx="9144000" cy="68580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52387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5418138" y="-188913"/>
            <a:ext cx="3598862" cy="341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Некалькі тысяч год жывуць баабабы, таўшчыня іх да 25 метраў, вышыня – 80 м.</a:t>
            </a: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107950" y="4149725"/>
            <a:ext cx="37973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3200" b="1">
                <a:latin typeface="Calibri" pitchFamily="34" charset="0"/>
              </a:rPr>
              <a:t>Баабаб Санлэнд, Паўднёвая Афрыка. У сярэдзіне гэтага дрэва зроблены бар.</a:t>
            </a:r>
            <a:endParaRPr lang="ru-RU" sz="3200" b="1">
              <a:latin typeface="Calibri" pitchFamily="34" charset="0"/>
            </a:endParaRPr>
          </a:p>
        </p:txBody>
      </p:sp>
      <p:pic>
        <p:nvPicPr>
          <p:cNvPr id="3277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0650" y="3255963"/>
            <a:ext cx="523875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5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4389437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003800" y="333375"/>
            <a:ext cx="3744913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4400" b="1" dirty="0" smtClean="0">
                <a:latin typeface="Calibri" pitchFamily="34" charset="0"/>
              </a:rPr>
              <a:t>Камель </a:t>
            </a:r>
            <a:r>
              <a:rPr lang="be-BY" sz="4400" b="1" dirty="0">
                <a:latin typeface="Calibri" pitchFamily="34" charset="0"/>
              </a:rPr>
              <a:t>персікавай пальмы пакрыты шыпамі. Пальма расце ў Нікарагуа, Паўднёвая Амерыка</a:t>
            </a:r>
            <a:endParaRPr lang="ru-RU" sz="44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5888"/>
            <a:ext cx="47625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5148263" y="96838"/>
            <a:ext cx="367188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err="1">
                <a:latin typeface="Calibri" pitchFamily="34" charset="0"/>
              </a:rPr>
              <a:t>Аднойчы</a:t>
            </a:r>
            <a:r>
              <a:rPr lang="ru-RU" sz="3600" b="1" dirty="0">
                <a:latin typeface="Calibri" pitchFamily="34" charset="0"/>
              </a:rPr>
              <a:t> ў </a:t>
            </a:r>
            <a:r>
              <a:rPr lang="ru-RU" sz="3600" b="1" dirty="0" err="1">
                <a:latin typeface="Calibri" pitchFamily="34" charset="0"/>
              </a:rPr>
              <a:t>Польшчы</a:t>
            </a:r>
            <a:r>
              <a:rPr lang="ru-RU" sz="3600" b="1" dirty="0">
                <a:latin typeface="Calibri" pitchFamily="34" charset="0"/>
              </a:rPr>
              <a:t> </a:t>
            </a:r>
            <a:r>
              <a:rPr lang="ru-RU" sz="3600" b="1" dirty="0" err="1">
                <a:latin typeface="Calibri" pitchFamily="34" charset="0"/>
              </a:rPr>
              <a:t>нехта</a:t>
            </a:r>
            <a:r>
              <a:rPr lang="ru-RU" sz="3600" b="1" dirty="0">
                <a:latin typeface="Calibri" pitchFamily="34" charset="0"/>
              </a:rPr>
              <a:t> </a:t>
            </a:r>
            <a:r>
              <a:rPr lang="ru-RU" sz="3600" b="1" dirty="0" err="1">
                <a:latin typeface="Calibri" pitchFamily="34" charset="0"/>
              </a:rPr>
              <a:t>вырашыў</a:t>
            </a:r>
            <a:r>
              <a:rPr lang="ru-RU" sz="3600" b="1" dirty="0">
                <a:latin typeface="Calibri" pitchFamily="34" charset="0"/>
              </a:rPr>
              <a:t> </a:t>
            </a:r>
            <a:r>
              <a:rPr lang="ru-RU" sz="3600" b="1" dirty="0" err="1">
                <a:latin typeface="Calibri" pitchFamily="34" charset="0"/>
              </a:rPr>
              <a:t>гадаваць</a:t>
            </a:r>
            <a:r>
              <a:rPr lang="ru-RU" sz="3600" b="1" dirty="0">
                <a:latin typeface="Calibri" pitchFamily="34" charset="0"/>
              </a:rPr>
              <a:t> </a:t>
            </a:r>
            <a:r>
              <a:rPr lang="ru-RU" sz="3600" b="1" dirty="0" err="1">
                <a:latin typeface="Calibri" pitchFamily="34" charset="0"/>
              </a:rPr>
              <a:t>дрэвы</a:t>
            </a:r>
            <a:r>
              <a:rPr lang="ru-RU" sz="3600" b="1" dirty="0">
                <a:latin typeface="Calibri" pitchFamily="34" charset="0"/>
              </a:rPr>
              <a:t> </a:t>
            </a:r>
            <a:r>
              <a:rPr lang="ru-RU" sz="3600" b="1" dirty="0" err="1">
                <a:latin typeface="Calibri" pitchFamily="34" charset="0"/>
              </a:rPr>
              <a:t>вось</a:t>
            </a:r>
            <a:r>
              <a:rPr lang="ru-RU" sz="3600" b="1" dirty="0">
                <a:latin typeface="Calibri" pitchFamily="34" charset="0"/>
              </a:rPr>
              <a:t> такой формы. </a:t>
            </a:r>
            <a:r>
              <a:rPr lang="ru-RU" sz="3600" b="1" dirty="0" err="1">
                <a:latin typeface="Calibri" pitchFamily="34" charset="0"/>
              </a:rPr>
              <a:t>Што</a:t>
            </a:r>
            <a:r>
              <a:rPr lang="ru-RU" sz="3600" b="1" dirty="0">
                <a:latin typeface="Calibri" pitchFamily="34" charset="0"/>
              </a:rPr>
              <a:t> </a:t>
            </a:r>
            <a:r>
              <a:rPr lang="ru-RU" sz="3600" b="1" dirty="0" err="1">
                <a:latin typeface="Calibri" pitchFamily="34" charset="0"/>
              </a:rPr>
              <a:t>меркавалася</a:t>
            </a:r>
            <a:r>
              <a:rPr lang="ru-RU" sz="3600" b="1" dirty="0">
                <a:latin typeface="Calibri" pitchFamily="34" charset="0"/>
              </a:rPr>
              <a:t> з </a:t>
            </a:r>
            <a:r>
              <a:rPr lang="ru-RU" sz="3600" b="1" dirty="0" err="1">
                <a:latin typeface="Calibri" pitchFamily="34" charset="0"/>
              </a:rPr>
              <a:t>іх</a:t>
            </a:r>
            <a:r>
              <a:rPr lang="ru-RU" sz="3600" b="1" dirty="0">
                <a:latin typeface="Calibri" pitchFamily="34" charset="0"/>
              </a:rPr>
              <a:t> </a:t>
            </a:r>
            <a:r>
              <a:rPr lang="ru-RU" sz="3600" b="1" dirty="0" err="1" smtClean="0">
                <a:latin typeface="Calibri" pitchFamily="34" charset="0"/>
              </a:rPr>
              <a:t>рабіць</a:t>
            </a:r>
            <a:r>
              <a:rPr lang="ru-RU" sz="3600" b="1" dirty="0" smtClean="0">
                <a:latin typeface="Calibri" pitchFamily="34" charset="0"/>
              </a:rPr>
              <a:t>: </a:t>
            </a:r>
            <a:r>
              <a:rPr lang="ru-RU" sz="3600" b="1" dirty="0" err="1">
                <a:latin typeface="Calibri" pitchFamily="34" charset="0"/>
              </a:rPr>
              <a:t>мэблю</a:t>
            </a:r>
            <a:r>
              <a:rPr lang="ru-RU" sz="3600" b="1" dirty="0">
                <a:latin typeface="Calibri" pitchFamily="34" charset="0"/>
              </a:rPr>
              <a:t> </a:t>
            </a:r>
            <a:r>
              <a:rPr lang="ru-RU" sz="3600" b="1" dirty="0" err="1">
                <a:latin typeface="Calibri" pitchFamily="34" charset="0"/>
              </a:rPr>
              <a:t>ці</a:t>
            </a:r>
            <a:r>
              <a:rPr lang="ru-RU" sz="3600" b="1" dirty="0">
                <a:latin typeface="Calibri" pitchFamily="34" charset="0"/>
              </a:rPr>
              <a:t> каркасы </a:t>
            </a:r>
            <a:r>
              <a:rPr lang="ru-RU" sz="3600" b="1" dirty="0" err="1" smtClean="0">
                <a:latin typeface="Calibri" pitchFamily="34" charset="0"/>
              </a:rPr>
              <a:t>чаўноў</a:t>
            </a:r>
            <a:r>
              <a:rPr lang="ru-RU" sz="3600" b="1" dirty="0">
                <a:latin typeface="Calibri" pitchFamily="34" charset="0"/>
              </a:rPr>
              <a:t> </a:t>
            </a:r>
            <a:r>
              <a:rPr lang="ru-RU" sz="3600" b="1" dirty="0" smtClean="0">
                <a:latin typeface="Calibri" pitchFamily="34" charset="0"/>
              </a:rPr>
              <a:t>– </a:t>
            </a:r>
            <a:r>
              <a:rPr lang="ru-RU" sz="3600" b="1" dirty="0" err="1">
                <a:latin typeface="Calibri" pitchFamily="34" charset="0"/>
              </a:rPr>
              <a:t>невядома</a:t>
            </a:r>
            <a:r>
              <a:rPr lang="ru-RU" sz="3600" b="1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5888"/>
            <a:ext cx="4699000" cy="626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4922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2"/>
          <p:cNvSpPr txBox="1">
            <a:spLocks noChangeArrowheads="1"/>
          </p:cNvSpPr>
          <p:nvPr/>
        </p:nvSpPr>
        <p:spPr bwMode="auto">
          <a:xfrm>
            <a:off x="5202238" y="3249613"/>
            <a:ext cx="3690937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4400" b="1">
                <a:latin typeface="Calibri" pitchFamily="34" charset="0"/>
              </a:rPr>
              <a:t>Дрэва Сала, Тайланд . </a:t>
            </a:r>
          </a:p>
          <a:p>
            <a:pPr algn="ctr"/>
            <a:r>
              <a:rPr lang="be-BY" sz="4400" b="1">
                <a:latin typeface="Calibri" pitchFamily="34" charset="0"/>
              </a:rPr>
              <a:t>Пад такім нарадзіўся Будда.</a:t>
            </a:r>
            <a:endParaRPr lang="ru-RU" sz="4400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3638" y="-26988"/>
            <a:ext cx="672147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0" y="4868863"/>
            <a:ext cx="88201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latin typeface="Calibri" pitchFamily="34" charset="0"/>
              </a:rPr>
              <a:t> Плады джэкфрута – найвялікшыя ядомыя плады ў свеце, да 90 см, да 34 кг . Філіпіны.</a:t>
            </a:r>
            <a:endParaRPr lang="ru-RU" sz="4400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850" y="476250"/>
            <a:ext cx="8640763" cy="280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НАВОШТА ДРЭВУ КАРЭННЕ?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0825" y="115888"/>
            <a:ext cx="8642350" cy="6216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НАВОШТА ДРЭВУ КАРЭННЕ?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Дзеля </a:t>
            </a:r>
            <a:r>
              <a:rPr lang="ru-RU" sz="5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апоры</a:t>
            </a:r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5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смактання</a:t>
            </a:r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5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дыхання</a:t>
            </a:r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5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памнажэння</a:t>
            </a:r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і </a:t>
            </a:r>
            <a:r>
              <a:rPr lang="ru-RU" sz="5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запасання</a:t>
            </a:r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0" y="-26988"/>
            <a:ext cx="9324975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latin typeface="Calibri" pitchFamily="34" charset="0"/>
              </a:rPr>
              <a:t>Карэнне трымае дрэва ў глебе, каб вецер яго не паваліў.  Тоўстыя карані  дзеляцца на танчэйшыя. Тонкія карэньчыкі пакрытыя карнявымі валаскамі, якія цягнуць з глебы ваду і патрэбныя рэчывы. Асобныя віды дрэў не маюць уласных карнявых валаскоў – ваду і рэчывы ім здабывае грыбніца, аплеценая вакол каранёў. Са сваім памочнікам-грыбам дрэва дзеліцца вугляводамі. Такі вось </a:t>
            </a:r>
            <a:r>
              <a:rPr lang="ru-RU" sz="4000" b="1">
                <a:solidFill>
                  <a:srgbClr val="FF0000"/>
                </a:solidFill>
                <a:latin typeface="Calibri" pitchFamily="34" charset="0"/>
              </a:rPr>
              <a:t>сімбіёз</a:t>
            </a:r>
            <a:r>
              <a:rPr lang="ru-RU" sz="4000" b="1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8434" name="Группа 4"/>
          <p:cNvGrpSpPr>
            <a:grpSpLocks/>
          </p:cNvGrpSpPr>
          <p:nvPr/>
        </p:nvGrpSpPr>
        <p:grpSpPr bwMode="auto">
          <a:xfrm>
            <a:off x="92075" y="44450"/>
            <a:ext cx="9051925" cy="6838950"/>
            <a:chOff x="91962" y="44624"/>
            <a:chExt cx="9052038" cy="6838224"/>
          </a:xfrm>
        </p:grpSpPr>
        <p:pic>
          <p:nvPicPr>
            <p:cNvPr id="1843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962" y="44624"/>
              <a:ext cx="9052038" cy="683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5076774" y="3717709"/>
              <a:ext cx="1727222" cy="5746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 err="1"/>
                <a:t>мікарыза</a:t>
              </a:r>
              <a:endParaRPr lang="ru-RU" sz="2400" b="1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68452" y="3357385"/>
              <a:ext cx="1582757" cy="792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107950" y="-100013"/>
            <a:ext cx="903605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Calibri" pitchFamily="34" charset="0"/>
              </a:rPr>
              <a:t>Асобныя пальмы дыхаюць каранямі,  канцы якіх растуць уверх і вылазяць з глебы. Фікусы звешваюць з галін дадатковыя паветраныя карані, якімі ловяць вільгаць.  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3035300"/>
            <a:ext cx="5427662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250825" y="4354513"/>
            <a:ext cx="30257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i="1">
                <a:latin typeface="Calibri" pitchFamily="34" charset="0"/>
              </a:rPr>
              <a:t>Чорнае мангравае дрэва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115888"/>
            <a:ext cx="444341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4925" y="4149725"/>
            <a:ext cx="47037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latin typeface="Calibri" pitchFamily="34" charset="0"/>
              </a:rPr>
              <a:t>Баньяны – </a:t>
            </a:r>
            <a:r>
              <a:rPr lang="ru-RU" sz="3200" b="1" dirty="0" err="1">
                <a:latin typeface="Calibri" pitchFamily="34" charset="0"/>
              </a:rPr>
              <a:t>дрэвы</a:t>
            </a:r>
            <a:r>
              <a:rPr lang="ru-RU" sz="3200" b="1" dirty="0">
                <a:latin typeface="Calibri" pitchFamily="34" charset="0"/>
              </a:rPr>
              <a:t>, </a:t>
            </a:r>
            <a:r>
              <a:rPr lang="ru-RU" sz="3200" b="1" dirty="0" err="1">
                <a:latin typeface="Calibri" pitchFamily="34" charset="0"/>
              </a:rPr>
              <a:t>чые</a:t>
            </a:r>
            <a:r>
              <a:rPr lang="ru-RU" sz="3200" b="1" dirty="0">
                <a:latin typeface="Calibri" pitchFamily="34" charset="0"/>
              </a:rPr>
              <a:t> </a:t>
            </a:r>
            <a:r>
              <a:rPr lang="ru-RU" sz="3200" b="1" dirty="0" err="1">
                <a:latin typeface="Calibri" pitchFamily="34" charset="0"/>
              </a:rPr>
              <a:t>паветраныя</a:t>
            </a:r>
            <a:r>
              <a:rPr lang="ru-RU" sz="3200" b="1" dirty="0">
                <a:latin typeface="Calibri" pitchFamily="34" charset="0"/>
              </a:rPr>
              <a:t> </a:t>
            </a:r>
            <a:r>
              <a:rPr lang="ru-RU" sz="3200" b="1" dirty="0" err="1">
                <a:latin typeface="Calibri" pitchFamily="34" charset="0"/>
              </a:rPr>
              <a:t>карані</a:t>
            </a:r>
            <a:r>
              <a:rPr lang="ru-RU" sz="3200" b="1" dirty="0">
                <a:latin typeface="Calibri" pitchFamily="34" charset="0"/>
              </a:rPr>
              <a:t> </a:t>
            </a:r>
            <a:r>
              <a:rPr lang="ru-RU" sz="3200" b="1" dirty="0" err="1" smtClean="0">
                <a:latin typeface="Calibri" pitchFamily="34" charset="0"/>
              </a:rPr>
              <a:t>дасягну-лі</a:t>
            </a:r>
            <a:r>
              <a:rPr lang="ru-RU" sz="3200" b="1" dirty="0" smtClean="0">
                <a:latin typeface="Calibri" pitchFamily="34" charset="0"/>
              </a:rPr>
              <a:t> </a:t>
            </a:r>
            <a:r>
              <a:rPr lang="ru-RU" sz="3200" b="1" dirty="0" err="1">
                <a:latin typeface="Calibri" pitchFamily="34" charset="0"/>
              </a:rPr>
              <a:t>зямлі</a:t>
            </a:r>
            <a:r>
              <a:rPr lang="ru-RU" sz="3200" b="1" dirty="0">
                <a:latin typeface="Calibri" pitchFamily="34" charset="0"/>
              </a:rPr>
              <a:t> і </a:t>
            </a:r>
            <a:r>
              <a:rPr lang="ru-RU" sz="3200" b="1" dirty="0" err="1">
                <a:latin typeface="Calibri" pitchFamily="34" charset="0"/>
              </a:rPr>
              <a:t>ператварыліся</a:t>
            </a:r>
            <a:r>
              <a:rPr lang="ru-RU" sz="3200" b="1" dirty="0">
                <a:latin typeface="Calibri" pitchFamily="34" charset="0"/>
              </a:rPr>
              <a:t> ў </a:t>
            </a:r>
            <a:r>
              <a:rPr lang="ru-RU" sz="3200" b="1" dirty="0" err="1">
                <a:latin typeface="Calibri" pitchFamily="34" charset="0"/>
              </a:rPr>
              <a:t>камл</a:t>
            </a:r>
            <a:r>
              <a:rPr lang="ru-RU" sz="3200" b="1" u="sng" dirty="0" err="1">
                <a:latin typeface="Calibri" pitchFamily="34" charset="0"/>
              </a:rPr>
              <a:t>і</a:t>
            </a:r>
            <a:r>
              <a:rPr lang="ru-RU" sz="3200" b="1" dirty="0">
                <a:latin typeface="Calibri" pitchFamily="34" charset="0"/>
              </a:rPr>
              <a:t> - </a:t>
            </a:r>
            <a:r>
              <a:rPr lang="ru-RU" sz="3200" b="1" dirty="0" err="1">
                <a:latin typeface="Calibri" pitchFamily="34" charset="0"/>
              </a:rPr>
              <a:t>дадатковыя</a:t>
            </a:r>
            <a:r>
              <a:rPr lang="ru-RU" sz="3200" b="1" dirty="0">
                <a:latin typeface="Calibri" pitchFamily="34" charset="0"/>
              </a:rPr>
              <a:t> </a:t>
            </a:r>
            <a:r>
              <a:rPr lang="ru-RU" sz="3200" b="1" dirty="0" err="1">
                <a:latin typeface="Calibri" pitchFamily="34" charset="0"/>
              </a:rPr>
              <a:t>падпоркі</a:t>
            </a:r>
            <a:r>
              <a:rPr lang="ru-RU" sz="3200" b="1" dirty="0">
                <a:latin typeface="Calibri" pitchFamily="34" charset="0"/>
              </a:rPr>
              <a:t>.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878013"/>
            <a:ext cx="361315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3"/>
          <p:cNvSpPr txBox="1">
            <a:spLocks noChangeArrowheads="1"/>
          </p:cNvSpPr>
          <p:nvPr/>
        </p:nvSpPr>
        <p:spPr bwMode="auto">
          <a:xfrm>
            <a:off x="4630738" y="0"/>
            <a:ext cx="44783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Фікусы-паразіты апля- таюць каранямі і ду-шаць дрэва-гаспадара. 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88913" y="115888"/>
            <a:ext cx="8858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600" b="1">
                <a:solidFill>
                  <a:srgbClr val="FF0000"/>
                </a:solidFill>
                <a:latin typeface="Calibri" pitchFamily="34" charset="0"/>
              </a:rPr>
              <a:t>Навошта дрэву кар</a:t>
            </a:r>
            <a:r>
              <a:rPr lang="ru-RU" sz="9600" b="1" u="sng">
                <a:solidFill>
                  <a:srgbClr val="FF0000"/>
                </a:solidFill>
                <a:latin typeface="Calibri" pitchFamily="34" charset="0"/>
              </a:rPr>
              <a:t>а</a:t>
            </a:r>
            <a:r>
              <a:rPr lang="ru-RU" sz="9600" b="1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468313" y="3068638"/>
            <a:ext cx="849630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latin typeface="Calibri" pitchFamily="34" charset="0"/>
              </a:rPr>
              <a:t>Кара </a:t>
            </a:r>
            <a:r>
              <a:rPr lang="ru-RU" sz="4400" b="1" dirty="0" err="1">
                <a:latin typeface="Calibri" pitchFamily="34" charset="0"/>
              </a:rPr>
              <a:t>бароніць</a:t>
            </a:r>
            <a:r>
              <a:rPr lang="ru-RU" sz="4400" b="1" dirty="0">
                <a:latin typeface="Calibri" pitchFamily="34" charset="0"/>
              </a:rPr>
              <a:t> </a:t>
            </a:r>
            <a:r>
              <a:rPr lang="ru-RU" sz="4400" b="1" dirty="0" smtClean="0">
                <a:solidFill>
                  <a:srgbClr val="0070C0"/>
                </a:solidFill>
                <a:latin typeface="Calibri" pitchFamily="34" charset="0"/>
              </a:rPr>
              <a:t>КАМЕЛЬ</a:t>
            </a:r>
            <a:r>
              <a:rPr lang="ru-RU" sz="4400" b="1" dirty="0" smtClean="0">
                <a:latin typeface="Calibri" pitchFamily="34" charset="0"/>
              </a:rPr>
              <a:t> </a:t>
            </a:r>
            <a:r>
              <a:rPr lang="ru-RU" sz="4400" b="1" dirty="0" err="1">
                <a:latin typeface="Calibri" pitchFamily="34" charset="0"/>
              </a:rPr>
              <a:t>дрэва</a:t>
            </a:r>
            <a:r>
              <a:rPr lang="ru-RU" sz="4400" b="1" dirty="0">
                <a:latin typeface="Calibri" pitchFamily="34" charset="0"/>
              </a:rPr>
              <a:t> І </a:t>
            </a:r>
            <a:r>
              <a:rPr lang="ru-RU" sz="4400" b="1" dirty="0">
                <a:solidFill>
                  <a:srgbClr val="0070C0"/>
                </a:solidFill>
                <a:latin typeface="Calibri" pitchFamily="34" charset="0"/>
              </a:rPr>
              <a:t>ГАЛЛЁ</a:t>
            </a:r>
            <a:r>
              <a:rPr lang="ru-RU" sz="4400" b="1" dirty="0">
                <a:latin typeface="Calibri" pitchFamily="34" charset="0"/>
              </a:rPr>
              <a:t> ад </a:t>
            </a:r>
            <a:r>
              <a:rPr lang="ru-RU" sz="4400" b="1" dirty="0" err="1">
                <a:latin typeface="Calibri" pitchFamily="34" charset="0"/>
              </a:rPr>
              <a:t>механічных</a:t>
            </a:r>
            <a:r>
              <a:rPr lang="ru-RU" sz="4400" b="1" dirty="0">
                <a:latin typeface="Calibri" pitchFamily="34" charset="0"/>
              </a:rPr>
              <a:t> </a:t>
            </a:r>
            <a:r>
              <a:rPr lang="ru-RU" sz="4400" b="1" dirty="0" err="1">
                <a:latin typeface="Calibri" pitchFamily="34" charset="0"/>
              </a:rPr>
              <a:t>пашкоджанняў</a:t>
            </a:r>
            <a:r>
              <a:rPr lang="ru-RU" sz="4400" b="1" dirty="0">
                <a:latin typeface="Calibri" pitchFamily="34" charset="0"/>
              </a:rPr>
              <a:t>, </a:t>
            </a:r>
            <a:r>
              <a:rPr lang="ru-RU" sz="4400" b="1" dirty="0" err="1">
                <a:latin typeface="Calibri" pitchFamily="34" charset="0"/>
              </a:rPr>
              <a:t>высыхання</a:t>
            </a:r>
            <a:r>
              <a:rPr lang="ru-RU" sz="4400" b="1" dirty="0">
                <a:latin typeface="Calibri" pitchFamily="34" charset="0"/>
              </a:rPr>
              <a:t>, </a:t>
            </a:r>
            <a:r>
              <a:rPr lang="ru-RU" sz="4400" b="1" dirty="0" err="1">
                <a:latin typeface="Calibri" pitchFamily="34" charset="0"/>
              </a:rPr>
              <a:t>вымярзання</a:t>
            </a:r>
            <a:r>
              <a:rPr lang="ru-RU" sz="4400" b="1" dirty="0">
                <a:latin typeface="Calibri" pitchFamily="34" charset="0"/>
              </a:rPr>
              <a:t> і </a:t>
            </a:r>
            <a:r>
              <a:rPr lang="ru-RU" sz="4400" b="1" dirty="0" err="1">
                <a:latin typeface="Calibri" pitchFamily="34" charset="0"/>
              </a:rPr>
              <a:t>іншых</a:t>
            </a:r>
            <a:r>
              <a:rPr lang="ru-RU" sz="4400" b="1" dirty="0">
                <a:latin typeface="Calibri" pitchFamily="34" charset="0"/>
              </a:rPr>
              <a:t> </a:t>
            </a:r>
            <a:r>
              <a:rPr lang="ru-RU" sz="4400" b="1" dirty="0" err="1">
                <a:latin typeface="Calibri" pitchFamily="34" charset="0"/>
              </a:rPr>
              <a:t>непрыемнасцяў</a:t>
            </a:r>
            <a:r>
              <a:rPr lang="ru-RU" sz="4400" b="1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385</Words>
  <Application>Microsoft Office PowerPoint</Application>
  <PresentationFormat>Экран (4:3)</PresentationFormat>
  <Paragraphs>53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dcterms:created xsi:type="dcterms:W3CDTF">2016-10-04T05:36:55Z</dcterms:created>
  <dcterms:modified xsi:type="dcterms:W3CDTF">2016-10-11T20:22:52Z</dcterms:modified>
</cp:coreProperties>
</file>