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81" r:id="rId2"/>
    <p:sldId id="258" r:id="rId3"/>
    <p:sldId id="271" r:id="rId4"/>
    <p:sldId id="272" r:id="rId5"/>
    <p:sldId id="273" r:id="rId6"/>
    <p:sldId id="274" r:id="rId7"/>
    <p:sldId id="277" r:id="rId8"/>
    <p:sldId id="275" r:id="rId9"/>
    <p:sldId id="276" r:id="rId10"/>
    <p:sldId id="278" r:id="rId11"/>
    <p:sldId id="279" r:id="rId12"/>
    <p:sldId id="280" r:id="rId13"/>
    <p:sldId id="257" r:id="rId14"/>
    <p:sldId id="269" r:id="rId15"/>
    <p:sldId id="259" r:id="rId16"/>
    <p:sldId id="261" r:id="rId17"/>
    <p:sldId id="262" r:id="rId18"/>
    <p:sldId id="270" r:id="rId19"/>
    <p:sldId id="263" r:id="rId20"/>
    <p:sldId id="264" r:id="rId21"/>
    <p:sldId id="265" r:id="rId22"/>
    <p:sldId id="267" r:id="rId23"/>
    <p:sldId id="26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138" y="1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e-BY" sz="10000" b="1" dirty="0" smtClean="0"/>
              <a:t>Народныя танцы</a:t>
            </a:r>
            <a:endParaRPr lang="be-BY" sz="10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9" y="1475571"/>
            <a:ext cx="2875588" cy="355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7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436" y="1145059"/>
            <a:ext cx="8915400" cy="4047427"/>
          </a:xfrm>
        </p:spPr>
        <p:txBody>
          <a:bodyPr>
            <a:noAutofit/>
          </a:bodyPr>
          <a:lstStyle/>
          <a:p>
            <a:r>
              <a:rPr lang="be-BY" sz="5000" dirty="0" smtClean="0"/>
              <a:t>Прасторавыя малюнкі танцаў: </a:t>
            </a:r>
            <a:br>
              <a:rPr lang="be-BY" sz="5000" dirty="0" smtClean="0"/>
            </a:br>
            <a:r>
              <a:rPr lang="be-BY" sz="5000" dirty="0" smtClean="0"/>
              <a:t>кола (круг, кальцо), «качан», «ручаёк», «зорачка», «кошык», «нітачка-іголачка», «ланцужок», «мост» і інш.</a:t>
            </a:r>
            <a:endParaRPr lang="en-US" sz="5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7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436" y="1145059"/>
            <a:ext cx="9426072" cy="4047427"/>
          </a:xfrm>
        </p:spPr>
        <p:txBody>
          <a:bodyPr>
            <a:noAutofit/>
          </a:bodyPr>
          <a:lstStyle/>
          <a:p>
            <a:r>
              <a:rPr lang="be-BY" sz="7000" dirty="0" smtClean="0"/>
              <a:t>Шматкаленныя танцы: </a:t>
            </a:r>
            <a:br>
              <a:rPr lang="be-BY" sz="7000" dirty="0" smtClean="0"/>
            </a:br>
            <a:r>
              <a:rPr lang="be-BY" sz="7000" dirty="0" smtClean="0"/>
              <a:t>калены, штрофы, фігуры, часткі,</a:t>
            </a:r>
            <a:br>
              <a:rPr lang="be-BY" sz="7000" dirty="0" smtClean="0"/>
            </a:br>
            <a:r>
              <a:rPr lang="be-BY" sz="7000" dirty="0" smtClean="0"/>
              <a:t>каманды, аб’явы.</a:t>
            </a:r>
            <a:endParaRPr lang="ru-RU" sz="7000" dirty="0"/>
          </a:p>
        </p:txBody>
      </p:sp>
    </p:spTree>
    <p:extLst>
      <p:ext uri="{BB962C8B-B14F-4D97-AF65-F5344CB8AC3E}">
        <p14:creationId xmlns:p14="http://schemas.microsoft.com/office/powerpoint/2010/main" val="69137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436" y="1145059"/>
            <a:ext cx="8817428" cy="4047427"/>
          </a:xfrm>
        </p:spPr>
        <p:txBody>
          <a:bodyPr>
            <a:noAutofit/>
          </a:bodyPr>
          <a:lstStyle/>
          <a:p>
            <a:r>
              <a:rPr lang="be-BY" sz="5000" dirty="0" smtClean="0"/>
              <a:t>Нагоды для танцаў: </a:t>
            </a:r>
            <a:br>
              <a:rPr lang="be-BY" sz="5000" dirty="0" smtClean="0"/>
            </a:br>
            <a:r>
              <a:rPr lang="be-BY" sz="5000" dirty="0" smtClean="0"/>
              <a:t>фэст, кірмаш, ігрышча, бяседа,</a:t>
            </a:r>
            <a:br>
              <a:rPr lang="be-BY" sz="5000" dirty="0" smtClean="0"/>
            </a:br>
            <a:r>
              <a:rPr lang="be-BY" sz="5000" dirty="0" smtClean="0"/>
              <a:t>гулянка, вячоркі, попрадкі, </a:t>
            </a:r>
            <a:br>
              <a:rPr lang="be-BY" sz="5000" dirty="0" smtClean="0"/>
            </a:br>
            <a:r>
              <a:rPr lang="be-BY" sz="5000" dirty="0" smtClean="0"/>
              <a:t>наначкі (пасля талакі), вечарынка.</a:t>
            </a:r>
            <a:endParaRPr lang="ru-RU" sz="5000" dirty="0"/>
          </a:p>
        </p:txBody>
      </p:sp>
    </p:spTree>
    <p:extLst>
      <p:ext uri="{BB962C8B-B14F-4D97-AF65-F5344CB8AC3E}">
        <p14:creationId xmlns:p14="http://schemas.microsoft.com/office/powerpoint/2010/main" val="69137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i="1" dirty="0" smtClean="0">
                <a:solidFill>
                  <a:srgbClr val="C00000"/>
                </a:solidFill>
              </a:rPr>
              <a:t>Традыцыйныя танцы:</a:t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ЛЯВОНІХА</a:t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МЯЦЕЛІЦА</a:t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КРЫЖАЧОК</a:t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КАВАЛЬ</a:t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ЖУРАВЕЛЬ</a:t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ВЕРАБЕЙ</a:t>
            </a:r>
            <a:endParaRPr lang="en-US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Танец Бе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982789"/>
            <a:ext cx="7315200" cy="4882896"/>
          </a:xfrm>
        </p:spPr>
      </p:pic>
    </p:spTree>
    <p:extLst>
      <p:ext uri="{BB962C8B-B14F-4D97-AF65-F5344CB8AC3E}">
        <p14:creationId xmlns:p14="http://schemas.microsoft.com/office/powerpoint/2010/main" val="12774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ТЭКСТЫ_Алена\фота-танцы\мікіта на руках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5556" y="114301"/>
            <a:ext cx="4715977" cy="61150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150681" cy="4601183"/>
          </a:xfrm>
        </p:spPr>
        <p:txBody>
          <a:bodyPr>
            <a:normAutofit/>
          </a:bodyPr>
          <a:lstStyle/>
          <a:p>
            <a:r>
              <a:rPr lang="be-BY" i="1" dirty="0" smtClean="0">
                <a:solidFill>
                  <a:srgbClr val="C00000"/>
                </a:solidFill>
              </a:rPr>
              <a:t>Традыцыйныя танцы:</a:t>
            </a:r>
            <a:r>
              <a:rPr lang="be-BY" dirty="0" smtClean="0">
                <a:solidFill>
                  <a:srgbClr val="C00000"/>
                </a:solidFill>
              </a:rPr>
              <a:t/>
            </a:r>
            <a:br>
              <a:rPr lang="be-BY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ТАЎКАЧЫКІ</a:t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МІКІТА</a:t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ЗАЙЧЫК</a:t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ЖАБКА</a:t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КАЗА</a:t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МЯДЗЬВЕЖКА</a:t>
            </a:r>
            <a:endParaRPr lang="en-US" i="1" dirty="0">
              <a:solidFill>
                <a:srgbClr val="C00000"/>
              </a:solidFill>
            </a:endParaRPr>
          </a:p>
        </p:txBody>
      </p:sp>
      <p:pic>
        <p:nvPicPr>
          <p:cNvPr id="4100" name="Picture 4" descr="D:\ТЭКСТЫ_Алена\фота-танцы\жаб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225" y="2833017"/>
            <a:ext cx="5388428" cy="3827792"/>
          </a:xfrm>
          <a:prstGeom prst="rect">
            <a:avLst/>
          </a:prstGeom>
          <a:noFill/>
        </p:spPr>
      </p:pic>
      <p:pic>
        <p:nvPicPr>
          <p:cNvPr id="4" name="Содержимое 3" descr="Танец Зайчык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18758" y="106135"/>
            <a:ext cx="5395458" cy="3662671"/>
          </a:xfrm>
        </p:spPr>
      </p:pic>
    </p:spTree>
    <p:extLst>
      <p:ext uri="{BB962C8B-B14F-4D97-AF65-F5344CB8AC3E}">
        <p14:creationId xmlns:p14="http://schemas.microsoft.com/office/powerpoint/2010/main" val="179568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i="1" dirty="0" smtClean="0">
                <a:solidFill>
                  <a:srgbClr val="C00000"/>
                </a:solidFill>
              </a:rPr>
              <a:t>Танец</a:t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ЛЯВОНІХА:</a:t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парны, </a:t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гуртавы,</a:t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сольны, </a:t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з прыпеўкамі,</a:t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у тройках,</a:t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абрадавы.</a:t>
            </a:r>
            <a:endParaRPr lang="en-US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Лявоніха вясельна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982789"/>
            <a:ext cx="7315200" cy="4882896"/>
          </a:xfrm>
        </p:spPr>
      </p:pic>
    </p:spTree>
    <p:extLst>
      <p:ext uri="{BB962C8B-B14F-4D97-AF65-F5344CB8AC3E}">
        <p14:creationId xmlns:p14="http://schemas.microsoft.com/office/powerpoint/2010/main" val="190838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749300"/>
            <a:ext cx="3238499" cy="5235447"/>
          </a:xfrm>
        </p:spPr>
        <p:txBody>
          <a:bodyPr>
            <a:normAutofit/>
          </a:bodyPr>
          <a:lstStyle/>
          <a:p>
            <a:r>
              <a:rPr lang="be-BY" i="1" dirty="0" smtClean="0">
                <a:solidFill>
                  <a:srgbClr val="C00000"/>
                </a:solidFill>
              </a:rPr>
              <a:t>Беларускія полькі:</a:t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«трасуха»</a:t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«дробная»</a:t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«соўгалка»</a:t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«бабачка» </a:t>
            </a:r>
            <a:r>
              <a:rPr lang="en-US" i="1" dirty="0" smtClean="0">
                <a:solidFill>
                  <a:srgbClr val="C00000"/>
                </a:solidFill>
              </a:rPr>
              <a:t/>
            </a:r>
            <a:br>
              <a:rPr lang="en-US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 «верацяно» </a:t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«з падгопам» </a:t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«з падкіндэсам»</a:t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«з камандамі»</a:t>
            </a:r>
            <a:endParaRPr lang="en-US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Полька-верацян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985837"/>
            <a:ext cx="7315200" cy="4876800"/>
          </a:xfrm>
        </p:spPr>
      </p:pic>
    </p:spTree>
    <p:extLst>
      <p:ext uri="{BB962C8B-B14F-4D97-AF65-F5344CB8AC3E}">
        <p14:creationId xmlns:p14="http://schemas.microsoft.com/office/powerpoint/2010/main" val="93462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6600"/>
            <a:ext cx="3378200" cy="5359399"/>
          </a:xfrm>
        </p:spPr>
        <p:txBody>
          <a:bodyPr>
            <a:normAutofit/>
          </a:bodyPr>
          <a:lstStyle/>
          <a:p>
            <a:r>
              <a:rPr lang="be-BY" i="1" dirty="0" smtClean="0">
                <a:solidFill>
                  <a:srgbClr val="C00000"/>
                </a:solidFill>
              </a:rPr>
              <a:t>КАДРЫЛІ:</a:t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/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«Дэмбраўская» </a:t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«Грабаўская»</a:t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«Конкавіцкая»</a:t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«Мешыцкая»</a:t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>
                <a:solidFill>
                  <a:srgbClr val="C00000"/>
                </a:solidFill>
              </a:rPr>
              <a:t>«</a:t>
            </a:r>
            <a:r>
              <a:rPr lang="be-BY" i="1" dirty="0" smtClean="0">
                <a:solidFill>
                  <a:srgbClr val="C00000"/>
                </a:solidFill>
              </a:rPr>
              <a:t>Варатынская»</a:t>
            </a:r>
            <a:r>
              <a:rPr lang="be-BY" i="1" dirty="0">
                <a:solidFill>
                  <a:srgbClr val="C00000"/>
                </a:solidFill>
              </a:rPr>
              <a:t/>
            </a:r>
            <a:br>
              <a:rPr lang="be-BY" i="1" dirty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«</a:t>
            </a:r>
            <a:r>
              <a:rPr lang="be-BY" i="1" dirty="0">
                <a:solidFill>
                  <a:srgbClr val="C00000"/>
                </a:solidFill>
              </a:rPr>
              <a:t>Котчынская»</a:t>
            </a:r>
            <a:endParaRPr lang="en-US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котчы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987361"/>
            <a:ext cx="7315200" cy="4873752"/>
          </a:xfrm>
        </p:spPr>
      </p:pic>
    </p:spTree>
    <p:extLst>
      <p:ext uri="{BB962C8B-B14F-4D97-AF65-F5344CB8AC3E}">
        <p14:creationId xmlns:p14="http://schemas.microsoft.com/office/powerpoint/2010/main" val="111906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6600"/>
            <a:ext cx="3378200" cy="5359399"/>
          </a:xfrm>
        </p:spPr>
        <p:txBody>
          <a:bodyPr>
            <a:normAutofit/>
          </a:bodyPr>
          <a:lstStyle/>
          <a:p>
            <a:r>
              <a:rPr lang="be-BY" i="1" dirty="0" smtClean="0">
                <a:solidFill>
                  <a:srgbClr val="C00000"/>
                </a:solidFill>
              </a:rPr>
              <a:t>СКОКІ:</a:t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/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БАРЫНЯ</a:t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РУСКАГА</a:t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КАЗАЧОК</a:t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ЧОБАТЫ</a:t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ПОЛЬКА</a:t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ЛЯВОНІХА</a:t>
            </a:r>
            <a:endParaRPr lang="en-US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Конкурс беларускіх танцаў Мяцеліца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2584" y="172350"/>
            <a:ext cx="4659465" cy="3106310"/>
          </a:xfrm>
        </p:spPr>
      </p:pic>
      <p:pic>
        <p:nvPicPr>
          <p:cNvPr id="1026" name="Picture 2" descr="D:\ТЭКСТЫ_Алена\фота-танцы\Конкурс беларускіх танцаў Мяцеліц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6065" y="3431745"/>
            <a:ext cx="4679092" cy="3119395"/>
          </a:xfrm>
          <a:prstGeom prst="rect">
            <a:avLst/>
          </a:prstGeom>
          <a:noFill/>
        </p:spPr>
      </p:pic>
      <p:pic>
        <p:nvPicPr>
          <p:cNvPr id="1028" name="Picture 4" descr="D:\ТЭКСТЫ_Алена\фота-танцы\скокі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5795" y="172995"/>
            <a:ext cx="4683211" cy="3122140"/>
          </a:xfrm>
          <a:prstGeom prst="rect">
            <a:avLst/>
          </a:prstGeom>
          <a:noFill/>
        </p:spPr>
      </p:pic>
      <p:pic>
        <p:nvPicPr>
          <p:cNvPr id="1029" name="Picture 5" descr="D:\ТЭКСТЫ_Алена\фота-танцы\скокі 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28584" y="3426942"/>
            <a:ext cx="4686301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127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i="1" dirty="0" smtClean="0">
                <a:solidFill>
                  <a:srgbClr val="C00000"/>
                </a:solidFill>
              </a:rPr>
              <a:t>Гарадскія побытавыя  танцы:</a:t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>
                <a:solidFill>
                  <a:srgbClr val="C00000"/>
                </a:solidFill>
              </a:rPr>
              <a:t>ПАДЫСПАНЬ </a:t>
            </a:r>
            <a:r>
              <a:rPr lang="be-BY" i="1" dirty="0" smtClean="0">
                <a:solidFill>
                  <a:srgbClr val="C00000"/>
                </a:solidFill>
              </a:rPr>
              <a:t>КАХАНАЧКА</a:t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КАРАПЕТ</a:t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НОЧКА</a:t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МЕСЯЦ</a:t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МІЛЬЁН</a:t>
            </a:r>
            <a:endParaRPr lang="en-US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Танец Мільё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982789"/>
            <a:ext cx="7315200" cy="4882896"/>
          </a:xfrm>
        </p:spPr>
      </p:pic>
    </p:spTree>
    <p:extLst>
      <p:ext uri="{BB962C8B-B14F-4D97-AF65-F5344CB8AC3E}">
        <p14:creationId xmlns:p14="http://schemas.microsoft.com/office/powerpoint/2010/main" val="70686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4149852"/>
          </a:xfrm>
        </p:spPr>
        <p:txBody>
          <a:bodyPr>
            <a:normAutofit/>
          </a:bodyPr>
          <a:lstStyle/>
          <a:p>
            <a:r>
              <a:rPr lang="ru-RU" sz="5400" dirty="0" err="1" smtClean="0">
                <a:solidFill>
                  <a:srgbClr val="C00000"/>
                </a:solidFill>
              </a:rPr>
              <a:t>Беларускія</a:t>
            </a:r>
            <a:r>
              <a:rPr lang="ru-RU" sz="5400" dirty="0" smtClean="0">
                <a:solidFill>
                  <a:srgbClr val="C00000"/>
                </a:solidFill>
              </a:rPr>
              <a:t/>
            </a:r>
            <a:br>
              <a:rPr lang="ru-RU" sz="5400" dirty="0" smtClean="0">
                <a:solidFill>
                  <a:srgbClr val="C00000"/>
                </a:solidFill>
              </a:rPr>
            </a:br>
            <a:r>
              <a:rPr lang="ru-RU" sz="5400" dirty="0" err="1" smtClean="0">
                <a:solidFill>
                  <a:srgbClr val="C00000"/>
                </a:solidFill>
              </a:rPr>
              <a:t>народныя</a:t>
            </a:r>
            <a:r>
              <a:rPr lang="ru-RU" sz="5400" dirty="0" smtClean="0">
                <a:solidFill>
                  <a:srgbClr val="C00000"/>
                </a:solidFill>
              </a:rPr>
              <a:t> танцы, </a:t>
            </a:r>
            <a:br>
              <a:rPr lang="ru-RU" sz="5400" dirty="0" smtClean="0">
                <a:solidFill>
                  <a:srgbClr val="C00000"/>
                </a:solidFill>
              </a:rPr>
            </a:br>
            <a:r>
              <a:rPr lang="ru-RU" sz="5400" dirty="0" err="1" smtClean="0">
                <a:solidFill>
                  <a:srgbClr val="C00000"/>
                </a:solidFill>
              </a:rPr>
              <a:t>традыцыйныя</a:t>
            </a:r>
            <a:r>
              <a:rPr lang="ru-RU" sz="5400" dirty="0" smtClean="0">
                <a:solidFill>
                  <a:srgbClr val="C00000"/>
                </a:solidFill>
              </a:rPr>
              <a:t> танцы, </a:t>
            </a:r>
            <a:br>
              <a:rPr lang="ru-RU" sz="5400" dirty="0" smtClean="0">
                <a:solidFill>
                  <a:srgbClr val="C00000"/>
                </a:solidFill>
              </a:rPr>
            </a:br>
            <a:r>
              <a:rPr lang="ru-RU" sz="5400" dirty="0" err="1" smtClean="0">
                <a:solidFill>
                  <a:srgbClr val="C00000"/>
                </a:solidFill>
              </a:rPr>
              <a:t>побытавыя</a:t>
            </a:r>
            <a:r>
              <a:rPr lang="ru-RU" sz="5400" dirty="0" smtClean="0">
                <a:solidFill>
                  <a:srgbClr val="C00000"/>
                </a:solidFill>
              </a:rPr>
              <a:t> танцы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7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i="1" dirty="0" smtClean="0">
                <a:solidFill>
                  <a:srgbClr val="C00000"/>
                </a:solidFill>
              </a:rPr>
              <a:t>Асіміляваныя танцы:</a:t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КРАКАВЯК</a:t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АБЭРАК</a:t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ГАЛОП</a:t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СУБОТА</a:t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ОЙРА</a:t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ЯБЛЫЧКА</a:t>
            </a:r>
            <a:endParaRPr lang="en-US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Танцы тройкамі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510" y="922564"/>
            <a:ext cx="7225394" cy="4816929"/>
          </a:xfrm>
        </p:spPr>
      </p:pic>
    </p:spTree>
    <p:extLst>
      <p:ext uri="{BB962C8B-B14F-4D97-AF65-F5344CB8AC3E}">
        <p14:creationId xmlns:p14="http://schemas.microsoft.com/office/powerpoint/2010/main" val="25643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707027" cy="4601183"/>
          </a:xfrm>
        </p:spPr>
        <p:txBody>
          <a:bodyPr>
            <a:normAutofit/>
          </a:bodyPr>
          <a:lstStyle/>
          <a:p>
            <a:r>
              <a:rPr lang="be-BY" sz="3900" i="1" dirty="0" smtClean="0">
                <a:solidFill>
                  <a:srgbClr val="C00000"/>
                </a:solidFill>
              </a:rPr>
              <a:t>Танцавальны этыкет </a:t>
            </a:r>
            <a:br>
              <a:rPr lang="be-BY" sz="3900" i="1" dirty="0" smtClean="0">
                <a:solidFill>
                  <a:srgbClr val="C00000"/>
                </a:solidFill>
              </a:rPr>
            </a:br>
            <a:r>
              <a:rPr lang="be-BY" sz="3900" i="1" dirty="0" smtClean="0">
                <a:solidFill>
                  <a:srgbClr val="C00000"/>
                </a:solidFill>
              </a:rPr>
              <a:t>і </a:t>
            </a:r>
            <a:br>
              <a:rPr lang="be-BY" sz="3900" i="1" dirty="0" smtClean="0">
                <a:solidFill>
                  <a:srgbClr val="C00000"/>
                </a:solidFill>
              </a:rPr>
            </a:br>
            <a:r>
              <a:rPr lang="be-BY" sz="3900" i="1" dirty="0" smtClean="0">
                <a:solidFill>
                  <a:srgbClr val="C00000"/>
                </a:solidFill>
              </a:rPr>
              <a:t>ўзаемаадносіны ў пары.</a:t>
            </a:r>
            <a:r>
              <a:rPr lang="be-BY" i="1" dirty="0" smtClean="0">
                <a:solidFill>
                  <a:srgbClr val="C00000"/>
                </a:solidFill>
              </a:rPr>
              <a:t/>
            </a:r>
            <a:br>
              <a:rPr lang="be-BY" i="1" dirty="0" smtClean="0">
                <a:solidFill>
                  <a:srgbClr val="C00000"/>
                </a:solidFill>
              </a:rPr>
            </a:br>
            <a:endParaRPr lang="en-US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Танец Лявоніх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982789"/>
            <a:ext cx="7315200" cy="4882896"/>
          </a:xfrm>
        </p:spPr>
      </p:pic>
    </p:spTree>
    <p:extLst>
      <p:ext uri="{BB962C8B-B14F-4D97-AF65-F5344CB8AC3E}">
        <p14:creationId xmlns:p14="http://schemas.microsoft.com/office/powerpoint/2010/main" val="98683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900" y="1298448"/>
            <a:ext cx="9245600" cy="4734052"/>
          </a:xfrm>
        </p:spPr>
        <p:txBody>
          <a:bodyPr>
            <a:normAutofit fontScale="90000"/>
          </a:bodyPr>
          <a:lstStyle/>
          <a:p>
            <a:r>
              <a:rPr lang="be-BY" i="1" dirty="0">
                <a:solidFill>
                  <a:srgbClr val="C00000"/>
                </a:solidFill>
              </a:rPr>
              <a:t>Сусчасныя асяродкі традыцыйных </a:t>
            </a:r>
            <a:r>
              <a:rPr lang="be-BY" i="1" dirty="0" smtClean="0">
                <a:solidFill>
                  <a:srgbClr val="C00000"/>
                </a:solidFill>
              </a:rPr>
              <a:t>танцаў у Мінску:</a:t>
            </a:r>
            <a:r>
              <a:rPr lang="be-BY" i="1" dirty="0">
                <a:solidFill>
                  <a:srgbClr val="C00000"/>
                </a:solidFill>
              </a:rPr>
              <a:t/>
            </a:r>
            <a:br>
              <a:rPr lang="be-BY" i="1" dirty="0">
                <a:solidFill>
                  <a:srgbClr val="C00000"/>
                </a:solidFill>
              </a:rPr>
            </a:br>
            <a:r>
              <a:rPr lang="be-BY" i="1" dirty="0">
                <a:solidFill>
                  <a:srgbClr val="C00000"/>
                </a:solidFill>
              </a:rPr>
              <a:t>* танцы на </a:t>
            </a:r>
            <a:r>
              <a:rPr lang="be-BY" i="1" dirty="0" smtClean="0">
                <a:solidFill>
                  <a:srgbClr val="C00000"/>
                </a:solidFill>
              </a:rPr>
              <a:t>вуліцах</a:t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 горада; </a:t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* заняткі ў Школе </a:t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традыцыйнага </a:t>
            </a:r>
            <a:br>
              <a:rPr lang="be-BY" i="1" dirty="0" smtClean="0">
                <a:solidFill>
                  <a:srgbClr val="C00000"/>
                </a:solidFill>
              </a:rPr>
            </a:br>
            <a:r>
              <a:rPr lang="be-BY" i="1" dirty="0" smtClean="0">
                <a:solidFill>
                  <a:srgbClr val="C00000"/>
                </a:solidFill>
              </a:rPr>
              <a:t>мастацтва.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8336692" y="5980670"/>
            <a:ext cx="78522" cy="49427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2050" name="Picture 2" descr="C:\Documents and Settings\Администратор\Мои документы\Мои рисунки\на таку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7717" y="2529016"/>
            <a:ext cx="6341493" cy="4226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931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900" y="381000"/>
            <a:ext cx="9245600" cy="5651500"/>
          </a:xfrm>
        </p:spPr>
        <p:txBody>
          <a:bodyPr>
            <a:normAutofit/>
          </a:bodyPr>
          <a:lstStyle/>
          <a:p>
            <a:r>
              <a:rPr lang="be-BY" dirty="0" smtClean="0">
                <a:solidFill>
                  <a:srgbClr val="C00000"/>
                </a:solidFill>
              </a:rPr>
              <a:t>Фестываль </a:t>
            </a:r>
            <a:r>
              <a:rPr lang="be-BY" dirty="0">
                <a:solidFill>
                  <a:srgbClr val="C00000"/>
                </a:solidFill>
              </a:rPr>
              <a:t>фальклорнага мастацтва «БЕРАГІНЯ</a:t>
            </a:r>
            <a:r>
              <a:rPr lang="be-BY" dirty="0" smtClean="0">
                <a:solidFill>
                  <a:srgbClr val="C00000"/>
                </a:solidFill>
              </a:rPr>
              <a:t>» </a:t>
            </a:r>
            <a:r>
              <a:rPr lang="be-BY" dirty="0">
                <a:solidFill>
                  <a:srgbClr val="C00000"/>
                </a:solidFill>
              </a:rPr>
              <a:t/>
            </a:r>
            <a:br>
              <a:rPr lang="be-BY" dirty="0">
                <a:solidFill>
                  <a:srgbClr val="C00000"/>
                </a:solidFill>
              </a:rPr>
            </a:br>
            <a:r>
              <a:rPr lang="be-BY" dirty="0">
                <a:solidFill>
                  <a:srgbClr val="C00000"/>
                </a:solidFill>
              </a:rPr>
              <a:t>Конкурсы беларускіх </a:t>
            </a:r>
            <a:r>
              <a:rPr lang="be-BY" dirty="0" smtClean="0">
                <a:solidFill>
                  <a:srgbClr val="C00000"/>
                </a:solidFill>
              </a:rPr>
              <a:t/>
            </a:r>
            <a:br>
              <a:rPr lang="be-BY" dirty="0" smtClean="0">
                <a:solidFill>
                  <a:srgbClr val="C00000"/>
                </a:solidFill>
              </a:rPr>
            </a:br>
            <a:r>
              <a:rPr lang="be-BY" dirty="0" smtClean="0">
                <a:solidFill>
                  <a:srgbClr val="C00000"/>
                </a:solidFill>
              </a:rPr>
              <a:t>танцаў </a:t>
            </a:r>
            <a:r>
              <a:rPr lang="be-BY" dirty="0">
                <a:solidFill>
                  <a:srgbClr val="C00000"/>
                </a:solidFill>
              </a:rPr>
              <a:t>«МЯЦЕЛІЦА</a:t>
            </a:r>
            <a:r>
              <a:rPr lang="be-BY" dirty="0" smtClean="0">
                <a:solidFill>
                  <a:srgbClr val="C00000"/>
                </a:solidFill>
              </a:rPr>
              <a:t>»</a:t>
            </a:r>
            <a:br>
              <a:rPr lang="be-BY" dirty="0" smtClean="0">
                <a:solidFill>
                  <a:srgbClr val="C00000"/>
                </a:solidFill>
              </a:rPr>
            </a:br>
            <a:r>
              <a:rPr lang="be-BY" dirty="0" smtClean="0">
                <a:solidFill>
                  <a:srgbClr val="C00000"/>
                </a:solidFill>
              </a:rPr>
              <a:t>Танцавальны летнік «ПЯТРОВІЦА»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9334500" y="279400"/>
            <a:ext cx="2743200" cy="62103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D:\ТЭКСТЫ_Алена\фота-танцы\Полька імправізаван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3254" y="764057"/>
            <a:ext cx="3558746" cy="53381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30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1363436"/>
            <a:ext cx="7984998" cy="4084864"/>
          </a:xfrm>
        </p:spPr>
        <p:txBody>
          <a:bodyPr>
            <a:normAutofit/>
          </a:bodyPr>
          <a:lstStyle/>
          <a:p>
            <a:r>
              <a:rPr lang="be-BY" sz="4000" dirty="0" smtClean="0"/>
              <a:t>Карагод, танок, крывы танок, гульнёвы карагод, танцавальны карагод.</a:t>
            </a:r>
            <a:br>
              <a:rPr lang="be-BY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С</a:t>
            </a:r>
            <a:r>
              <a:rPr lang="be-BY" sz="4000" dirty="0" smtClean="0"/>
              <a:t>кокі, скакаць (плясаць), танцаваць (танчыць).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7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1363436"/>
            <a:ext cx="7984998" cy="4084864"/>
          </a:xfrm>
        </p:spPr>
        <p:txBody>
          <a:bodyPr>
            <a:normAutofit/>
          </a:bodyPr>
          <a:lstStyle/>
          <a:p>
            <a:r>
              <a:rPr lang="be-BY" sz="4000" dirty="0" smtClean="0"/>
              <a:t>Танцы парныя, гуртавыя, </a:t>
            </a:r>
            <a:br>
              <a:rPr lang="be-BY" sz="4000" dirty="0" smtClean="0"/>
            </a:br>
            <a:r>
              <a:rPr lang="be-BY" sz="4000" dirty="0" smtClean="0"/>
              <a:t>парна-гуртавыя,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be-BY" sz="4000" dirty="0" smtClean="0"/>
              <a:t>сольна-гуртавыя з прыпеўкамі. 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7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436" y="1363436"/>
            <a:ext cx="8858250" cy="4084864"/>
          </a:xfrm>
        </p:spPr>
        <p:txBody>
          <a:bodyPr>
            <a:noAutofit/>
          </a:bodyPr>
          <a:lstStyle/>
          <a:p>
            <a:r>
              <a:rPr lang="be-BY" sz="4000" dirty="0" smtClean="0"/>
              <a:t>Паставы рук:</a:t>
            </a:r>
            <a:br>
              <a:rPr lang="be-BY" sz="4000" dirty="0" smtClean="0"/>
            </a:br>
            <a:r>
              <a:rPr lang="be-BY" sz="4000" dirty="0" smtClean="0"/>
              <a:t>вольна </a:t>
            </a:r>
            <a:r>
              <a:rPr lang="be-BY" sz="4000" dirty="0" smtClean="0"/>
              <a:t>апушчаныя </a:t>
            </a:r>
            <a:r>
              <a:rPr lang="be-BY" sz="4000" dirty="0" smtClean="0"/>
              <a:t>(з “паветрам пад пахамі”), </a:t>
            </a:r>
            <a:r>
              <a:rPr lang="be-BY" sz="4000" dirty="0" smtClean="0"/>
              <a:t>злучаныя </a:t>
            </a:r>
            <a:r>
              <a:rPr lang="be-BY" sz="4000" dirty="0" smtClean="0"/>
              <a:t>ўнізе, </a:t>
            </a:r>
            <a:r>
              <a:rPr lang="be-BY" sz="4000" dirty="0" smtClean="0"/>
              <a:t>узнятыя </a:t>
            </a:r>
            <a:r>
              <a:rPr lang="be-BY" sz="4000" dirty="0" smtClean="0"/>
              <a:t>ўгору, </a:t>
            </a:r>
            <a:r>
              <a:rPr lang="be-BY" sz="4000" dirty="0" smtClean="0"/>
              <a:t>злучаныя </a:t>
            </a:r>
            <a:r>
              <a:rPr lang="be-BY" sz="4000" dirty="0" smtClean="0"/>
              <a:t>ў вальсавай паставе, </a:t>
            </a:r>
            <a:r>
              <a:rPr lang="be-BY" sz="4000" dirty="0" smtClean="0"/>
              <a:t>злучаныя </a:t>
            </a:r>
            <a:r>
              <a:rPr lang="be-BY" sz="4000" dirty="0" smtClean="0"/>
              <a:t>накрыж (</a:t>
            </a:r>
            <a:r>
              <a:rPr lang="be-BY" sz="4000" dirty="0" smtClean="0"/>
              <a:t>скрыжаваныя), злучаныя </a:t>
            </a:r>
            <a:r>
              <a:rPr lang="be-BY" sz="4000" dirty="0" smtClean="0"/>
              <a:t>далонямі, </a:t>
            </a:r>
            <a:r>
              <a:rPr lang="be-BY" sz="4000" dirty="0" smtClean="0"/>
              <a:t>“у</a:t>
            </a:r>
            <a:r>
              <a:rPr lang="be-BY" sz="4000" dirty="0" smtClean="0"/>
              <a:t> замок”. 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7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65" y="930876"/>
            <a:ext cx="8387221" cy="5029053"/>
          </a:xfrm>
        </p:spPr>
        <p:txBody>
          <a:bodyPr>
            <a:noAutofit/>
          </a:bodyPr>
          <a:lstStyle/>
          <a:p>
            <a:r>
              <a:rPr lang="be-BY" sz="4000" dirty="0" smtClean="0"/>
              <a:t>Рухі рук: </a:t>
            </a:r>
            <a:br>
              <a:rPr lang="be-BY" sz="4000" dirty="0" smtClean="0"/>
            </a:br>
            <a:r>
              <a:rPr lang="be-BY" sz="4000" dirty="0" smtClean="0"/>
              <a:t>не рэгламентаваная, індывідуальная танцавальная лексіка;</a:t>
            </a:r>
            <a:br>
              <a:rPr lang="be-BY" sz="4000" dirty="0" smtClean="0"/>
            </a:br>
            <a:r>
              <a:rPr lang="be-BY" sz="4000" dirty="0" smtClean="0"/>
              <a:t>павароты (вярчэнні) пад рукамі;</a:t>
            </a:r>
            <a:br>
              <a:rPr lang="be-BY" sz="4000" dirty="0" smtClean="0"/>
            </a:br>
            <a:r>
              <a:rPr lang="be-BY" sz="4000" dirty="0" smtClean="0"/>
              <a:t>плясканне ў далоні (лясканне ў ладкі), па грудзях, па корпусе, па клубах, </a:t>
            </a:r>
            <a:br>
              <a:rPr lang="be-BY" sz="4000" dirty="0" smtClean="0"/>
            </a:br>
            <a:r>
              <a:rPr lang="be-BY" sz="4000" dirty="0" smtClean="0"/>
              <a:t>па халявах.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7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436" y="1363436"/>
            <a:ext cx="8858250" cy="4084864"/>
          </a:xfrm>
        </p:spPr>
        <p:txBody>
          <a:bodyPr>
            <a:noAutofit/>
          </a:bodyPr>
          <a:lstStyle/>
          <a:p>
            <a:r>
              <a:rPr lang="be-BY" sz="4800" dirty="0" smtClean="0"/>
              <a:t>Абутак і яго часткі: </a:t>
            </a:r>
            <a:br>
              <a:rPr lang="be-BY" sz="4800" dirty="0" smtClean="0"/>
            </a:br>
            <a:r>
              <a:rPr lang="be-BY" sz="4800" dirty="0" smtClean="0"/>
              <a:t>туфлі скураныя, чаравікі , </a:t>
            </a:r>
            <a:br>
              <a:rPr lang="be-BY" sz="4800" dirty="0" smtClean="0"/>
            </a:br>
            <a:r>
              <a:rPr lang="be-BY" sz="4800" dirty="0" smtClean="0"/>
              <a:t>боты, чобаты; </a:t>
            </a:r>
            <a:br>
              <a:rPr lang="be-BY" sz="4800" dirty="0" smtClean="0"/>
            </a:br>
            <a:r>
              <a:rPr lang="be-BY" sz="4800" dirty="0" smtClean="0"/>
              <a:t>падэшва, абцас, халява.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69137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436" y="1363436"/>
            <a:ext cx="8858250" cy="4084864"/>
          </a:xfrm>
        </p:spPr>
        <p:txBody>
          <a:bodyPr>
            <a:noAutofit/>
          </a:bodyPr>
          <a:lstStyle/>
          <a:p>
            <a:r>
              <a:rPr lang="be-BY" sz="4800" dirty="0" smtClean="0"/>
              <a:t>Крокі: </a:t>
            </a:r>
            <a:br>
              <a:rPr lang="be-BY" sz="4800" dirty="0" smtClean="0"/>
            </a:br>
            <a:r>
              <a:rPr lang="be-BY" sz="4800" dirty="0" smtClean="0"/>
              <a:t>на ўсю ступню, на нізкіх паўпальцах, спружынны крок, кульгаючы крок (прыпадаючы на адну нагу), крок-бег, бег трушком, трохкрок, прыстаўны крок.</a:t>
            </a:r>
            <a:endParaRPr lang="en-US" sz="5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7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436" y="1145059"/>
            <a:ext cx="9426072" cy="4744995"/>
          </a:xfrm>
        </p:spPr>
        <p:txBody>
          <a:bodyPr>
            <a:noAutofit/>
          </a:bodyPr>
          <a:lstStyle/>
          <a:p>
            <a:r>
              <a:rPr lang="be-BY" sz="4800" dirty="0" smtClean="0"/>
              <a:t>Рухі ног: </a:t>
            </a:r>
            <a:br>
              <a:rPr lang="be-BY" sz="4800" dirty="0" smtClean="0"/>
            </a:br>
            <a:r>
              <a:rPr lang="be-BY" sz="4800" dirty="0" smtClean="0"/>
              <a:t>прытуп, падскок, пераскок, саскок, прысядкі (“мячык”, “паўзунок”, “гусачок” і інш.), выбіванне (дробы ці драбушкі), калупалачка, галубец (падбіўка) і інш.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7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535</TotalTime>
  <Words>84</Words>
  <Application>Microsoft Office PowerPoint</Application>
  <PresentationFormat>Широкоэкранный</PresentationFormat>
  <Paragraphs>23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Corbel</vt:lpstr>
      <vt:lpstr>Wingdings 2</vt:lpstr>
      <vt:lpstr>Frame</vt:lpstr>
      <vt:lpstr>Презентация PowerPoint</vt:lpstr>
      <vt:lpstr>Беларускія народныя танцы,  традыцыйныя танцы,  побытавыя танцы</vt:lpstr>
      <vt:lpstr>Карагод, танок, крывы танок, гульнёвы карагод, танцавальны карагод.  Скокі, скакаць (плясаць), танцаваць (танчыць).</vt:lpstr>
      <vt:lpstr>Танцы парныя, гуртавыя,  парна-гуртавыя,  сольна-гуртавыя з прыпеўкамі.  </vt:lpstr>
      <vt:lpstr>Паставы рук: вольна апушчаныя (з “паветрам пад пахамі”), злучаныя ўнізе, узнятыя ўгору, злучаныя ў вальсавай паставе, злучаныя накрыж (скрыжаваныя), злучаныя далонямі, “у замок”. </vt:lpstr>
      <vt:lpstr>Рухі рук:  не рэгламентаваная, індывідуальная танцавальная лексіка; павароты (вярчэнні) пад рукамі; плясканне ў далоні (лясканне ў ладкі), па грудзях, па корпусе, па клубах,  па халявах.</vt:lpstr>
      <vt:lpstr>Абутак і яго часткі:  туфлі скураныя, чаравікі ,  боты, чобаты;  падэшва, абцас, халява.</vt:lpstr>
      <vt:lpstr>Крокі:  на ўсю ступню, на нізкіх паўпальцах, спружынны крок, кульгаючы крок (прыпадаючы на адну нагу), крок-бег, бег трушком, трохкрок, прыстаўны крок.</vt:lpstr>
      <vt:lpstr>Рухі ног:  прытуп, падскок, пераскок, саскок, прысядкі (“мячык”, “паўзунок”, “гусачок” і інш.), выбіванне (дробы ці драбушкі), калупалачка, галубец (падбіўка) і інш.</vt:lpstr>
      <vt:lpstr>Прасторавыя малюнкі танцаў:  кола (круг, кальцо), «качан», «ручаёк», «зорачка», «кошык», «нітачка-іголачка», «ланцужок», «мост» і інш.</vt:lpstr>
      <vt:lpstr>Шматкаленныя танцы:  калены, штрофы, фігуры, часткі, каманды, аб’явы.</vt:lpstr>
      <vt:lpstr>Нагоды для танцаў:  фэст, кірмаш, ігрышча, бяседа, гулянка, вячоркі, попрадкі,  наначкі (пасля талакі), вечарынка.</vt:lpstr>
      <vt:lpstr>Традыцыйныя танцы: ЛЯВОНІХА МЯЦЕЛІЦА КРЫЖАЧОК КАВАЛЬ ЖУРАВЕЛЬ ВЕРАБЕЙ</vt:lpstr>
      <vt:lpstr>Традыцыйныя танцы: ТАЎКАЧЫКІ МІКІТА ЗАЙЧЫК ЖАБКА КАЗА МЯДЗЬВЕЖКА</vt:lpstr>
      <vt:lpstr>Танец ЛЯВОНІХА: парны,  гуртавы, сольны,  з прыпеўкамі, у тройках, абрадавы.</vt:lpstr>
      <vt:lpstr>Беларускія полькі: «трасуха» «дробная» «соўгалка» «бабачка»   «верацяно»  «з падгопам»  «з падкіндэсам» «з камандамі»</vt:lpstr>
      <vt:lpstr>КАДРЫЛІ:  «Дэмбраўская»  «Грабаўская» «Конкавіцкая» «Мешыцкая» «Варатынская» «Котчынская»</vt:lpstr>
      <vt:lpstr>СКОКІ:  БАРЫНЯ РУСКАГА КАЗАЧОК ЧОБАТЫ ПОЛЬКА ЛЯВОНІХА</vt:lpstr>
      <vt:lpstr>Гарадскія побытавыя  танцы: ПАДЫСПАНЬ КАХАНАЧКА КАРАПЕТ НОЧКА МЕСЯЦ МІЛЬЁН</vt:lpstr>
      <vt:lpstr>Асіміляваныя танцы: КРАКАВЯК АБЭРАК ГАЛОП СУБОТА ОЙРА ЯБЛЫЧКА</vt:lpstr>
      <vt:lpstr>Танцавальны этыкет  і  ўзаемаадносіны ў пары. </vt:lpstr>
      <vt:lpstr>Сусчасныя асяродкі традыцыйных танцаў у Мінску: * танцы на вуліцах  горада;  * заняткі ў Школе  традыцыйнага  мастацтва.</vt:lpstr>
      <vt:lpstr>Фестываль фальклорнага мастацтва «БЕРАГІНЯ»  Конкурсы беларускіх  танцаў «МЯЦЕЛІЦА» Танцавальны летнік «ПЯТРОВІЦА»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Беларускія  народныя танцы</dc:title>
  <dc:creator>Nikolay</dc:creator>
  <cp:lastModifiedBy>ГЛ</cp:lastModifiedBy>
  <cp:revision>48</cp:revision>
  <dcterms:created xsi:type="dcterms:W3CDTF">2016-03-13T18:22:34Z</dcterms:created>
  <dcterms:modified xsi:type="dcterms:W3CDTF">2016-03-15T10:53:18Z</dcterms:modified>
</cp:coreProperties>
</file>