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e-BY" sz="9000" b="1" dirty="0" smtClean="0"/>
              <a:t>БІБЛІЯТЭКА</a:t>
            </a:r>
            <a:endParaRPr lang="be-BY" sz="9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e-BY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296" y="1438972"/>
            <a:ext cx="2697703" cy="333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06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413000"/>
            <a:ext cx="10554446" cy="4114800"/>
          </a:xfrm>
        </p:spPr>
        <p:txBody>
          <a:bodyPr/>
          <a:lstStyle/>
          <a:p>
            <a:r>
              <a:rPr lang="be-BY" sz="2800" dirty="0">
                <a:solidFill>
                  <a:schemeClr val="tx1"/>
                </a:solidFill>
              </a:rPr>
              <a:t>Кустода (catchword) – у манускрыптах і старадруках слова (або яго частка), якое размешчана ў правым ніжнім куце старонкі пад тэкстам і дублюе першае слова з наступнай старонкі</a:t>
            </a:r>
            <a:br>
              <a:rPr lang="be-BY" sz="2800" dirty="0">
                <a:solidFill>
                  <a:schemeClr val="tx1"/>
                </a:solidFill>
              </a:rPr>
            </a:br>
            <a:r>
              <a:rPr lang="be-BY" sz="2800" dirty="0">
                <a:solidFill>
                  <a:schemeClr val="tx1"/>
                </a:solidFill>
              </a:rPr>
              <a:t>Лемантар, буквар, азбука (abecedarium, ABC book) – пачатковая кніга для навучання чытанню з выказам алфавіту і, часам, асноваў граматыкі</a:t>
            </a:r>
            <a:br>
              <a:rPr lang="be-BY" sz="2800" dirty="0">
                <a:solidFill>
                  <a:schemeClr val="tx1"/>
                </a:solidFill>
              </a:rPr>
            </a:br>
            <a:r>
              <a:rPr lang="be-BY" sz="2800" dirty="0">
                <a:solidFill>
                  <a:schemeClr val="tx1"/>
                </a:solidFill>
              </a:rPr>
              <a:t>Манускрыпт</a:t>
            </a:r>
            <a:br>
              <a:rPr lang="be-BY" sz="2800" dirty="0">
                <a:solidFill>
                  <a:schemeClr val="tx1"/>
                </a:solidFill>
              </a:rPr>
            </a:br>
            <a:r>
              <a:rPr lang="be-BY" sz="2800" dirty="0">
                <a:solidFill>
                  <a:schemeClr val="tx1"/>
                </a:solidFill>
              </a:rPr>
              <a:t>Наклад – тыраж выдання</a:t>
            </a:r>
            <a:br>
              <a:rPr lang="be-BY" sz="2800" dirty="0">
                <a:solidFill>
                  <a:schemeClr val="tx1"/>
                </a:solidFill>
              </a:rPr>
            </a:br>
            <a:endParaRPr lang="be-BY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40900" y="5613400"/>
            <a:ext cx="175467" cy="406400"/>
          </a:xfrm>
        </p:spPr>
        <p:txBody>
          <a:bodyPr/>
          <a:lstStyle/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400409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413000"/>
            <a:ext cx="10554446" cy="4114800"/>
          </a:xfrm>
        </p:spPr>
        <p:txBody>
          <a:bodyPr/>
          <a:lstStyle/>
          <a:p>
            <a:r>
              <a:rPr lang="be-BY" sz="3200" dirty="0">
                <a:solidFill>
                  <a:schemeClr val="tx1"/>
                </a:solidFill>
              </a:rPr>
              <a:t>Накутнікі (cornerpieces) – металічныя пласцінкі, набіваныя па кутах на вечка аправы (звычайна ў ліку 2-х або 4-х) для зберажэння аправы ад пашкоджання, а таксама з дэкаратыўнымі мэтамі; асаблівае распаўсюджанне набылі ў XV ст.</a:t>
            </a:r>
            <a:br>
              <a:rPr lang="be-BY" sz="3200" dirty="0">
                <a:solidFill>
                  <a:schemeClr val="tx1"/>
                </a:solidFill>
              </a:rPr>
            </a:br>
            <a:r>
              <a:rPr lang="be-BY" sz="3200" dirty="0">
                <a:solidFill>
                  <a:schemeClr val="tx1"/>
                </a:solidFill>
              </a:rPr>
              <a:t>Паасобнік, асобнік, копія (copy) – экзэмпляр выдання</a:t>
            </a:r>
            <a:br>
              <a:rPr lang="be-BY" sz="3200" dirty="0">
                <a:solidFill>
                  <a:schemeClr val="tx1"/>
                </a:solidFill>
              </a:rPr>
            </a:br>
            <a:endParaRPr lang="be-BY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40900" y="5613400"/>
            <a:ext cx="175467" cy="406400"/>
          </a:xfrm>
        </p:spPr>
        <p:txBody>
          <a:bodyPr/>
          <a:lstStyle/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261048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413000"/>
            <a:ext cx="10554446" cy="4114800"/>
          </a:xfrm>
        </p:spPr>
        <p:txBody>
          <a:bodyPr/>
          <a:lstStyle/>
          <a:p>
            <a:r>
              <a:rPr lang="be-BY" sz="3000" dirty="0">
                <a:solidFill>
                  <a:schemeClr val="tx1"/>
                </a:solidFill>
              </a:rPr>
              <a:t>Правененцыі (book(s) provinance) – умоўная назва ўладальніцкіх кніжных пазнак: суперэкслібрысаў, экслібрысаў, уладальніцкіх надпісаў і да т.п. пазначэнняў, якія паведамляюць пра колішнюю і сучасную прыналежнасць кнігі</a:t>
            </a:r>
            <a:br>
              <a:rPr lang="be-BY" sz="3000" dirty="0">
                <a:solidFill>
                  <a:schemeClr val="tx1"/>
                </a:solidFill>
              </a:rPr>
            </a:br>
            <a:r>
              <a:rPr lang="be-BY" sz="3000" dirty="0">
                <a:solidFill>
                  <a:schemeClr val="tx1"/>
                </a:solidFill>
              </a:rPr>
              <a:t>“Прыкутая кніга” (chained book) – форма зберажэння кнігі ў сярэднявечных манастырскіх і ўніверсітэцкіх бібліятэках ад крадзяжу, калі выданне прыкоўвалася ланцугом да паліцы або пюпітра</a:t>
            </a:r>
            <a:br>
              <a:rPr lang="be-BY" sz="3000" dirty="0">
                <a:solidFill>
                  <a:schemeClr val="tx1"/>
                </a:solidFill>
              </a:rPr>
            </a:br>
            <a:endParaRPr lang="be-BY" sz="3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40900" y="5613400"/>
            <a:ext cx="175467" cy="406400"/>
          </a:xfrm>
        </p:spPr>
        <p:txBody>
          <a:bodyPr/>
          <a:lstStyle/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4253879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413000"/>
            <a:ext cx="10554446" cy="4114800"/>
          </a:xfrm>
        </p:spPr>
        <p:txBody>
          <a:bodyPr/>
          <a:lstStyle/>
          <a:p>
            <a:r>
              <a:rPr lang="be-BY" sz="3000" dirty="0">
                <a:solidFill>
                  <a:schemeClr val="tx1"/>
                </a:solidFill>
              </a:rPr>
              <a:t>Правененцыі (book(s) provinance) – умоўная назва ўладальніцкіх кніжных пазнак: суперэкслібрысаў, экслібрысаў, уладальніцкіх надпісаў і да т.п. пазначэнняў, якія паведамляюць пра колішнюю і сучасную прыналежнасць кнігі</a:t>
            </a:r>
            <a:br>
              <a:rPr lang="be-BY" sz="3000" dirty="0">
                <a:solidFill>
                  <a:schemeClr val="tx1"/>
                </a:solidFill>
              </a:rPr>
            </a:br>
            <a:r>
              <a:rPr lang="be-BY" sz="3000" dirty="0">
                <a:solidFill>
                  <a:schemeClr val="tx1"/>
                </a:solidFill>
              </a:rPr>
              <a:t>“Прыкутая кніга” (chained book) – форма зберажэння кнігі ў сярэднявечных манастырскіх і ўніверсітэцкіх бібліятэках ад крадзяжу, калі выданне прыкоўвалася ланцугом да паліцы або пюпітра</a:t>
            </a:r>
            <a:br>
              <a:rPr lang="be-BY" sz="3000" dirty="0">
                <a:solidFill>
                  <a:schemeClr val="tx1"/>
                </a:solidFill>
              </a:rPr>
            </a:br>
            <a:endParaRPr lang="be-BY" sz="3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40900" y="5613400"/>
            <a:ext cx="175467" cy="406400"/>
          </a:xfrm>
        </p:spPr>
        <p:txBody>
          <a:bodyPr/>
          <a:lstStyle/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534079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854" y="2400300"/>
            <a:ext cx="10554446" cy="4114800"/>
          </a:xfrm>
        </p:spPr>
        <p:txBody>
          <a:bodyPr/>
          <a:lstStyle/>
          <a:p>
            <a:r>
              <a:rPr lang="be-BY" sz="3000" dirty="0">
                <a:solidFill>
                  <a:schemeClr val="tx1"/>
                </a:solidFill>
              </a:rPr>
              <a:t/>
            </a:r>
            <a:br>
              <a:rPr lang="be-BY" sz="3000" dirty="0">
                <a:solidFill>
                  <a:schemeClr val="tx1"/>
                </a:solidFill>
              </a:rPr>
            </a:br>
            <a:endParaRPr lang="be-BY" sz="3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6854" y="2400300"/>
            <a:ext cx="10744946" cy="4343400"/>
          </a:xfrm>
        </p:spPr>
        <p:txBody>
          <a:bodyPr>
            <a:normAutofit fontScale="92500"/>
          </a:bodyPr>
          <a:lstStyle/>
          <a:p>
            <a:r>
              <a:rPr lang="be-BY" sz="3000" dirty="0"/>
              <a:t>Пярэдняе і задняе вечкі аправы (back of a cover / binding) – пярэдняя і задняя карты вокладкі / пераплёту</a:t>
            </a:r>
          </a:p>
          <a:p>
            <a:r>
              <a:rPr lang="be-BY" sz="3000" dirty="0"/>
              <a:t>“Сляпое цісненне” (blind-tooling, blind blocking, blind embossing, blind stamping, goffering) – нанясенне ціснутай выявы на скураную аправу кнігі, найчасцей пры дапамозе нагрэтага металічнага штэмпелю або адмысловага інструмента</a:t>
            </a:r>
          </a:p>
          <a:p>
            <a:r>
              <a:rPr lang="be-BY" sz="3000" dirty="0"/>
              <a:t>Спінка кнігі, карэньчык (back of a book, spine) – частка кнігі, у якой аркушы злучаюцца разам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475199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413000"/>
            <a:ext cx="10554446" cy="4114800"/>
          </a:xfrm>
        </p:spPr>
        <p:txBody>
          <a:bodyPr/>
          <a:lstStyle/>
          <a:p>
            <a:r>
              <a:rPr lang="be-BY" sz="3000" dirty="0">
                <a:solidFill>
                  <a:schemeClr val="tx1"/>
                </a:solidFill>
              </a:rPr>
              <a:t/>
            </a:r>
            <a:br>
              <a:rPr lang="be-BY" sz="3000" dirty="0">
                <a:solidFill>
                  <a:schemeClr val="tx1"/>
                </a:solidFill>
              </a:rPr>
            </a:br>
            <a:endParaRPr lang="be-BY" sz="3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2413000"/>
            <a:ext cx="11315700" cy="4114800"/>
          </a:xfrm>
        </p:spPr>
        <p:txBody>
          <a:bodyPr>
            <a:normAutofit lnSpcReduction="10000"/>
          </a:bodyPr>
          <a:lstStyle/>
          <a:p>
            <a:r>
              <a:rPr lang="be-BY" sz="3000" dirty="0"/>
              <a:t>Старадрук</a:t>
            </a:r>
          </a:p>
          <a:p>
            <a:r>
              <a:rPr lang="be-BY" sz="3000" dirty="0"/>
              <a:t>Тытул, тытульны аркуш (title page) – адна з першых старонак кнігі, якая знаходзіцца перад асноўным тэкстам твора і змяшчае асноўныя выходныя звесткі: імя аўтара, назву кнігі, месца выдання, назву выдавецтва, год выдання</a:t>
            </a:r>
          </a:p>
          <a:p>
            <a:r>
              <a:rPr lang="be-BY" sz="3000" dirty="0"/>
              <a:t>Улётка (brochure, fly-sheet) – від агітацыйна-палітычнай і інфармацыйнай літаратуры, аркуш паперы з тэкстам і часам з ілюстрацыямі, лістоўка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558977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413000"/>
            <a:ext cx="10554446" cy="4114800"/>
          </a:xfrm>
        </p:spPr>
        <p:txBody>
          <a:bodyPr/>
          <a:lstStyle/>
          <a:p>
            <a:r>
              <a:rPr lang="be-BY" sz="3000" dirty="0">
                <a:solidFill>
                  <a:schemeClr val="tx1"/>
                </a:solidFill>
              </a:rPr>
              <a:t/>
            </a:r>
            <a:br>
              <a:rPr lang="be-BY" sz="3000" dirty="0">
                <a:solidFill>
                  <a:schemeClr val="tx1"/>
                </a:solidFill>
              </a:rPr>
            </a:br>
            <a:endParaRPr lang="be-BY" sz="3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2413000"/>
            <a:ext cx="11315700" cy="4114800"/>
          </a:xfrm>
        </p:spPr>
        <p:txBody>
          <a:bodyPr>
            <a:normAutofit lnSpcReduction="10000"/>
          </a:bodyPr>
          <a:lstStyle/>
          <a:p>
            <a:r>
              <a:rPr lang="be-BY" sz="3500" dirty="0"/>
              <a:t>Фаліянт (</a:t>
            </a:r>
            <a:r>
              <a:rPr lang="ru-RU" sz="3500" dirty="0" err="1"/>
              <a:t>folio</a:t>
            </a:r>
            <a:r>
              <a:rPr lang="be-BY" sz="3500" dirty="0"/>
              <a:t>) – выданне вельмі вялікага фармату (фарматам у палову папяровага аркуша), фармат якога складае Ѕ папяровага аркуша)</a:t>
            </a:r>
          </a:p>
          <a:p>
            <a:r>
              <a:rPr lang="be-BY" sz="3500" dirty="0"/>
              <a:t>Факсіміле (facsimile) – дакладная копія графічнага арыгіналу ці кнігі – рукапісу, выдання, малюнка, чарцяжа, гравюры, подпісу, манаграмы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867734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413000"/>
            <a:ext cx="10554446" cy="4114800"/>
          </a:xfrm>
        </p:spPr>
        <p:txBody>
          <a:bodyPr/>
          <a:lstStyle/>
          <a:p>
            <a:r>
              <a:rPr lang="be-BY" sz="3000" dirty="0">
                <a:solidFill>
                  <a:schemeClr val="tx1"/>
                </a:solidFill>
              </a:rPr>
              <a:t/>
            </a:r>
            <a:br>
              <a:rPr lang="be-BY" sz="3000" dirty="0">
                <a:solidFill>
                  <a:schemeClr val="tx1"/>
                </a:solidFill>
              </a:rPr>
            </a:br>
            <a:endParaRPr lang="be-BY" sz="3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2413000"/>
            <a:ext cx="11315700" cy="4114800"/>
          </a:xfrm>
        </p:spPr>
        <p:txBody>
          <a:bodyPr>
            <a:normAutofit fontScale="92500" lnSpcReduction="20000"/>
          </a:bodyPr>
          <a:lstStyle/>
          <a:p>
            <a:r>
              <a:rPr lang="be-BY" sz="3500" dirty="0"/>
              <a:t>Хрызаграфія (chrysography) – пісанне або маляванне золатам – візантыйскага паходжання звычай ужываць пры напісанні і аздабленні манускрыпта разведзены залаты </a:t>
            </a:r>
            <a:r>
              <a:rPr lang="be-BY" sz="3500" dirty="0" smtClean="0"/>
              <a:t>парашок</a:t>
            </a:r>
          </a:p>
          <a:p>
            <a:r>
              <a:rPr lang="be-BY" sz="3500" dirty="0"/>
              <a:t>Цэтлік, ярлык – лісток паперы любой формы невялікага памеру, які наклейваецца на пераплёт (вокладку) твора друку і прызначаецца для напісання шыфру захоўвання ці іншай дапаможнай інфармацыі</a:t>
            </a:r>
          </a:p>
          <a:p>
            <a:endParaRPr lang="be-BY" dirty="0"/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988965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413000"/>
            <a:ext cx="10554446" cy="4114800"/>
          </a:xfrm>
        </p:spPr>
        <p:txBody>
          <a:bodyPr/>
          <a:lstStyle/>
          <a:p>
            <a:r>
              <a:rPr lang="be-BY" sz="3000" dirty="0">
                <a:solidFill>
                  <a:schemeClr val="tx1"/>
                </a:solidFill>
              </a:rPr>
              <a:t/>
            </a:r>
            <a:br>
              <a:rPr lang="be-BY" sz="3000" dirty="0">
                <a:solidFill>
                  <a:schemeClr val="tx1"/>
                </a:solidFill>
              </a:rPr>
            </a:br>
            <a:endParaRPr lang="be-BY" sz="3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2413000"/>
            <a:ext cx="11315700" cy="4114800"/>
          </a:xfrm>
        </p:spPr>
        <p:txBody>
          <a:bodyPr/>
          <a:lstStyle/>
          <a:p>
            <a:r>
              <a:rPr lang="be-BY" sz="3200" dirty="0"/>
              <a:t>Часопіс (magazine) – друкаванае перыядычнае выданне, якое звычайна выходзіць радзей за газету (найчасцей, штомесяц) і мае большы аб’ём</a:t>
            </a:r>
          </a:p>
          <a:p>
            <a:r>
              <a:rPr lang="be-BY" sz="3200" dirty="0"/>
              <a:t>Чытацкі білет (library card) = білет чытача</a:t>
            </a:r>
          </a:p>
          <a:p>
            <a:r>
              <a:rPr lang="be-BY" sz="3200" dirty="0"/>
              <a:t>Шмуцтытул – асобны аркуш ці старонка з загалоўкам раздзела ці часткі кнігі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851959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413000"/>
            <a:ext cx="10554446" cy="4114800"/>
          </a:xfrm>
        </p:spPr>
        <p:txBody>
          <a:bodyPr/>
          <a:lstStyle/>
          <a:p>
            <a:r>
              <a:rPr lang="be-BY" sz="3000" dirty="0">
                <a:solidFill>
                  <a:schemeClr val="tx1"/>
                </a:solidFill>
              </a:rPr>
              <a:t/>
            </a:r>
            <a:br>
              <a:rPr lang="be-BY" sz="3000" dirty="0">
                <a:solidFill>
                  <a:schemeClr val="tx1"/>
                </a:solidFill>
              </a:rPr>
            </a:br>
            <a:endParaRPr lang="be-BY" sz="3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2413000"/>
            <a:ext cx="11315700" cy="4114800"/>
          </a:xfrm>
        </p:spPr>
        <p:txBody>
          <a:bodyPr>
            <a:noAutofit/>
          </a:bodyPr>
          <a:lstStyle/>
          <a:p>
            <a:r>
              <a:rPr lang="be-BY" sz="3000" dirty="0"/>
              <a:t>Шытар, інтралігатар, пераплётчык (binder, book-binder) – асоба, што апраўляе кнігі (сшывае выдрукаваныя аркушы і мацуе іх у сярэдзіне аправы або вокладкі)</a:t>
            </a:r>
          </a:p>
          <a:p>
            <a:r>
              <a:rPr lang="be-BY" sz="3000" dirty="0"/>
              <a:t>Шытарcкая майстэрня, інтралігатарня, пераплётная майстэрня (bindery) </a:t>
            </a:r>
          </a:p>
          <a:p>
            <a:r>
              <a:rPr lang="be-BY" sz="3000" dirty="0"/>
              <a:t>Шыхтаванне (layout, making-up) – фарміраванне паласы набору з тэксту, ілюстрацый, табліц і г.д. на пэўны фармат</a:t>
            </a:r>
          </a:p>
          <a:p>
            <a:endParaRPr lang="be-BY" sz="3000" dirty="0"/>
          </a:p>
        </p:txBody>
      </p:sp>
    </p:spTree>
    <p:extLst>
      <p:ext uri="{BB962C8B-B14F-4D97-AF65-F5344CB8AC3E}">
        <p14:creationId xmlns:p14="http://schemas.microsoft.com/office/powerpoint/2010/main" val="395604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413000"/>
            <a:ext cx="10554446" cy="4114800"/>
          </a:xfrm>
        </p:spPr>
        <p:txBody>
          <a:bodyPr/>
          <a:lstStyle/>
          <a:p>
            <a:r>
              <a:rPr lang="be-BY" sz="4500" dirty="0">
                <a:solidFill>
                  <a:schemeClr val="tx1"/>
                </a:solidFill>
              </a:rPr>
              <a:t>Aправa (binding) – пераплёт выдання ці рукапіснай кнігі</a:t>
            </a:r>
            <a:br>
              <a:rPr lang="be-BY" sz="4500" dirty="0">
                <a:solidFill>
                  <a:schemeClr val="tx1"/>
                </a:solidFill>
              </a:rPr>
            </a:br>
            <a:r>
              <a:rPr lang="be-BY" sz="4500" dirty="0">
                <a:solidFill>
                  <a:schemeClr val="tx1"/>
                </a:solidFill>
              </a:rPr>
              <a:t>Абрэз (кнігі) (edge) – абрэзаны край кніжнага блока</a:t>
            </a:r>
            <a:r>
              <a:rPr lang="be-BY" sz="3000" dirty="0">
                <a:solidFill>
                  <a:schemeClr val="tx1"/>
                </a:solidFill>
              </a:rPr>
              <a:t/>
            </a:r>
            <a:br>
              <a:rPr lang="be-BY" sz="3000" dirty="0">
                <a:solidFill>
                  <a:schemeClr val="tx1"/>
                </a:solidFill>
              </a:rPr>
            </a:br>
            <a:r>
              <a:rPr lang="be-BY" sz="3000" dirty="0">
                <a:solidFill>
                  <a:schemeClr val="tx1"/>
                </a:solidFill>
              </a:rPr>
              <a:t/>
            </a:r>
            <a:br>
              <a:rPr lang="be-BY" sz="3000" dirty="0">
                <a:solidFill>
                  <a:schemeClr val="tx1"/>
                </a:solidFill>
              </a:rPr>
            </a:br>
            <a:endParaRPr lang="be-BY" sz="3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40900" y="5613400"/>
            <a:ext cx="175467" cy="406400"/>
          </a:xfrm>
        </p:spPr>
        <p:txBody>
          <a:bodyPr/>
          <a:lstStyle/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228186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413000"/>
            <a:ext cx="10554446" cy="4114800"/>
          </a:xfrm>
        </p:spPr>
        <p:txBody>
          <a:bodyPr/>
          <a:lstStyle/>
          <a:p>
            <a:r>
              <a:rPr lang="be-BY" sz="3000" dirty="0">
                <a:solidFill>
                  <a:schemeClr val="tx1"/>
                </a:solidFill>
              </a:rPr>
              <a:t/>
            </a:r>
            <a:br>
              <a:rPr lang="be-BY" sz="3000" dirty="0">
                <a:solidFill>
                  <a:schemeClr val="tx1"/>
                </a:solidFill>
              </a:rPr>
            </a:br>
            <a:endParaRPr lang="be-BY" sz="3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2413000"/>
            <a:ext cx="11315700" cy="4114800"/>
          </a:xfrm>
        </p:spPr>
        <p:txBody>
          <a:bodyPr>
            <a:normAutofit/>
          </a:bodyPr>
          <a:lstStyle/>
          <a:p>
            <a:r>
              <a:rPr lang="be-BY" sz="3000" dirty="0"/>
              <a:t>Экслібрыс – кніжны знак, які наклейваецца ўладальнікамі кнігазбору на кнігу з мэтай пазначэння яе прыналежнасці</a:t>
            </a:r>
          </a:p>
          <a:p>
            <a:r>
              <a:rPr lang="be-BY" sz="3000" dirty="0"/>
              <a:t>Экслібрыс, кніжны знак (book-mark, bookplate) – адмысловая пазнака, адціснутая ці наклееная, якая сведчыць пра прыналежнасць кнігі да пэўнай асобы або інстытуцыі</a:t>
            </a:r>
          </a:p>
          <a:p>
            <a:endParaRPr lang="be-BY" sz="3000" dirty="0"/>
          </a:p>
        </p:txBody>
      </p:sp>
    </p:spTree>
    <p:extLst>
      <p:ext uri="{BB962C8B-B14F-4D97-AF65-F5344CB8AC3E}">
        <p14:creationId xmlns:p14="http://schemas.microsoft.com/office/powerpoint/2010/main" val="1751625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413000"/>
            <a:ext cx="10554446" cy="4114800"/>
          </a:xfrm>
        </p:spPr>
        <p:txBody>
          <a:bodyPr/>
          <a:lstStyle/>
          <a:p>
            <a:r>
              <a:rPr lang="be-BY" sz="3000" dirty="0">
                <a:solidFill>
                  <a:schemeClr val="tx1"/>
                </a:solidFill>
              </a:rPr>
              <a:t/>
            </a:r>
            <a:br>
              <a:rPr lang="be-BY" sz="3000" dirty="0">
                <a:solidFill>
                  <a:schemeClr val="tx1"/>
                </a:solidFill>
              </a:rPr>
            </a:br>
            <a:endParaRPr lang="be-BY" sz="3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2413000"/>
            <a:ext cx="11315700" cy="4114800"/>
          </a:xfrm>
        </p:spPr>
        <p:txBody>
          <a:bodyPr>
            <a:normAutofit/>
          </a:bodyPr>
          <a:lstStyle/>
          <a:p>
            <a:r>
              <a:rPr lang="be-BY" sz="3200" dirty="0"/>
              <a:t>Экстэрыёрыка – дакументы, што маюць дачыненне да пэўнай краіны па мове, аўтарстве, паходжанні, тэматыцы, але выдадзеныя за яе межамі</a:t>
            </a:r>
          </a:p>
          <a:p>
            <a:r>
              <a:rPr lang="be-BY" sz="3200" dirty="0"/>
              <a:t>Эстамп – адбітак твора графікі з друкарскай формы, зроблены самім мастаком</a:t>
            </a:r>
          </a:p>
          <a:p>
            <a:endParaRPr lang="be-BY" sz="3200" dirty="0"/>
          </a:p>
        </p:txBody>
      </p:sp>
    </p:spTree>
    <p:extLst>
      <p:ext uri="{BB962C8B-B14F-4D97-AF65-F5344CB8AC3E}">
        <p14:creationId xmlns:p14="http://schemas.microsoft.com/office/powerpoint/2010/main" val="3529993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413000"/>
            <a:ext cx="10554446" cy="4114800"/>
          </a:xfrm>
        </p:spPr>
        <p:txBody>
          <a:bodyPr/>
          <a:lstStyle/>
          <a:p>
            <a:r>
              <a:rPr lang="be-BY" sz="3000" dirty="0">
                <a:solidFill>
                  <a:schemeClr val="tx1"/>
                </a:solidFill>
              </a:rPr>
              <a:t/>
            </a:r>
            <a:br>
              <a:rPr lang="be-BY" sz="3000" dirty="0">
                <a:solidFill>
                  <a:schemeClr val="tx1"/>
                </a:solidFill>
              </a:rPr>
            </a:br>
            <a:endParaRPr lang="be-BY" sz="3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2413000"/>
            <a:ext cx="113157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e-BY" sz="5000" b="1" dirty="0" smtClean="0"/>
          </a:p>
          <a:p>
            <a:pPr marL="0" indent="0">
              <a:buNone/>
            </a:pPr>
            <a:r>
              <a:rPr lang="be-BY" sz="12000" b="1" dirty="0" smtClean="0"/>
              <a:t>Дзякуй!</a:t>
            </a:r>
            <a:endParaRPr lang="be-BY" sz="1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496" y="2645472"/>
            <a:ext cx="2697703" cy="333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53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413000"/>
            <a:ext cx="10554446" cy="4114800"/>
          </a:xfrm>
        </p:spPr>
        <p:txBody>
          <a:bodyPr/>
          <a:lstStyle/>
          <a:p>
            <a:r>
              <a:rPr lang="be-BY" sz="3200" dirty="0">
                <a:solidFill>
                  <a:schemeClr val="tx1"/>
                </a:solidFill>
              </a:rPr>
              <a:t>Авантытул (foretitle) – старонка, якая папярэднічае тытульнаму аркушу (звычайна, першая ці адна з першых старонак у кнізе); на авантытул традыцыйна выносіцца частка інфармацыі з тытульнага аркуша – надзагаловачныя звесткі (назва арганізацыі, найменне серыі), назва выдавецтва і (або) яго лагатып, часам паўтараюць прозвішча аўтара і назву.</a:t>
            </a:r>
            <a:endParaRPr lang="be-BY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40900" y="5613400"/>
            <a:ext cx="175467" cy="406400"/>
          </a:xfrm>
        </p:spPr>
        <p:txBody>
          <a:bodyPr/>
          <a:lstStyle/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4241352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413000"/>
            <a:ext cx="10554446" cy="4114800"/>
          </a:xfrm>
        </p:spPr>
        <p:txBody>
          <a:bodyPr/>
          <a:lstStyle/>
          <a:p>
            <a:r>
              <a:rPr lang="be-BY" sz="3200" dirty="0">
                <a:solidFill>
                  <a:schemeClr val="tx1"/>
                </a:solidFill>
              </a:rPr>
              <a:t>Алічбоўка (digitization) – апісанне аб'екта, малюнкаў або аналагавых аўдыё- і відэасігналаў у лічбавым выглядзе, перавод у лічбавы выгляд, прыдатны для запісу на электронныя носьбіты; алічбоўка кніг – як сканаванне, так і (у далейшым) распазнаванне.</a:t>
            </a:r>
            <a:br>
              <a:rPr lang="be-BY" sz="3200" dirty="0">
                <a:solidFill>
                  <a:schemeClr val="tx1"/>
                </a:solidFill>
              </a:rPr>
            </a:br>
            <a:r>
              <a:rPr lang="be-BY" sz="3200" dirty="0">
                <a:solidFill>
                  <a:schemeClr val="tx1"/>
                </a:solidFill>
              </a:rPr>
              <a:t>Апограф (apograph) – дакладная копія манускрыпта</a:t>
            </a:r>
            <a:br>
              <a:rPr lang="be-BY" sz="3200" dirty="0">
                <a:solidFill>
                  <a:schemeClr val="tx1"/>
                </a:solidFill>
              </a:rPr>
            </a:br>
            <a:endParaRPr lang="be-BY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40900" y="5613400"/>
            <a:ext cx="175467" cy="406400"/>
          </a:xfrm>
        </p:spPr>
        <p:txBody>
          <a:bodyPr/>
          <a:lstStyle/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589623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413000"/>
            <a:ext cx="10554446" cy="4114800"/>
          </a:xfrm>
        </p:spPr>
        <p:txBody>
          <a:bodyPr/>
          <a:lstStyle/>
          <a:p>
            <a:r>
              <a:rPr lang="be-BY" dirty="0">
                <a:solidFill>
                  <a:schemeClr val="tx1"/>
                </a:solidFill>
              </a:rPr>
              <a:t>Аправа, вокладка, пераплёт (cover) </a:t>
            </a:r>
            <a:br>
              <a:rPr lang="be-BY" dirty="0">
                <a:solidFill>
                  <a:schemeClr val="tx1"/>
                </a:solidFill>
              </a:rPr>
            </a:br>
            <a:r>
              <a:rPr lang="be-BY" dirty="0">
                <a:solidFill>
                  <a:schemeClr val="tx1"/>
                </a:solidFill>
              </a:rPr>
              <a:t>Атрамант, чарніла (ink) – водны раствор якога-небудзь каляровага рэчыва, што ўжываецца для пісання</a:t>
            </a:r>
            <a:br>
              <a:rPr lang="be-BY" dirty="0">
                <a:solidFill>
                  <a:schemeClr val="tx1"/>
                </a:solidFill>
              </a:rPr>
            </a:br>
            <a:r>
              <a:rPr lang="be-BY" dirty="0">
                <a:solidFill>
                  <a:schemeClr val="tx1"/>
                </a:solidFill>
              </a:rPr>
              <a:t>Бібліяфіл (bibliophile) – аматар кнігі, кніжны калекцыянер</a:t>
            </a:r>
            <a:br>
              <a:rPr lang="be-BY" dirty="0">
                <a:solidFill>
                  <a:schemeClr val="tx1"/>
                </a:solidFill>
              </a:rPr>
            </a:br>
            <a:endParaRPr lang="be-BY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40900" y="5613400"/>
            <a:ext cx="175467" cy="406400"/>
          </a:xfrm>
        </p:spPr>
        <p:txBody>
          <a:bodyPr/>
          <a:lstStyle/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524890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895600"/>
            <a:ext cx="10554446" cy="3632200"/>
          </a:xfrm>
        </p:spPr>
        <p:txBody>
          <a:bodyPr/>
          <a:lstStyle/>
          <a:p>
            <a:r>
              <a:rPr lang="be-BY" dirty="0">
                <a:solidFill>
                  <a:schemeClr val="tx1"/>
                </a:solidFill>
              </a:rPr>
              <a:t>Верхняе і ніжняе вечкі кнігі (верхняя і ніжняя пераплётныя крышкі кнігі)</a:t>
            </a:r>
            <a:br>
              <a:rPr lang="be-BY" dirty="0">
                <a:solidFill>
                  <a:schemeClr val="tx1"/>
                </a:solidFill>
              </a:rPr>
            </a:br>
            <a:r>
              <a:rPr lang="be-BY" dirty="0">
                <a:solidFill>
                  <a:schemeClr val="tx1"/>
                </a:solidFill>
              </a:rPr>
              <a:t>Жуковіна(-ы) (boss(es)) – металічная наклёпка на заднім вечку даўняй кнігі, набіваная звычайна ў колькасці 4-х ці 5-ці, дзеля зберажэння скуры аправы ад пашкоджання</a:t>
            </a:r>
            <a:br>
              <a:rPr lang="be-BY" dirty="0">
                <a:solidFill>
                  <a:schemeClr val="tx1"/>
                </a:solidFill>
              </a:rPr>
            </a:br>
            <a:r>
              <a:rPr lang="be-BY" dirty="0">
                <a:solidFill>
                  <a:schemeClr val="tx1"/>
                </a:solidFill>
              </a:rPr>
              <a:t/>
            </a:r>
            <a:br>
              <a:rPr lang="be-BY" dirty="0">
                <a:solidFill>
                  <a:schemeClr val="tx1"/>
                </a:solidFill>
              </a:rPr>
            </a:br>
            <a:endParaRPr lang="be-BY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40900" y="5613400"/>
            <a:ext cx="175467" cy="406400"/>
          </a:xfrm>
        </p:spPr>
        <p:txBody>
          <a:bodyPr/>
          <a:lstStyle/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203184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413000"/>
            <a:ext cx="10554446" cy="4114800"/>
          </a:xfrm>
        </p:spPr>
        <p:txBody>
          <a:bodyPr/>
          <a:lstStyle/>
          <a:p>
            <a:r>
              <a:rPr lang="be-BY" dirty="0">
                <a:solidFill>
                  <a:schemeClr val="tx1"/>
                </a:solidFill>
              </a:rPr>
              <a:t>Зашчэпка (-і),  за́шчапка, клямра (-ы) (clasp(s)) – металічная зашчэпка, звычайна ў колькасці 2‑х або 3-х, на пярэднім абрэзе манускрыптаў і старадрукаў; шырока ўжывалася на еўрапейскіх кнігах ад XIV і да XVII стст.</a:t>
            </a:r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40900" y="5613400"/>
            <a:ext cx="175467" cy="406400"/>
          </a:xfrm>
        </p:spPr>
        <p:txBody>
          <a:bodyPr/>
          <a:lstStyle/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395232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679700"/>
            <a:ext cx="10554446" cy="3848100"/>
          </a:xfrm>
        </p:spPr>
        <p:txBody>
          <a:bodyPr/>
          <a:lstStyle/>
          <a:p>
            <a:r>
              <a:rPr lang="be-BY" sz="2800" dirty="0">
                <a:solidFill>
                  <a:schemeClr val="tx1"/>
                </a:solidFill>
              </a:rPr>
              <a:t>Інскрыптар (book annotator, book inscriber) – асоба, што пакінула на кнізе рукапісныя адзнакі, нататкі, маргіналіі і да т.п.</a:t>
            </a:r>
            <a:br>
              <a:rPr lang="be-BY" sz="2800" dirty="0">
                <a:solidFill>
                  <a:schemeClr val="tx1"/>
                </a:solidFill>
              </a:rPr>
            </a:br>
            <a:r>
              <a:rPr lang="be-BY" sz="2800" dirty="0">
                <a:solidFill>
                  <a:schemeClr val="tx1"/>
                </a:solidFill>
              </a:rPr>
              <a:t>Каламус (calamus) – завостраная трысціна, якая ўжывалася ў старажытнасці для пісання на папірусе або пергаміне</a:t>
            </a:r>
            <a:br>
              <a:rPr lang="be-BY" sz="2800" dirty="0">
                <a:solidFill>
                  <a:schemeClr val="tx1"/>
                </a:solidFill>
              </a:rPr>
            </a:br>
            <a:r>
              <a:rPr lang="be-BY" sz="2800" dirty="0">
                <a:solidFill>
                  <a:schemeClr val="tx1"/>
                </a:solidFill>
              </a:rPr>
              <a:t>Калафон (colophon) – у манускрыптах і старадруках асобны абзац тэксту (звычайна заключны), у якім змешчаны звесткі пра аўтарства і/ці выходныя дадзеныя выдання</a:t>
            </a:r>
            <a:br>
              <a:rPr lang="be-BY" sz="2800" dirty="0">
                <a:solidFill>
                  <a:schemeClr val="tx1"/>
                </a:solidFill>
              </a:rPr>
            </a:br>
            <a:endParaRPr lang="be-BY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40900" y="5613400"/>
            <a:ext cx="175467" cy="406400"/>
          </a:xfrm>
        </p:spPr>
        <p:txBody>
          <a:bodyPr/>
          <a:lstStyle/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756350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413000"/>
            <a:ext cx="10554446" cy="4114800"/>
          </a:xfrm>
        </p:spPr>
        <p:txBody>
          <a:bodyPr/>
          <a:lstStyle/>
          <a:p>
            <a:r>
              <a:rPr lang="be-BY" sz="3200" dirty="0">
                <a:solidFill>
                  <a:schemeClr val="tx1"/>
                </a:solidFill>
              </a:rPr>
              <a:t>Капса (capsa) – цыліндрычны кантэйнер для захавання папірусных скруткаў</a:t>
            </a:r>
            <a:br>
              <a:rPr lang="be-BY" sz="3200" dirty="0">
                <a:solidFill>
                  <a:schemeClr val="tx1"/>
                </a:solidFill>
              </a:rPr>
            </a:br>
            <a:r>
              <a:rPr lang="be-BY" sz="3200" dirty="0">
                <a:solidFill>
                  <a:schemeClr val="tx1"/>
                </a:solidFill>
              </a:rPr>
              <a:t>Кодэкс (codex) – тып кнігі, што пры канцы старажытнасці прыйшоў на змену звою (світку); уяўляе з сябе перагнутыя напалову, складзеныя ў сшытак або сшыткі і злучаныя на згіне папірусавыя, пергамінавыя або папяровыя аркушы</a:t>
            </a:r>
            <a:br>
              <a:rPr lang="be-BY" sz="3200" dirty="0">
                <a:solidFill>
                  <a:schemeClr val="tx1"/>
                </a:solidFill>
              </a:rPr>
            </a:br>
            <a:endParaRPr lang="be-BY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40900" y="5613400"/>
            <a:ext cx="175467" cy="406400"/>
          </a:xfrm>
        </p:spPr>
        <p:txBody>
          <a:bodyPr/>
          <a:lstStyle/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787193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1636</TotalTime>
  <Words>760</Words>
  <Application>Microsoft Office PowerPoint</Application>
  <PresentationFormat>Широкоэкранный</PresentationFormat>
  <Paragraphs>44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3</vt:lpstr>
      <vt:lpstr>Ион (конференц-зал)</vt:lpstr>
      <vt:lpstr>БІБЛІЯТЭКА</vt:lpstr>
      <vt:lpstr>Aправa (binding) – пераплёт выдання ці рукапіснай кнігі Абрэз (кнігі) (edge) – абрэзаны край кніжнага блока  </vt:lpstr>
      <vt:lpstr>Авантытул (foretitle) – старонка, якая папярэднічае тытульнаму аркушу (звычайна, першая ці адна з першых старонак у кнізе); на авантытул традыцыйна выносіцца частка інфармацыі з тытульнага аркуша – надзагаловачныя звесткі (назва арганізацыі, найменне серыі), назва выдавецтва і (або) яго лагатып, часам паўтараюць прозвішча аўтара і назву.</vt:lpstr>
      <vt:lpstr>Алічбоўка (digitization) – апісанне аб'екта, малюнкаў або аналагавых аўдыё- і відэасігналаў у лічбавым выглядзе, перавод у лічбавы выгляд, прыдатны для запісу на электронныя носьбіты; алічбоўка кніг – як сканаванне, так і (у далейшым) распазнаванне. Апограф (apograph) – дакладная копія манускрыпта </vt:lpstr>
      <vt:lpstr>Аправа, вокладка, пераплёт (cover)  Атрамант, чарніла (ink) – водны раствор якога-небудзь каляровага рэчыва, што ўжываецца для пісання Бібліяфіл (bibliophile) – аматар кнігі, кніжны калекцыянер </vt:lpstr>
      <vt:lpstr>Верхняе і ніжняе вечкі кнігі (верхняя і ніжняя пераплётныя крышкі кнігі) Жуковіна(-ы) (boss(es)) – металічная наклёпка на заднім вечку даўняй кнігі, набіваная звычайна ў колькасці 4-х ці 5-ці, дзеля зберажэння скуры аправы ад пашкоджання  </vt:lpstr>
      <vt:lpstr>Зашчэпка (-і),  за́шчапка, клямра (-ы) (clasp(s)) – металічная зашчэпка, звычайна ў колькасці 2‑х або 3-х, на пярэднім абрэзе манускрыптаў і старадрукаў; шырока ўжывалася на еўрапейскіх кнігах ад XIV і да XVII стст.</vt:lpstr>
      <vt:lpstr>Інскрыптар (book annotator, book inscriber) – асоба, што пакінула на кнізе рукапісныя адзнакі, нататкі, маргіналіі і да т.п. Каламус (calamus) – завостраная трысціна, якая ўжывалася ў старажытнасці для пісання на папірусе або пергаміне Калафон (colophon) – у манускрыптах і старадруках асобны абзац тэксту (звычайна заключны), у якім змешчаны звесткі пра аўтарства і/ці выходныя дадзеныя выдання </vt:lpstr>
      <vt:lpstr>Капса (capsa) – цыліндрычны кантэйнер для захавання папірусных скруткаў Кодэкс (codex) – тып кнігі, што пры канцы старажытнасці прыйшоў на змену звою (світку); уяўляе з сябе перагнутыя напалову, складзеныя ў сшытак або сшыткі і злучаныя на згіне папірусавыя, пергамінавыя або папяровыя аркушы </vt:lpstr>
      <vt:lpstr>Кустода (catchword) – у манускрыптах і старадруках слова (або яго частка), якое размешчана ў правым ніжнім куце старонкі пад тэкстам і дублюе першае слова з наступнай старонкі Лемантар, буквар, азбука (abecedarium, ABC book) – пачатковая кніга для навучання чытанню з выказам алфавіту і, часам, асноваў граматыкі Манускрыпт Наклад – тыраж выдання </vt:lpstr>
      <vt:lpstr>Накутнікі (cornerpieces) – металічныя пласцінкі, набіваныя па кутах на вечка аправы (звычайна ў ліку 2-х або 4-х) для зберажэння аправы ад пашкоджання, а таксама з дэкаратыўнымі мэтамі; асаблівае распаўсюджанне набылі ў XV ст. Паасобнік, асобнік, копія (copy) – экзэмпляр выдання </vt:lpstr>
      <vt:lpstr>Правененцыі (book(s) provinance) – умоўная назва ўладальніцкіх кніжных пазнак: суперэкслібрысаў, экслібрысаў, уладальніцкіх надпісаў і да т.п. пазначэнняў, якія паведамляюць пра колішнюю і сучасную прыналежнасць кнігі “Прыкутая кніга” (chained book) – форма зберажэння кнігі ў сярэднявечных манастырскіх і ўніверсітэцкіх бібліятэках ад крадзяжу, калі выданне прыкоўвалася ланцугом да паліцы або пюпітра </vt:lpstr>
      <vt:lpstr>Правененцыі (book(s) provinance) – умоўная назва ўладальніцкіх кніжных пазнак: суперэкслібрысаў, экслібрысаў, уладальніцкіх надпісаў і да т.п. пазначэнняў, якія паведамляюць пра колішнюю і сучасную прыналежнасць кнігі “Прыкутая кніга” (chained book) – форма зберажэння кнігі ў сярэднявечных манастырскіх і ўніверсітэцкіх бібліятэках ад крадзяжу, калі выданне прыкоўвалася ланцугом да паліцы або пюпітра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БІБЛІЯТЭКА</dc:title>
  <dc:creator>ГЛ</dc:creator>
  <cp:lastModifiedBy>ГЛ</cp:lastModifiedBy>
  <cp:revision>2</cp:revision>
  <dcterms:created xsi:type="dcterms:W3CDTF">2016-03-07T13:27:57Z</dcterms:created>
  <dcterms:modified xsi:type="dcterms:W3CDTF">2016-03-08T16:44:44Z</dcterms:modified>
</cp:coreProperties>
</file>