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A44F-5B5C-4975-86D6-8EC2994DE8AF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19CD-5232-4E8D-8C4D-1228198FE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72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A44F-5B5C-4975-86D6-8EC2994DE8AF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19CD-5232-4E8D-8C4D-1228198FE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07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A44F-5B5C-4975-86D6-8EC2994DE8AF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19CD-5232-4E8D-8C4D-1228198FE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25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A44F-5B5C-4975-86D6-8EC2994DE8AF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19CD-5232-4E8D-8C4D-1228198FE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373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A44F-5B5C-4975-86D6-8EC2994DE8AF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19CD-5232-4E8D-8C4D-1228198FE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60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A44F-5B5C-4975-86D6-8EC2994DE8AF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19CD-5232-4E8D-8C4D-1228198FE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78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A44F-5B5C-4975-86D6-8EC2994DE8AF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19CD-5232-4E8D-8C4D-1228198FE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14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A44F-5B5C-4975-86D6-8EC2994DE8AF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19CD-5232-4E8D-8C4D-1228198FE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935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A44F-5B5C-4975-86D6-8EC2994DE8AF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19CD-5232-4E8D-8C4D-1228198FE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50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A44F-5B5C-4975-86D6-8EC2994DE8AF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19CD-5232-4E8D-8C4D-1228198FE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57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A44F-5B5C-4975-86D6-8EC2994DE8AF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19CD-5232-4E8D-8C4D-1228198FE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40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8A44F-5B5C-4975-86D6-8EC2994DE8AF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819CD-5232-4E8D-8C4D-1228198FE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21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sources.ruzhany.info/s_img/image005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movananova.by/wp-content/uploads/2014/05/Statut_VKL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s://encrypted-tbn1.gstatic.com/images?q=tbn:ANd9GcSj61WnJjk5f0goWD-mLXu2pi_aGv10Fa_o_G7yvmQRv0SsMt2W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newzar.files.wordpress.com/2009/06/483px-herb_rzeczpospolitej_obojga_narodow_alex_k-svg.png?w=241&amp;h=30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zbroya.info/storage/medias/2013/01/21/13/11.full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history-belarus.by/images/img-places/sea_herodotus/1655_lithuanie_polesie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belcoins.com/images/1547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7904" y="1844824"/>
            <a:ext cx="5435820" cy="4032448"/>
          </a:xfrm>
        </p:spPr>
        <p:txBody>
          <a:bodyPr>
            <a:normAutofit fontScale="90000"/>
          </a:bodyPr>
          <a:lstStyle/>
          <a:p>
            <a:r>
              <a:rPr lang="be-BY" sz="10000" dirty="0" smtClean="0"/>
              <a:t>Вялікае</a:t>
            </a:r>
            <a:br>
              <a:rPr lang="be-BY" sz="10000" dirty="0" smtClean="0"/>
            </a:br>
            <a:r>
              <a:rPr lang="be-BY" sz="10000" dirty="0" smtClean="0"/>
              <a:t>Княства</a:t>
            </a:r>
            <a:br>
              <a:rPr lang="be-BY" sz="10000" dirty="0" smtClean="0"/>
            </a:br>
            <a:r>
              <a:rPr lang="be-BY" sz="10000" dirty="0" smtClean="0"/>
              <a:t>Літоўскае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sources.ruzhany.info/s_img/image005.pn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3275856" cy="490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movananova_logo++smal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28625"/>
            <a:ext cx="1208361" cy="1491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2896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/>
          <a:lstStyle/>
          <a:p>
            <a:r>
              <a:rPr lang="be-BY" dirty="0" smtClean="0">
                <a:effectLst/>
              </a:rPr>
              <a:t>Паны-рада – дарадчы орган пры гаспадары, які складаўся з буйнейшых феадалаў</a:t>
            </a:r>
            <a:endParaRPr lang="ru-RU" dirty="0" smtClean="0">
              <a:effectLst/>
            </a:endParaRPr>
          </a:p>
          <a:p>
            <a:r>
              <a:rPr lang="be-BY" dirty="0" smtClean="0">
                <a:effectLst/>
              </a:rPr>
              <a:t>Магнат – буйны феадал</a:t>
            </a:r>
            <a:endParaRPr lang="ru-RU" dirty="0" smtClean="0">
              <a:effectLst/>
            </a:endParaRPr>
          </a:p>
          <a:p>
            <a:r>
              <a:rPr lang="be-BY" dirty="0" smtClean="0">
                <a:effectLst/>
              </a:rPr>
              <a:t>Выбранец – пехацінец, выбраны сярод маладых сялянаў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  <p:pic>
        <p:nvPicPr>
          <p:cNvPr id="6146" name="Picture 2" descr="http://www.movananova.by/wp-content/uploads/2014/05/Statut_VKL.jp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181" y="2276872"/>
            <a:ext cx="2764581" cy="4226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8173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sz="4000" dirty="0" smtClean="0">
                <a:effectLst/>
              </a:rPr>
              <a:t>Жмінда – сквапны чалавек</a:t>
            </a:r>
            <a:endParaRPr lang="ru-RU" sz="4000" dirty="0" smtClean="0">
              <a:effectLst/>
            </a:endParaRPr>
          </a:p>
          <a:p>
            <a:r>
              <a:rPr lang="be-BY" sz="4000" dirty="0" smtClean="0">
                <a:effectLst/>
              </a:rPr>
              <a:t>Кліент – збяднелы шляхціц, прыслугач магната</a:t>
            </a:r>
            <a:endParaRPr lang="ru-RU" sz="4000" dirty="0" smtClean="0">
              <a:effectLst/>
            </a:endParaRPr>
          </a:p>
          <a:p>
            <a:r>
              <a:rPr lang="be-BY" sz="4000" dirty="0" smtClean="0">
                <a:effectLst/>
              </a:rPr>
              <a:t>Сябар – саўладальнік зямельнага надзелу</a:t>
            </a:r>
            <a:endParaRPr lang="ru-RU" sz="4000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173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sz="4000" dirty="0" smtClean="0">
                <a:effectLst/>
              </a:rPr>
              <a:t>Элекцыя – выбары караля Рэчы Паспалітай</a:t>
            </a:r>
            <a:endParaRPr lang="ru-RU" sz="4000" dirty="0" smtClean="0">
              <a:effectLst/>
            </a:endParaRPr>
          </a:p>
          <a:p>
            <a:r>
              <a:rPr lang="be-BY" sz="4000" dirty="0" smtClean="0">
                <a:effectLst/>
              </a:rPr>
              <a:t>Канстытуцыя - </a:t>
            </a:r>
            <a:r>
              <a:rPr lang="be-BY" sz="4000" dirty="0"/>
              <a:t>асноўны закон дзяржавы</a:t>
            </a:r>
            <a:endParaRPr lang="ru-RU" sz="4000" dirty="0" smtClean="0">
              <a:effectLst/>
            </a:endParaRPr>
          </a:p>
          <a:p>
            <a:endParaRPr lang="ru-RU" dirty="0"/>
          </a:p>
        </p:txBody>
      </p:sp>
      <p:pic>
        <p:nvPicPr>
          <p:cNvPr id="7170" name="Picture 2" descr="https://encrypted-tbn1.gstatic.com/images?q=tbn:ANd9GcSj61WnJjk5f0goWD-mLXu2pi_aGv10Fa_o_G7yvmQRv0SsMt2W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789063"/>
            <a:ext cx="2815654" cy="281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8173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movananova_logo++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84784"/>
            <a:ext cx="3479771" cy="4296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8173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e-BY" sz="4500" dirty="0" smtClean="0">
                <a:effectLst/>
              </a:rPr>
              <a:t>Гаспадар – тытул вялікага князя літоўскага</a:t>
            </a:r>
            <a:endParaRPr lang="ru-RU" sz="4500" dirty="0" smtClean="0">
              <a:effectLst/>
            </a:endParaRPr>
          </a:p>
          <a:p>
            <a:r>
              <a:rPr lang="be-BY" sz="4500" dirty="0" smtClean="0">
                <a:effectLst/>
              </a:rPr>
              <a:t>Залога = гарнізон</a:t>
            </a:r>
            <a:endParaRPr lang="ru-RU" sz="4500" dirty="0" smtClean="0">
              <a:effectLst/>
            </a:endParaRPr>
          </a:p>
          <a:p>
            <a:r>
              <a:rPr lang="be-BY" sz="4500" dirty="0" smtClean="0">
                <a:effectLst/>
              </a:rPr>
              <a:t>Скарб – рус. казна</a:t>
            </a:r>
            <a:endParaRPr lang="ru-RU" sz="4500" dirty="0" smtClean="0">
              <a:effectLst/>
            </a:endParaRPr>
          </a:p>
          <a:p>
            <a:r>
              <a:rPr lang="be-BY" sz="4500" dirty="0" smtClean="0">
                <a:effectLst/>
              </a:rPr>
              <a:t>Баярын –прадстаўнік ваенна-служылага саслоўя, пазней – шляхціц. </a:t>
            </a:r>
            <a:endParaRPr lang="ru-RU" sz="4500" dirty="0" smtClean="0">
              <a:effectLst/>
            </a:endParaRPr>
          </a:p>
          <a:p>
            <a:endParaRPr lang="ru-RU" dirty="0"/>
          </a:p>
        </p:txBody>
      </p:sp>
      <p:pic>
        <p:nvPicPr>
          <p:cNvPr id="1026" name="Picture 2" descr="http://newzar.files.wordpress.com/2009/06/483px-herb_rzeczpospolitej_obojga_narodow_alex_k-svg.png?w=241&amp;h=30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492896"/>
            <a:ext cx="1370012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6720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sz="4000" dirty="0" smtClean="0">
                <a:effectLst/>
              </a:rPr>
              <a:t>Літва – назва цэнтральнай вобласці ВКЛ, гістарычная Літва складаецца з Гарадзеншчыны, Наваградчыны, Віленшчыны і заходняй часткі Меншчыны.</a:t>
            </a:r>
            <a:endParaRPr lang="ru-RU" sz="4000" dirty="0" smtClean="0">
              <a:effectLst/>
            </a:endParaRPr>
          </a:p>
          <a:p>
            <a:r>
              <a:rPr lang="be-BY" sz="4000" dirty="0" smtClean="0">
                <a:effectLst/>
              </a:rPr>
              <a:t>Летува – назва сучаснай краіны, паўночнай суседкі Беларусі. </a:t>
            </a:r>
            <a:endParaRPr lang="ru-RU" sz="4000" dirty="0" smtClean="0">
              <a:effectLst/>
            </a:endParaRPr>
          </a:p>
          <a:p>
            <a:endParaRPr lang="ru-RU" dirty="0"/>
          </a:p>
        </p:txBody>
      </p:sp>
      <p:pic>
        <p:nvPicPr>
          <p:cNvPr id="3074" name="Picture 2" descr="Сабля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191168">
            <a:off x="6301481" y="1813593"/>
            <a:ext cx="36195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8173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e-BY" sz="4000" dirty="0" smtClean="0">
                <a:effectLst/>
              </a:rPr>
              <a:t>Рыскун – афіцэр выведкі і контрвыведкі пры мяжы ВКЛ з Расеяй </a:t>
            </a:r>
            <a:endParaRPr lang="ru-RU" sz="4000" dirty="0" smtClean="0">
              <a:effectLst/>
            </a:endParaRPr>
          </a:p>
          <a:p>
            <a:r>
              <a:rPr lang="be-BY" sz="4000" dirty="0" smtClean="0">
                <a:effectLst/>
              </a:rPr>
              <a:t>Палітычны народ – шляхта Рэчы Паспалітай</a:t>
            </a:r>
            <a:endParaRPr lang="ru-RU" sz="4000" dirty="0" smtClean="0">
              <a:effectLst/>
            </a:endParaRPr>
          </a:p>
          <a:p>
            <a:r>
              <a:rPr lang="be-BY" sz="4000" dirty="0" smtClean="0">
                <a:effectLst/>
              </a:rPr>
              <a:t>Сойм </a:t>
            </a:r>
            <a:endParaRPr lang="ru-RU" sz="4000" dirty="0" smtClean="0">
              <a:effectLst/>
            </a:endParaRPr>
          </a:p>
          <a:p>
            <a:r>
              <a:rPr lang="be-BY" sz="4000" dirty="0" smtClean="0">
                <a:effectLst/>
              </a:rPr>
              <a:t>Пасольская ізба – ніжняя палата сойма</a:t>
            </a:r>
            <a:endParaRPr lang="ru-RU" sz="4000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173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be-BY" sz="16000" dirty="0" smtClean="0">
                <a:effectLst/>
              </a:rPr>
              <a:t>Места = горад</a:t>
            </a:r>
            <a:endParaRPr lang="ru-RU" sz="16000" dirty="0" smtClean="0">
              <a:effectLst/>
            </a:endParaRPr>
          </a:p>
          <a:p>
            <a:r>
              <a:rPr lang="be-BY" sz="16000" dirty="0" smtClean="0">
                <a:effectLst/>
              </a:rPr>
              <a:t>Брацтва – праваслаўная свецкая арганізацыя пры манастырах і цэрквах </a:t>
            </a:r>
            <a:endParaRPr lang="ru-RU" sz="16000" dirty="0" smtClean="0">
              <a:effectLst/>
            </a:endParaRPr>
          </a:p>
          <a:p>
            <a:r>
              <a:rPr lang="be-BY" sz="16000" dirty="0" smtClean="0">
                <a:effectLst/>
              </a:rPr>
              <a:t>Грош – срэбная манета (каля 4 грамаў)</a:t>
            </a:r>
            <a:endParaRPr lang="ru-RU" sz="16000" dirty="0" smtClean="0">
              <a:effectLst/>
            </a:endParaRPr>
          </a:p>
          <a:p>
            <a:r>
              <a:rPr lang="be-BY" sz="16000" dirty="0" smtClean="0">
                <a:effectLst/>
              </a:rPr>
              <a:t>Талер – срэбная манета (каля 29,5 грамаў)</a:t>
            </a:r>
            <a:endParaRPr lang="ru-RU" sz="16000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173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dirty="0" smtClean="0">
                <a:effectLst/>
              </a:rPr>
              <a:t>Вільня</a:t>
            </a:r>
            <a:endParaRPr lang="ru-RU" dirty="0" smtClean="0">
              <a:effectLst/>
            </a:endParaRPr>
          </a:p>
          <a:p>
            <a:r>
              <a:rPr lang="be-BY" dirty="0" smtClean="0">
                <a:effectLst/>
              </a:rPr>
              <a:t>Старадрук </a:t>
            </a:r>
            <a:endParaRPr lang="ru-RU" dirty="0" smtClean="0">
              <a:effectLst/>
            </a:endParaRPr>
          </a:p>
          <a:p>
            <a:r>
              <a:rPr lang="be-BY" dirty="0" smtClean="0">
                <a:effectLst/>
              </a:rPr>
              <a:t>Статут – прававы акт апісальнага характару</a:t>
            </a:r>
            <a:endParaRPr lang="ru-RU" dirty="0" smtClean="0">
              <a:effectLst/>
            </a:endParaRPr>
          </a:p>
          <a:p>
            <a:r>
              <a:rPr lang="be-BY" dirty="0" smtClean="0">
                <a:effectLst/>
              </a:rPr>
              <a:t>Харугва – 1) вайсковая адзінка; 2) сцяг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  <p:pic>
        <p:nvPicPr>
          <p:cNvPr id="4098" name="Picture 2" descr="http://history-belarus.by/images/img-places/sea_herodotus/1655_lithuanie_polesie.jp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861048"/>
            <a:ext cx="3769022" cy="282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8173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sz="4000" dirty="0" smtClean="0">
                <a:effectLst/>
              </a:rPr>
              <a:t>Кап’ё – вайсковая адзінка</a:t>
            </a:r>
            <a:endParaRPr lang="ru-RU" sz="4000" dirty="0" smtClean="0">
              <a:effectLst/>
            </a:endParaRPr>
          </a:p>
          <a:p>
            <a:r>
              <a:rPr lang="be-BY" sz="4000" dirty="0" smtClean="0">
                <a:effectLst/>
              </a:rPr>
              <a:t>Дым – адзінка падаткаабкладання ў ВКЛ</a:t>
            </a:r>
            <a:endParaRPr lang="ru-RU" sz="4000" dirty="0" smtClean="0">
              <a:effectLst/>
            </a:endParaRPr>
          </a:p>
          <a:p>
            <a:r>
              <a:rPr lang="be-BY" sz="4000" dirty="0" smtClean="0">
                <a:effectLst/>
              </a:rPr>
              <a:t>Двор – гаспадарка-маёнтак</a:t>
            </a:r>
            <a:endParaRPr lang="ru-RU" sz="4000" dirty="0" smtClean="0">
              <a:effectLst/>
            </a:endParaRPr>
          </a:p>
          <a:p>
            <a:r>
              <a:rPr lang="be-BY" sz="4000" dirty="0" smtClean="0">
                <a:effectLst/>
              </a:rPr>
              <a:t>Дзяржаўца – арандатар маёнтка</a:t>
            </a:r>
            <a:endParaRPr lang="ru-RU" sz="4000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173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sz="4000" dirty="0" smtClean="0">
                <a:effectLst/>
              </a:rPr>
              <a:t>Ваявода – камандзір вайсковай часткі, пасада ў ВКЛ</a:t>
            </a:r>
            <a:endParaRPr lang="ru-RU" sz="4000" dirty="0" smtClean="0">
              <a:effectLst/>
            </a:endParaRPr>
          </a:p>
          <a:p>
            <a:r>
              <a:rPr lang="be-BY" sz="4000" dirty="0" smtClean="0">
                <a:effectLst/>
              </a:rPr>
              <a:t>Кашталян – камендант замка</a:t>
            </a:r>
            <a:endParaRPr lang="ru-RU" sz="4000" dirty="0" smtClean="0">
              <a:effectLst/>
            </a:endParaRPr>
          </a:p>
          <a:p>
            <a:r>
              <a:rPr lang="be-BY" sz="4000" dirty="0" smtClean="0">
                <a:effectLst/>
              </a:rPr>
              <a:t>Лісоўчык – ваяр-коннік лёгкіх кавалерыйскіх аддзелаў Аляксандра Лісоўскага</a:t>
            </a:r>
            <a:endParaRPr lang="ru-RU" sz="4000" dirty="0" smtClean="0">
              <a:effectLst/>
            </a:endParaRPr>
          </a:p>
          <a:p>
            <a:endParaRPr lang="ru-RU" dirty="0"/>
          </a:p>
        </p:txBody>
      </p:sp>
      <p:pic>
        <p:nvPicPr>
          <p:cNvPr id="5122" name="Picture 2" descr="http://www.belcoins.com/images/1547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437112"/>
            <a:ext cx="2143150" cy="21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8173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sz="4000" dirty="0" smtClean="0">
                <a:effectLst/>
              </a:rPr>
              <a:t>Гетман – камандуючы войскам ВКЛ</a:t>
            </a:r>
            <a:endParaRPr lang="ru-RU" sz="4000" dirty="0" smtClean="0">
              <a:effectLst/>
            </a:endParaRPr>
          </a:p>
          <a:p>
            <a:r>
              <a:rPr lang="be-BY" sz="4000" dirty="0" smtClean="0">
                <a:effectLst/>
              </a:rPr>
              <a:t>Прыгон – форма феадальнай рэнты – адробкавая рэнта</a:t>
            </a:r>
            <a:endParaRPr lang="ru-RU" sz="4000" dirty="0" smtClean="0">
              <a:effectLst/>
            </a:endParaRPr>
          </a:p>
          <a:p>
            <a:r>
              <a:rPr lang="be-BY" sz="4000" dirty="0" smtClean="0">
                <a:effectLst/>
              </a:rPr>
              <a:t>Уланы – род войскаў, лёгкая кавалерыя ў еўрапейскіх арміях, паходзіць ад беларускіх татараў</a:t>
            </a:r>
            <a:endParaRPr lang="ru-RU" sz="4000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1731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245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Вялікае Княства Літоўскае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Вялікае Княства Літоўскае</dc:title>
  <dc:creator>vi</dc:creator>
  <cp:lastModifiedBy>vi</cp:lastModifiedBy>
  <cp:revision>1</cp:revision>
  <dcterms:created xsi:type="dcterms:W3CDTF">2016-02-08T15:50:49Z</dcterms:created>
  <dcterms:modified xsi:type="dcterms:W3CDTF">2016-02-08T16:00:42Z</dcterms:modified>
</cp:coreProperties>
</file>