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9333" y="2523067"/>
            <a:ext cx="12835465" cy="3640666"/>
          </a:xfrm>
        </p:spPr>
        <p:txBody>
          <a:bodyPr>
            <a:normAutofit/>
          </a:bodyPr>
          <a:lstStyle/>
          <a:p>
            <a:r>
              <a:rPr lang="be-BY" sz="18000" b="1" dirty="0" smtClean="0">
                <a:solidFill>
                  <a:srgbClr val="FF0000"/>
                </a:solidFill>
              </a:rPr>
              <a:t>Дзяды</a:t>
            </a:r>
            <a:endParaRPr lang="be-BY" sz="18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00" y="485986"/>
            <a:ext cx="2166099" cy="26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r>
              <a:rPr lang="be-BY" sz="4000" dirty="0">
                <a:effectLst/>
              </a:rPr>
              <a:t>Памінальныя абрады і матывы таксама прысутнічаюць у наступных святах:</a:t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 </a:t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Масленіца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Вялікдзень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Ушэсце</a:t>
            </a:r>
            <a:r>
              <a:rPr lang="be-BY" sz="4000" dirty="0">
                <a:effectLst/>
              </a:rPr>
              <a:t> і іншых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79963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 fontScale="90000"/>
          </a:bodyPr>
          <a:lstStyle/>
          <a:p>
            <a:r>
              <a:rPr lang="be-BY" sz="7000" b="1" dirty="0">
                <a:solidFill>
                  <a:srgbClr val="FF0000"/>
                </a:solidFill>
                <a:effectLst/>
              </a:rPr>
              <a:t>Асаблівасці размеркавання памінальных дзён і абрадавых дзеянняў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50210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/>
          </a:bodyPr>
          <a:lstStyle/>
          <a:p>
            <a:r>
              <a:rPr lang="be-BY" sz="3800" dirty="0">
                <a:effectLst/>
              </a:rPr>
              <a:t>Больш за ўсё памінальных дзён </a:t>
            </a:r>
            <a:r>
              <a:rPr lang="be-BY" sz="3800" b="1" dirty="0">
                <a:effectLst/>
              </a:rPr>
              <a:t>вясной</a:t>
            </a:r>
            <a:r>
              <a:rPr lang="be-BY" sz="3800" dirty="0">
                <a:effectLst/>
              </a:rPr>
              <a:t> і </a:t>
            </a:r>
            <a:r>
              <a:rPr lang="be-BY" sz="3800" b="1" dirty="0">
                <a:effectLst/>
              </a:rPr>
              <a:t>восенню</a:t>
            </a:r>
            <a:r>
              <a:rPr lang="be-BY" sz="3800" dirty="0">
                <a:effectLst/>
              </a:rPr>
              <a:t>. Вясной гэта звязана з клопатам пра ўраджай ("просьба да продкаў аб ураджаі"), восенню – з "падзякай за ўраджай" і патрэбай блаславення "на працяг роду" перад сезонам вяселляў.</a:t>
            </a:r>
            <a:br>
              <a:rPr lang="be-BY" sz="3800" dirty="0">
                <a:effectLst/>
              </a:rPr>
            </a:br>
            <a:endParaRPr lang="be-BY" sz="3800" dirty="0"/>
          </a:p>
        </p:txBody>
      </p:sp>
    </p:spTree>
    <p:extLst>
      <p:ext uri="{BB962C8B-B14F-4D97-AF65-F5344CB8AC3E}">
        <p14:creationId xmlns:p14="http://schemas.microsoft.com/office/powerpoint/2010/main" val="114894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10539411" cy="5511800"/>
          </a:xfrm>
        </p:spPr>
        <p:txBody>
          <a:bodyPr>
            <a:normAutofit/>
          </a:bodyPr>
          <a:lstStyle/>
          <a:p>
            <a:r>
              <a:rPr lang="be-BY" sz="3500" dirty="0">
                <a:effectLst/>
              </a:rPr>
              <a:t>Памінальныя дні суправаджаюць многія вялікія святы, ідучы </a:t>
            </a:r>
            <a:r>
              <a:rPr lang="be-BY" sz="3500" b="1" dirty="0">
                <a:effectLst/>
              </a:rPr>
              <a:t>напярэдадні</a:t>
            </a:r>
            <a:r>
              <a:rPr lang="be-BY" sz="3500" dirty="0">
                <a:effectLst/>
              </a:rPr>
              <a:t> іх, а таксама памінальныя дзеянні могуць адбывацца непасрэдна напярэдадні вялікіх свят, напрыклад, Вялікадня, Каляд). У тыднёвым шэрагу памінальныя дні (пятніца і субота) папярэднічаюць святочнаму дню – нядзелі.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67802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/>
          </a:bodyPr>
          <a:lstStyle/>
          <a:p>
            <a:r>
              <a:rPr lang="be-BY" sz="3800" dirty="0">
                <a:effectLst/>
              </a:rPr>
              <a:t>Для некаторых вялікіх свят існуюць іх адпаведнікі "</a:t>
            </a:r>
            <a:r>
              <a:rPr lang="be-BY" sz="3800" b="1" dirty="0">
                <a:effectLst/>
              </a:rPr>
              <a:t>для памерлых</a:t>
            </a:r>
            <a:r>
              <a:rPr lang="be-BY" sz="3800" dirty="0">
                <a:effectLst/>
              </a:rPr>
              <a:t>": Наўскі Вялікдзень, Наўская Тройца, калі лічыцца, што святкуюць нябожчыкі (гэта таксама з'яўляецца формай памінання).</a:t>
            </a:r>
            <a:br>
              <a:rPr lang="be-BY" sz="3800" dirty="0">
                <a:effectLst/>
              </a:rPr>
            </a:br>
            <a:endParaRPr lang="be-BY" sz="3800" dirty="0"/>
          </a:p>
        </p:txBody>
      </p:sp>
    </p:spTree>
    <p:extLst>
      <p:ext uri="{BB962C8B-B14F-4D97-AF65-F5344CB8AC3E}">
        <p14:creationId xmlns:p14="http://schemas.microsoft.com/office/powerpoint/2010/main" val="285475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/>
          </a:bodyPr>
          <a:lstStyle/>
          <a:p>
            <a:r>
              <a:rPr lang="be-BY" sz="4500" dirty="0">
                <a:effectLst/>
              </a:rPr>
              <a:t>Розніца паміж вясновымі і восеньскімі памінальнымі днямі: восенню часцей памінаюць у хаце, а ў веснавыя дні – на могілках.</a:t>
            </a:r>
            <a:br>
              <a:rPr lang="be-BY" sz="4500" dirty="0">
                <a:effectLst/>
              </a:rPr>
            </a:br>
            <a:endParaRPr lang="be-BY" sz="4500" dirty="0"/>
          </a:p>
        </p:txBody>
      </p:sp>
    </p:spTree>
    <p:extLst>
      <p:ext uri="{BB962C8B-B14F-4D97-AF65-F5344CB8AC3E}">
        <p14:creationId xmlns:p14="http://schemas.microsoft.com/office/powerpoint/2010/main" val="165611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r>
              <a:rPr lang="be-BY" dirty="0">
                <a:effectLst/>
              </a:rPr>
              <a:t>Веснавыя памінальныя дні (Радаўніца, Наўскі вялікдзень) прысвячаюцца больш "новапамёршым" і блізкім сваякам, восеньскія Дзяды прысвячаюцца </a:t>
            </a:r>
            <a:r>
              <a:rPr lang="be-BY" b="1" dirty="0">
                <a:effectLst/>
              </a:rPr>
              <a:t>цэламу роду</a:t>
            </a:r>
            <a:r>
              <a:rPr lang="be-BY" dirty="0">
                <a:effectLst/>
              </a:rPr>
              <a:t>, "як толькі можа сягнуць людская памяць", і ў гэтым сэнсе з'яўляюцца і агульнанацыянальным памінальным днём, калі мы памінаем гістарычных асобаў, творцаў нацыі і дзяржавы, нацыянальных дзеячоў.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35048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/>
          </a:bodyPr>
          <a:lstStyle/>
          <a:p>
            <a:r>
              <a:rPr lang="be-BY" sz="3400" dirty="0">
                <a:effectLst/>
              </a:rPr>
              <a:t>Існуе вялікая разнастайнасць </a:t>
            </a:r>
            <a:r>
              <a:rPr lang="be-BY" sz="3400" b="1" dirty="0">
                <a:effectLst/>
              </a:rPr>
              <a:t>лакальных форм</a:t>
            </a:r>
            <a:r>
              <a:rPr lang="be-BY" sz="3400" dirty="0">
                <a:effectLst/>
              </a:rPr>
              <a:t> і варыянтаў памінальных абрадаў, дат, назваў і колькасці памінальных дзён, асаблівасцяў абрадавых дзеянняў, што гаворыць пра старажытнае паходжанне і ўкарэненасць (не прыўнесенасць) гэтай традыцыі. </a:t>
            </a:r>
            <a:br>
              <a:rPr lang="be-BY" sz="3400" dirty="0">
                <a:effectLst/>
              </a:rPr>
            </a:br>
            <a:endParaRPr lang="be-BY" sz="3400" dirty="0"/>
          </a:p>
        </p:txBody>
      </p:sp>
    </p:spTree>
    <p:extLst>
      <p:ext uri="{BB962C8B-B14F-4D97-AF65-F5344CB8AC3E}">
        <p14:creationId xmlns:p14="http://schemas.microsoft.com/office/powerpoint/2010/main" val="239094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r>
              <a:rPr lang="be-BY" dirty="0" smtClean="0">
                <a:effectLst/>
              </a:rPr>
              <a:t>У большасці </a:t>
            </a:r>
            <a:r>
              <a:rPr lang="be-BY" dirty="0">
                <a:effectLst/>
              </a:rPr>
              <a:t>мясцін адзначаецца </a:t>
            </a:r>
            <a:r>
              <a:rPr lang="be-BY" b="1" dirty="0">
                <a:effectLst/>
              </a:rPr>
              <a:t>4 або 5</a:t>
            </a:r>
            <a:r>
              <a:rPr lang="be-BY" dirty="0">
                <a:effectLst/>
              </a:rPr>
              <a:t> асноўных памінальных дзён з пералічаных вышэй. Як правіла, яны больш ці менш раўнамерна размеркаваны па календары і прадстаўляюць канец зімы, раннюю і познюю вясну, восень і познюю восень. Напрыклад, для Магілёўшчыны гэта: Духаўскія, Змітраўскія, Масленічныя дзяды і Радаўніца, а таксама Пакроўскія дзяды.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51873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 fontScale="90000"/>
          </a:bodyPr>
          <a:lstStyle/>
          <a:p>
            <a:r>
              <a:rPr lang="be-BY" u="sng" dirty="0">
                <a:effectLst/>
              </a:rPr>
              <a:t>Прымеркаванасць да дзён тыдня</a:t>
            </a:r>
            <a:r>
              <a:rPr lang="be-BY" dirty="0">
                <a:effectLst/>
              </a:rPr>
              <a:t>: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 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У многіх мясцовых традыцыях Дзяды адзначаюцца два дні: </a:t>
            </a:r>
            <a:r>
              <a:rPr lang="be-BY" b="1" dirty="0">
                <a:effectLst/>
              </a:rPr>
              <a:t>пятніцу</a:t>
            </a:r>
            <a:r>
              <a:rPr lang="be-BY" dirty="0">
                <a:effectLst/>
              </a:rPr>
              <a:t> і </a:t>
            </a:r>
            <a:r>
              <a:rPr lang="be-BY" b="1" dirty="0">
                <a:effectLst/>
              </a:rPr>
              <a:t>суботу</a:t>
            </a:r>
            <a:r>
              <a:rPr lang="be-BY" dirty="0">
                <a:effectLst/>
              </a:rPr>
              <a:t>. Пры гэтым адзін з гэтых дзён прысвячаецца памінанню жанчын (назва гэтага дня – </a:t>
            </a:r>
            <a:r>
              <a:rPr lang="be-BY" b="1" dirty="0">
                <a:effectLst/>
              </a:rPr>
              <a:t>Бабы</a:t>
            </a:r>
            <a:r>
              <a:rPr lang="be-BY" dirty="0">
                <a:effectLst/>
              </a:rPr>
              <a:t>), другі – уласна </a:t>
            </a:r>
            <a:r>
              <a:rPr lang="be-BY" b="1" dirty="0">
                <a:effectLst/>
              </a:rPr>
              <a:t>Дзяды</a:t>
            </a:r>
            <a:r>
              <a:rPr lang="be-BY" dirty="0">
                <a:effectLst/>
              </a:rPr>
              <a:t>. У большасці мясцін памінальны жаночы дзень – пятніца, але ў некаторых мясцінах (Усходняе Палессе) Бабы ідуць пасля Дзядоў. У абодва дні накрываецца памінальны стол, але ў пятніцу звычайна – </a:t>
            </a:r>
            <a:r>
              <a:rPr lang="be-BY" b="1" dirty="0">
                <a:effectLst/>
              </a:rPr>
              <a:t>посны</a:t>
            </a:r>
            <a:r>
              <a:rPr lang="be-BY" dirty="0">
                <a:effectLst/>
              </a:rPr>
              <a:t>, а ў суботу – </a:t>
            </a:r>
            <a:r>
              <a:rPr lang="be-BY" b="1" dirty="0">
                <a:effectLst/>
              </a:rPr>
              <a:t>скаромны</a:t>
            </a:r>
            <a:r>
              <a:rPr lang="be-BY" dirty="0">
                <a:effectLst/>
              </a:rPr>
              <a:t>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14378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54000"/>
            <a:ext cx="6719887" cy="5829300"/>
          </a:xfrm>
        </p:spPr>
        <p:txBody>
          <a:bodyPr>
            <a:noAutofit/>
          </a:bodyPr>
          <a:lstStyle/>
          <a:p>
            <a:r>
              <a:rPr lang="be-BY" sz="5000" b="1" dirty="0" smtClean="0">
                <a:effectLst/>
              </a:rPr>
              <a:t>Дзяды</a:t>
            </a:r>
            <a:r>
              <a:rPr lang="be-BY" sz="5000" dirty="0" smtClean="0">
                <a:effectLst/>
              </a:rPr>
              <a:t> </a:t>
            </a:r>
            <a:r>
              <a:rPr lang="be-BY" sz="5000" dirty="0">
                <a:effectLst/>
              </a:rPr>
              <a:t>– </a:t>
            </a:r>
            <a:r>
              <a:rPr lang="be-BY" sz="5000" dirty="0" smtClean="0">
                <a:effectLst/>
              </a:rPr>
              <a:t/>
            </a:r>
            <a:br>
              <a:rPr lang="be-BY" sz="5000" dirty="0" smtClean="0">
                <a:effectLst/>
              </a:rPr>
            </a:br>
            <a:r>
              <a:rPr lang="be-BY" sz="5000" dirty="0">
                <a:effectLst/>
              </a:rPr>
              <a:t>1</a:t>
            </a:r>
            <a:r>
              <a:rPr lang="be-BY" sz="5000" dirty="0" smtClean="0">
                <a:effectLst/>
              </a:rPr>
              <a:t>) </a:t>
            </a:r>
            <a:r>
              <a:rPr lang="be-BY" sz="5000" dirty="0">
                <a:effectLst/>
              </a:rPr>
              <a:t>абагуленая назва памерлых продкаў; душы продкаў</a:t>
            </a:r>
            <a:br>
              <a:rPr lang="be-BY" sz="5000" dirty="0">
                <a:effectLst/>
              </a:rPr>
            </a:br>
            <a:r>
              <a:rPr lang="be-BY" sz="5000" dirty="0" smtClean="0">
                <a:effectLst/>
              </a:rPr>
              <a:t>2</a:t>
            </a:r>
            <a:r>
              <a:rPr lang="be-BY" sz="5000" dirty="0">
                <a:effectLst/>
              </a:rPr>
              <a:t>) назва памінальных дзён</a:t>
            </a:r>
            <a:br>
              <a:rPr lang="be-BY" sz="5000" dirty="0">
                <a:effectLst/>
              </a:rPr>
            </a:br>
            <a:endParaRPr lang="be-BY" sz="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141413" y="5791200"/>
            <a:ext cx="9905998" cy="45719"/>
          </a:xfrm>
        </p:spPr>
        <p:txBody>
          <a:bodyPr>
            <a:normAutofit fontScale="25000" lnSpcReduction="20000"/>
          </a:bodyPr>
          <a:lstStyle/>
          <a:p>
            <a:endParaRPr lang="be-BY" dirty="0"/>
          </a:p>
        </p:txBody>
      </p:sp>
      <p:pic>
        <p:nvPicPr>
          <p:cNvPr id="1026" name="Picture 2" descr="https://upload.wikimedia.org/wikipedia/commons/d/d8/Dziady_(silver_coin)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1562100"/>
            <a:ext cx="352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6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/>
          </a:bodyPr>
          <a:lstStyle/>
          <a:p>
            <a:r>
              <a:rPr lang="be-BY" sz="10000" b="1" dirty="0">
                <a:solidFill>
                  <a:srgbClr val="FF0000"/>
                </a:solidFill>
                <a:effectLst/>
              </a:rPr>
              <a:t>Памінальныя стравы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67921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825500"/>
            <a:ext cx="11366500" cy="2781300"/>
          </a:xfrm>
        </p:spPr>
        <p:txBody>
          <a:bodyPr>
            <a:noAutofit/>
          </a:bodyPr>
          <a:lstStyle/>
          <a:p>
            <a:r>
              <a:rPr lang="be-BY" sz="4000" b="1" dirty="0">
                <a:effectLst/>
              </a:rPr>
              <a:t>куцця</a:t>
            </a:r>
            <a:r>
              <a:rPr lang="be-BY" sz="4000" dirty="0">
                <a:effectLst/>
              </a:rPr>
              <a:t> –	каша з тоўчаных ячных круп (або пшаніцы), ужываецца з сытой або </a:t>
            </a:r>
            <a:r>
              <a:rPr lang="be-BY" sz="4000" dirty="0" smtClean="0">
                <a:effectLst/>
              </a:rPr>
              <a:t>алеем</a:t>
            </a:r>
            <a:br>
              <a:rPr lang="be-BY" sz="4000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endParaRPr lang="be-BY" sz="4000" dirty="0"/>
          </a:p>
        </p:txBody>
      </p:sp>
      <p:pic>
        <p:nvPicPr>
          <p:cNvPr id="2050" name="Picture 2" descr="http://citydog.by/content/editor_images/december/22_kut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1" y="2032000"/>
            <a:ext cx="6431013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656387" cy="5334000"/>
          </a:xfrm>
        </p:spPr>
        <p:txBody>
          <a:bodyPr>
            <a:normAutofit/>
          </a:bodyPr>
          <a:lstStyle/>
          <a:p>
            <a:r>
              <a:rPr lang="be-BY" sz="4000" b="1" dirty="0">
                <a:effectLst/>
              </a:rPr>
              <a:t>сыта</a:t>
            </a:r>
            <a:r>
              <a:rPr lang="be-BY" sz="4000" dirty="0">
                <a:effectLst/>
              </a:rPr>
              <a:t> –	вада з разведзеным мёдам</a:t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канун (кануна) –	</a:t>
            </a:r>
            <a:r>
              <a:rPr lang="be-BY" sz="4000" dirty="0">
                <a:effectLst/>
              </a:rPr>
              <a:t>мучныя каржы з сытой (Палессе)</a:t>
            </a:r>
            <a:endParaRPr lang="be-BY" sz="4000" dirty="0"/>
          </a:p>
        </p:txBody>
      </p:sp>
      <p:pic>
        <p:nvPicPr>
          <p:cNvPr id="10242" name="Picture 2" descr="http://cymbal.com.ru/wp-content/uploads/2014/01/prigotovlenie-medovoj-syt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59" y="965199"/>
            <a:ext cx="354816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8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1" y="279400"/>
            <a:ext cx="8661400" cy="6096000"/>
          </a:xfrm>
        </p:spPr>
        <p:txBody>
          <a:bodyPr>
            <a:noAutofit/>
          </a:bodyPr>
          <a:lstStyle/>
          <a:p>
            <a:r>
              <a:rPr lang="be-BY" sz="4000" b="1" dirty="0">
                <a:effectLst/>
              </a:rPr>
              <a:t>клёцкі з душамі –		</a:t>
            </a:r>
            <a:r>
              <a:rPr lang="be-BY" sz="4000" dirty="0">
                <a:effectLst/>
              </a:rPr>
              <a:t>мучныя</a:t>
            </a:r>
            <a:r>
              <a:rPr lang="be-BY" sz="4000" b="1" dirty="0">
                <a:effectLst/>
              </a:rPr>
              <a:t> </a:t>
            </a:r>
            <a:r>
              <a:rPr lang="be-BY" sz="4000" dirty="0">
                <a:effectLst/>
              </a:rPr>
              <a:t>або бульбяныя галушкі з мясной </a:t>
            </a:r>
            <a:r>
              <a:rPr lang="be-BY" sz="4000" dirty="0" smtClean="0">
                <a:effectLst/>
              </a:rPr>
              <a:t>начынкай</a:t>
            </a:r>
            <a:br>
              <a:rPr lang="be-BY" sz="4000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клёцкі з </a:t>
            </a:r>
            <a:r>
              <a:rPr lang="be-BY" sz="4000" b="1" dirty="0" smtClean="0">
                <a:effectLst/>
              </a:rPr>
              <a:t>грыбамі</a:t>
            </a:r>
            <a:br>
              <a:rPr lang="be-BY" sz="4000" b="1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endParaRPr lang="be-BY" sz="4000" dirty="0"/>
          </a:p>
        </p:txBody>
      </p:sp>
      <p:pic>
        <p:nvPicPr>
          <p:cNvPr id="3074" name="Picture 2" descr="http://www.chatoff.by/content/news/8875_maista-klas_pa_cepelinah_(kleckah_z_dushami)_u_restarane_kuhmistr_(supolna_z_gazetai_zvyazd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1" y="2708275"/>
            <a:ext cx="56769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>
            <a:normAutofit fontScale="90000"/>
          </a:bodyPr>
          <a:lstStyle/>
          <a:p>
            <a:r>
              <a:rPr lang="be-BY" sz="5400" b="1" dirty="0">
                <a:effectLst/>
              </a:rPr>
              <a:t>боб (гарох) з мядовай сытой</a:t>
            </a:r>
            <a:r>
              <a:rPr lang="be-BY" sz="5400" dirty="0">
                <a:effectLst/>
              </a:rPr>
              <a:t> (Піншчына)</a:t>
            </a:r>
            <a:br>
              <a:rPr lang="be-BY" sz="5400" dirty="0">
                <a:effectLst/>
              </a:rPr>
            </a:br>
            <a:r>
              <a:rPr lang="be-BY" sz="5400" b="1" dirty="0">
                <a:effectLst/>
              </a:rPr>
              <a:t>каша прасяная (грачаная)</a:t>
            </a:r>
            <a:r>
              <a:rPr lang="be-BY" sz="5400" dirty="0">
                <a:effectLst/>
              </a:rPr>
              <a:t/>
            </a:r>
            <a:br>
              <a:rPr lang="be-BY" sz="5400" dirty="0">
                <a:effectLst/>
              </a:rPr>
            </a:br>
            <a:r>
              <a:rPr lang="en-US" sz="5000" b="1" dirty="0" smtClean="0">
                <a:effectLst/>
              </a:rPr>
              <a:t/>
            </a:r>
            <a:br>
              <a:rPr lang="en-US" sz="5000" b="1" dirty="0" smtClean="0">
                <a:effectLst/>
              </a:rPr>
            </a:br>
            <a:r>
              <a:rPr lang="be-BY" sz="5000" b="1" dirty="0" smtClean="0">
                <a:effectLst/>
              </a:rPr>
              <a:t>поліўка грыбная</a:t>
            </a:r>
            <a:br>
              <a:rPr lang="be-BY" sz="5000" b="1" dirty="0" smtClean="0">
                <a:effectLst/>
              </a:rPr>
            </a:br>
            <a:r>
              <a:rPr lang="be-BY" sz="5000" b="1" dirty="0" smtClean="0">
                <a:effectLst/>
              </a:rPr>
              <a:t>поліўка </a:t>
            </a:r>
            <a:r>
              <a:rPr lang="be-BY" sz="5000" b="1" dirty="0">
                <a:effectLst/>
              </a:rPr>
              <a:t>з </a:t>
            </a:r>
            <a:r>
              <a:rPr lang="be-BY" sz="5000" b="1" dirty="0" smtClean="0">
                <a:effectLst/>
              </a:rPr>
              <a:t>рыбы</a:t>
            </a:r>
            <a:br>
              <a:rPr lang="be-BY" sz="5000" b="1" dirty="0" smtClean="0">
                <a:effectLst/>
              </a:rPr>
            </a:br>
            <a:r>
              <a:rPr lang="be-BY" sz="5000" b="1" dirty="0" smtClean="0">
                <a:effectLst/>
              </a:rPr>
              <a:t>поліўка </a:t>
            </a:r>
            <a:r>
              <a:rPr lang="be-BY" sz="5000" b="1" dirty="0">
                <a:effectLst/>
              </a:rPr>
              <a:t>з мяса</a:t>
            </a:r>
            <a:r>
              <a:rPr lang="be-BY" sz="5000" dirty="0">
                <a:effectLst/>
              </a:rPr>
              <a:t/>
            </a:r>
            <a:br>
              <a:rPr lang="be-BY" sz="5000" dirty="0">
                <a:effectLst/>
              </a:rPr>
            </a:br>
            <a:endParaRPr lang="be-BY" sz="5000" dirty="0"/>
          </a:p>
        </p:txBody>
      </p:sp>
      <p:pic>
        <p:nvPicPr>
          <p:cNvPr id="4098" name="Picture 2" descr="http://1ynx.ru/up/12-10/19-2317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375024"/>
            <a:ext cx="4572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0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495300"/>
            <a:ext cx="11709399" cy="5803900"/>
          </a:xfrm>
        </p:spPr>
        <p:txBody>
          <a:bodyPr>
            <a:normAutofit fontScale="90000"/>
          </a:bodyPr>
          <a:lstStyle/>
          <a:p>
            <a:r>
              <a:rPr lang="be-BY" sz="4000" b="1" dirty="0">
                <a:effectLst/>
              </a:rPr>
              <a:t>бліны	</a:t>
            </a:r>
            <a:r>
              <a:rPr lang="be-BY" sz="4000" dirty="0" smtClean="0">
                <a:effectLst/>
              </a:rPr>
              <a:t>(</a:t>
            </a:r>
            <a:r>
              <a:rPr lang="be-BY" sz="4000" dirty="0">
                <a:effectLst/>
              </a:rPr>
              <a:t>часам ужываюць замест хлеба</a:t>
            </a:r>
            <a:r>
              <a:rPr lang="be-BY" sz="4000" dirty="0" smtClean="0">
                <a:effectLst/>
              </a:rPr>
              <a:t>)</a:t>
            </a:r>
            <a:br>
              <a:rPr lang="be-BY" sz="4000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аладкі </a:t>
            </a:r>
            <a:r>
              <a:rPr lang="be-BY" sz="4000" dirty="0">
                <a:effectLst/>
              </a:rPr>
              <a:t> 	(асабліва – памінаючы дзяцей</a:t>
            </a:r>
            <a:r>
              <a:rPr lang="be-BY" sz="4000" dirty="0" smtClean="0">
                <a:effectLst/>
              </a:rPr>
              <a:t>)</a:t>
            </a:r>
            <a:br>
              <a:rPr lang="be-BY" sz="4000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кілбасы </a:t>
            </a:r>
            <a:r>
              <a:rPr lang="be-BY" sz="4000" b="1" dirty="0" smtClean="0">
                <a:effectLst/>
              </a:rPr>
              <a:t>крывя`ныя</a:t>
            </a:r>
            <a:br>
              <a:rPr lang="be-BY" sz="4000" b="1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юшнік –	</a:t>
            </a:r>
            <a:r>
              <a:rPr lang="be-BY" sz="4000" dirty="0" smtClean="0">
                <a:effectLst/>
              </a:rPr>
              <a:t>крывяная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be-BY" sz="4000" dirty="0" smtClean="0">
                <a:effectLst/>
              </a:rPr>
              <a:t>поліўка </a:t>
            </a:r>
            <a:r>
              <a:rPr lang="be-BY" sz="4000" dirty="0">
                <a:effectLst/>
              </a:rPr>
              <a:t>з </a:t>
            </a:r>
            <a:r>
              <a:rPr lang="be-BY" sz="4000" dirty="0" smtClean="0">
                <a:effectLst/>
              </a:rPr>
              <a:t>мясам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be-BY" sz="4000" dirty="0" smtClean="0">
                <a:effectLst/>
              </a:rPr>
              <a:t>(Дзісеншчына</a:t>
            </a:r>
            <a:r>
              <a:rPr lang="be-BY" sz="4000" dirty="0">
                <a:effectLst/>
              </a:rPr>
              <a:t>)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  <p:pic>
        <p:nvPicPr>
          <p:cNvPr id="5122" name="Picture 2" descr="http://s018.radikal.ru/i517/1201/ec/0d1b0a8358b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509837"/>
            <a:ext cx="6096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4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8275"/>
            <a:ext cx="7456487" cy="5880100"/>
          </a:xfrm>
        </p:spPr>
        <p:txBody>
          <a:bodyPr>
            <a:normAutofit fontScale="90000"/>
          </a:bodyPr>
          <a:lstStyle/>
          <a:p>
            <a:r>
              <a:rPr lang="be-BY" sz="4000" b="1" dirty="0">
                <a:effectLst/>
              </a:rPr>
              <a:t>смажаная </a:t>
            </a:r>
            <a:r>
              <a:rPr lang="be-BY" sz="4000" b="1" dirty="0" smtClean="0">
                <a:effectLst/>
              </a:rPr>
              <a:t>саланіна</a:t>
            </a:r>
            <a:br>
              <a:rPr lang="be-BY" sz="4000" b="1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 smtClean="0">
                <a:effectLst/>
              </a:rPr>
              <a:t>верашчака</a:t>
            </a:r>
            <a:br>
              <a:rPr lang="be-BY" sz="4000" b="1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 smtClean="0">
                <a:effectLst/>
              </a:rPr>
              <a:t>вараная свіная</a:t>
            </a: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be-BY" sz="4000" b="1" dirty="0" smtClean="0">
                <a:effectLst/>
              </a:rPr>
              <a:t>ці </a:t>
            </a:r>
            <a:r>
              <a:rPr lang="be-BY" sz="4000" b="1" dirty="0">
                <a:effectLst/>
              </a:rPr>
              <a:t>баранова галава	</a:t>
            </a:r>
            <a:r>
              <a:rPr lang="be-BY" sz="4000" dirty="0">
                <a:effectLst/>
              </a:rPr>
              <a:t>(Меншчына</a:t>
            </a:r>
            <a:r>
              <a:rPr lang="be-BY" sz="4000" dirty="0" smtClean="0">
                <a:effectLst/>
              </a:rPr>
              <a:t>)</a:t>
            </a:r>
            <a:br>
              <a:rPr lang="be-BY" sz="4000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смажаныя кілбасы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  <p:sp>
        <p:nvSpPr>
          <p:cNvPr id="3" name="AutoShape 2" descr="data:image/jpeg;base64,/9j/4AAQSkZJRgABAQAAAQABAAD/2wCEAAkGBhQSERUTExMWFRQWGR8YGRgYGBwdGxwcGxocGhscGxscICYfHx8jIBsaIi8gIycpLCwsHSAxNTAqNSYrLCkBCQoKDgwOGg8PGiwkHyQsLCwvLCwuLCwtLCwtLCwsLCksLCosLCwsLCwsLCwsLCwsLCwsLCwsLCwsLCwsLCwsLP/AABEIAMIBAwMBIgACEQEDEQH/xAAcAAACAgMBAQAAAAAAAAAAAAAFBgMEAAIHAQj/xABCEAABAgQDBgMGBQIFAwQDAAABAhEAAwQhEjFBBQYiUWFxE4GRMqGxwdHwBxRCUvFi4RUWIzNyJIKyU5KiwhdEY//EABoBAAIDAQEAAAAAAAAAAAAAAAIDAAEEBQb/xAA5EQABAwMCAwUGBAQHAAAAAAABAAIRAyExEkEEUXETImGBsTKRocHR8AU0QnJSouHxIzNTYoKywv/aAAwDAQACEQMRAD8AX9oU0ubPWqbPDCXiSkfpDOw06trrA7Z9YgIMqal5ai+K7pI1DZty6tzJJ7Nr0zZk1UqmCnlsxOZHMZX5DlEdXSz5siSnwkoSFNa2fsuDcZnno+cZSNwvRU+6NDvDcWQ+r2IqWnG4MpgUryxPkAM3iXYsgKnIQqwU4a2RSefPpc2yiabMm0k0yllMxJYqSXKSD0ORYRvtLYmJH5iUSuWp1KKmBR0IHo46DSF+IWxrrQ42OChu881JwhP6ZYSfZzBP7bP00y0ME9zalCET0rmplhcsJBUdTZ8Ov3zhdqQ6S3LppDDuLsaXULUiaCwQ4YkEEEcrevl0sXCB7AwnVjT817tbd5EqQmdLneKCrA4SwDAvre40tB+bSonygh7HwAoI8IEWIN3cNz09kCNqaRTVVMqSkzZaJB8VRUyiPaBSkByw5gN3vAmr3ep/ykydIUuZgKUlShhBLhyBrn5dYo2wmCprhryQQeXPE7KxJ3UpWGJRL4HJmSuEGYUqy6AZPmwc3G3+WKRg5DlrePL1mlJyGiWHmwu5jen2BRy6WVPqDMGKxwHEHDkuws7Mwyy6xDtjYEhFRTBAXgnALVjUBwqUAAWHCwLe7OLuOSghzo1O32tbO6hTuvRrIBUwJSP96WWJmFJ0/aB8A+cQ0+5lK6QZovhceJKfiUoKyfIAeeXOGIbo0P5n8qPHVMZzdkge05LZEEJs/reF7ZWyaczJ6KjxB4aiEiXxEsogpskvYZ2iiSOSD/CcC4uOAbgYPK68k7m0qsPEQ+Bz4kmwUVA38hlqbPnHkvcynwj/AFWcIYlcq2JZSpwD0/mLB2bRqBCUT05MVLBUWzZIGEP1PYRErZyTwolYm1UorPuOH0EZ38W1tplAG0z3hPuH1Ucnc+lIDzgDZ+OVrMKT/wDEP9btqd1qa2Gcn9L/AOpKdzMKT5BLGxPnFxGwiUlpSWyNrvmb5i3KBMzZHFhAUS9hZ/eRFM4trjBsgc5rbiT0hMFZTy/yqpUshZTKSgMqWouZ7JBIAu5GXliNxU2d+bQhEtApylPs4sBLqWUnMZkuOo5wPkpmSPZVNlhRHsgsSk2cpJFoyTt2aPYqjpmrkcWraw8PBuPgkjimiWkWmb3VvakqrqvDxplgI9khSUg4lYAzFmcMNSxzi0nbFZiK/CkKWBZbIJsrCGLub2HOBf5+rzE5ZyyVyLjLrFKft+sTmuYWZmWdC9/PvF9PVaBWpEAEtjoUUVPqU1CqoIlhZCi4UkpABCCfa525E5RbRtiqSlaRIkAKxhTBAPI8SVA+0rPnbOFVW8tXlimX5r64ufONk701if1r5+1q+Ik9zF3+ymOc0jH8rvojFFLqJCVoSiWQVF8RSrFhIQzE34ja2cXNsTKyfL8NcuWEILjCUBsJwsGN3U/nllC3/mesN8a//f1xfG8af5lrDfxF2/rOhfm2cSPuVZqS7VF/2uTbLrq6UhEtBlgAMAnCSwIRyclSvUvFWfsurqZuNak402CmP6VYX4UN7Vg/I6AwrTd4aoA4pi2141c3GvMwz7CfwFzVkqd1HFfhlsRmCOJZGt25xI5+qoVAJLQA79sG/VW93/GNVMSucpYkAn2iApQ4UjiIGb55tA3eCtqkJ8OdMSUqYhIKS45ggNbJ3HpGtLs+UmQmbUFZ8RRwoQQkkAe1cXDlrWEDt7tsifMdIKUsEJSdBrlb4RANkTu64vABAHLccvNVNibNM42fiIc6DEWS8TonmRNxIU5QbFmDjo+XSCNFJMmmTMAuXU7WDgoQLpNzxKtFNOzWlYiCSQMIAVr1ZrBv/cO0Ubp1IhrNJxjz3V3aklC0ipkgBIIC0EAAK6JGir5/SLtPtSauVMmmZKl+KoS0gjIZFgLsARn7rQE2XXGTMIWk4C6ZiC9xrYajSLKpQpZwWUpmoKSqW9xfI2JyyvEndKez9Bvy6cr/AHCK1G10yj4aJqClACX8MlyAAcrZvGRrS7OGEFcuRiPEcWLFcvcAsM8oyDkrJFIZ+SDqnmUEGQpaQtLEHNxY3yL8xcRdxSTTygqevEFElIvnychm0PU84H0+0J0k4HKWIVhUnpyIdiDlrFxGyyqZMXKMpeHjCAdMyyTc4f2/ERFpLBv7/sIpSGlVVsRMWChg7niCcwPa9kBuXwH7LE6Wpc2TKISksoKuyX9kvnaxs46PBfYu2J1RUpWhEtISMKiQ7gl2BzJtYDuYtIlz1iqlzKmWDdgCCB+onmlLAi93cmJ/VL1Fh0nkMmd/BC5+zJNWlcyndE4OoyizKAA/20guB0vyEUNi7WVRrWfCCllOBlEsnm4GZ06XghW7IRTSJNRJnjxOgzNySl8mBAYgc82i4TIrwzCTUO6sgmccOXMG3xJuYE+GVpa5ukgyWY8R/RC63ftWBSUypEoKTg4U3ws2h0vdtYqbM39VIleHKTLAd7pUSSzOb82PTSKVbs0iapMxDLTmCMg30b3QQ2Fu+idxTFFCMaUWAuS93JYBNnzz5xQPVE6hDSRp09Cem6pV++S50tMuarElFw6L5nUMdW7Qd2Z+INUoJRLQghLBLSmIA0T7tNBAiqo5BwiVjVbiKgAHc2SA/d3t1zg9sfZ6ZXEfbw+QB+cJrVm0mzv1WB9YuOhukgf7Yj4q0KdSl/mqkkzVMnCi36WOJjyzAteLlJSzJ/DLATL6Bh/f7yjzZgTOmAKfwgeK7WzbTN3PTvF+t2m7pkpwhmA6c/SOK+s5xl2eSJwi2TzOyiTsmRKHGXVcnEzW/pf4mIqvbSWKUpZLPkBdsyB368opzdkzkqvl1VkNMz5RTqafhbFh1IZ78usXcrMSJlxlFaSrCkqBtivd7/1e74RuadKjiWACTmkfHl7oCyapIDEuSw1JBGb9XgjTzHLO4zcavkX+kLe17eiYzQfZN0Rn7HBcpdJ9QR8RCrtzdkKJKk4JluLQ9VAZv+4ebw1isZLD75C8TTFicEpV7V/hFU65Y6W2Kt1MxD7hcnMlcpTOQRyP38IIIrV2dlD+ofP6xe3q2SUOoD2L90/2+sApFYew5Zj3/Ix3aNTtW6lgqsDHQiXAsapfMH2elx8YK7MnSxOpzPlpEqUko1Wku5xEOXuXLQEROOeWj6X56+r6x6moKci2vTzF27j3Q2SFbaz2iGmy6JsfbQn1cyQiXKMpIJCgA5FgGDs1zflC5M2RVoqZk/8AKCY6jgxhOEAFgQnFyGtgIHbO2kQ5lLMqYbHCbKGeev3zhn3Y2ufAqfGnlU3AWSsqdgku17lzkL+6DDtVitNKsGyWxcAQZvzK5ntaoVNqHUzqJUWy7DpyYw3bYleHTIkjMlKLakDEvX96m8r5QrbIk46tA/qQL5XUOsNm39oAVEgrcpSfFUAXd1kgB1EZAcvkITZdBjdVSRzP8th6Ihs0zae0+dThEtCgJYKSqwcDLXNnckxz/wANU+pA/Uo9c1H1tnnDTt+llzJKqsJmIKpmHCu7nMmwDAZDPrAbdOlxzlLH6QojLP8A206jVQ1i0DgM7k3tyv6kIltOlMxcqRKDlQxcgwDJf9owglri8bUcio8QykYCqWbgJGFJxPdWEZEaZtFvZmzUVNVOxqKUIASwIBP6QAQSws7DtrEskKlzZyaaYlEtBxKUs4yo4bgakhiWioROfA0CJAm45+KWP8LmTJypYZawTZJzvcj16RvJUpZEhZBAdCSLhNwQezjPq8FaXYM8yl1KppluMeuJWbO2Tn6wuKSogliRqfPU92iiITw4PmCLW81pVSyhZSuykliC2kewXk7ykJAXJlzFAMVKzLc4yKsq11P4Ua2pWUk6nQlU1pqEBlJSo3w5O1xpfIkwtbMrRKWFFIWGIKTqFBjcXFiz9YHJ2aspd1YRYm7Ocr5RpVbOUgcWIFsV+RuCIaYJmVjYalJh7hjxI+SZ1BK5BMiVMSqWtyUqxMlXNmL5B2yYc4I7EkyJKVislKBU4DvkMwEjqBxGxNucKtBNVhZKiAoXYkOOvOGSeuVUpkpXU4VIdDzEafpLgZaXNh1gN1sLSWDMHlMjdEkrpxRomCkUpKZjAqPUOpRDYnsMPMNkI82tsedUVqfDkGUMCVAkCzXJP6cWLhbmBA+dtuplk0njBKUKw4gwYA54hkkZsMoa6pT1NKTXJw4GYWKiRm2QxHmzMwuYuQ5KIdROob6oybIca2VOJpKoKlzzhQucGclAJZR1A55EgnJnUqikeYpmKAohJGTDUP0u57xNtKlR4ywJhnMo8Z1bnzL+VrQU3boxNqRLLYJY8SZ2SRhT5nTW8Ke6BJWKtxEdykbHPXwWuz9kFJQtbpDFQSzOBkT6uBmWcwSq5LMkWJDqc97f2+sXdrv4pUQQ+QOt+Qy5Xj2TQlaio3KybdEs9+9o4lWoar1KI7NupDKapUSEAHCHPfUnpzgvS7JWVJUs4QbgA3I8sv7xSqahKCSQ6nLsbZ6Wu3SLCESpsq86aks4d2PEXGJr3LC/laADN4UfVEQFJObwnABRjIZg5uWJOmYFxaFvaExKgE4WKQzDXq/O/wAIYZQExXhSSpSQwUQAz3yJdr2cObFoJzdlYUhAQFXuCRmcjeNlNhyViLUubuJE1CVqWVW9kKYA6kgM5fnB2dswYPElMFpId2CWFy4Hyj0bCQlm4SP2szdH06R6UE8CjhxDNJ1Bz0h5AKuCAvJlMhUsL9k6te73zihMq0pZj56gffKMr5MyUcBWChQN7DIE5doHpUmwS7i5uPUaRzKlHS+y2MfLLlFtoSZZpypTFYYMLO+bN8I53XbvTZAeWQtN7y3cacSFBwW5P3h2p6fE5fhTp58vv6GKHZIUAsji5g58u/OOlwb9JM7rDxAIAAXI5NeR7VwNeUWUTQRbI6fx8rx0bbG6Uqc6lpZR/UgAKyYPzbkfm8c72zsFdMsjNOiwOFX0PT6PHSIDrhZWvOF4U6gnnzPe2fcX7xcpa4FkzLghgrpo/wAj8MoES6sjPN/v7+MT+K+WZvaz820f3HWFFvNOB5IzsTZIl1iFG6FK10LHDkDq2n0g9QSsW0Rq0gFLvYiWlvaAa/O3nkqbN2qxCF3Scjy++WnpBqVsz8xOSFzRLSJbFTBylAcBgzlvUCICZgrqcLXBlrzFiJ63Wb4pqxKQaiYhSSo4QkgkEJuSQB18+Vorbjy8Mhcz+oXcvwpXMyAOuG/8GTe+ok/lpMinWJiZYXiIBBKrEqIyvz6ERtuYB+WWLOS121kr5qH35sxaH4EiLHaP1ckO2VSSpniKnTcDXSHYqUxPI2cC8EN3dn0plGZPWklzwKOQA/bmSfpGK2JTJLKngl29tA1Iez6MfMdWropaMAYpjtmApR/Z+1IvddugyuwBaKrg8GC7yChrKuYqnxfmLGwkhVwlyB5Wy7aRkzwfDCDMSBYEC5OEC5ITzUo56NGyqmjA9m924VHRTe0vnh+8sXvFTIVwy7Pnhli2J9QdLeXWxBJc8C0Ee4IHU4MasA4Xtc5RkW5235ZPs6Ae2NABojpGRWlMHEDl8QmH/M00KTL/AC0sIXcycHt4v1Xvc5duUDt+ZSfzEzjclLq5JOGyA2dgPWLW1K2VPrPETMVLlhuMgk21SnT7J5Rrv6Xmk4QHl2UkuV2fxFNm/k7Xgpt5pegCIbEtM/ZXn4dUsuZMImhJR4ZfEA2Yu5yP3zj3ebd8UkwYFhaVXTcFQbRXqL68oobobG/NcJXhASS5ukaB7hh9IdU/h5JwrWJxmYQSQG/a6QS9jq5ztoIjgSFdOsykWuc8+yLROyCbN2p+amGWuRJKpiCMXskrSCUKfLE/Ri7nKAK5UyRMSFIIWXZ9CLOeoOQPMGJUbKmKp1z0sQggEA8V9W+z5CBuxnUStTm9uz/MwAnJRcbWbRBbTObRy+KKuJUvEznJI5k5Qw/h1wKUSklazdX31e8LU95kxKRoQkf8lfSOmbGoZdLLSoByQyQbFkgByOrE+cYuJeQ2xz6LiMA3VbbUx5mFrBRzDEM4y6/AxFMpV40y0qAIQU9OIcUSTSVzwpRJCiTmBZIxEe5mip+bMtQmrdpgJfMDi+jRz2CXrVhl0VXsdEkDClJI4nWeX392jUbPQpYwJYtibJLlgQRkYqjaJIdiG0N384t00xAmBlHGbs5y0DZRuAWdXpVIZFwBm1uY5duUXaGYFOc3L37AREouxfTKzH7EVFIwF0HCTa5t5vbzi1CiCpjk5Frc2azQHrad3vnlbX5wRmDAhhoMzzu5PxijMmErHIcuzP8AOLJVgKlteWZlOlZuU/MsfeBCxMVgOF2tdh78xYw4TyAhUsfquPRz74Wa8EqCiwNxbTSBeAQllWdkVBBWSWHtEZ9OTiG3ZtSFpcN5c9X6xz5U3CCRa2WtusFth7ZUAxSCFXtzt7RhbZagJ1J0ms0BdqbFStJBvaJkV/iEJuANRk/fPzLRlTtFIF36Q9lSLpZZK5ft7dhUtRKbjpnb5ffWAdPIWpWFKSo/0g9n6R0va1IklM0KVhBDpU5SoF3s/UZ/KIdnUCASA6Ukk4XyEPNcxhGKY3KW/wDK09YCTJWF2e3v7/GLFNImS2lT0qQf0q7cj9/GHmXvB4UxUslkqAKSztwhwGfX4wH2kFVaFJCFeIojCT7KEJUFDM3fWMjq7mkBye1odMBD6qiSuhWZctKZsqalwgElQUGBu5z0FrdIUFbGqEICiFJTZIJQRmHZzDvImroqhCljS5T+pJsq37hn5dYojb8uYmfJq5kyakzElC0i5CSQQHYJBHQG5jcyoHNldChrqZkxyJmD/ZAkbl1pvgWzP+kejm/8RDs7dWdPClJVwpISSpYTe1uevKGmq3nQZ1NMkpmlMkAKSQ7gJbEwLOAVB7ZE8o0mVaDJmSpNHP8A9QuoqcsriuLMDkNLdobKPs3EXb8TbrJS8jc8+PLkFSXWnEFOVJZidM8mt0jyr3aQiXMWiaiZgUEkJH7nY39Gzg/TV1QiXK/6WXjlpCRMmEOwL2chmCh2D+Vakk1KJkyYkSklZ4kkgixUosA7XSr0PKJJQ9mAZ7tul/sL2h/D+WuWhZmK4khXChxcOzx7F1NPXn/9iWOgtlbLBrnHsRZiHfxN+H0VPaOz0yq5MuXKExglpdy/N3bvy56iKu/qB462VxYBjGbKwjhSdQzX7xm0KBUmqTLmTrjA8wuWfXi/bpp8BLvjs6fMnkKQTiARLID4gzgk5lR1f3WifVdCCdPenunz96W9mzE4LubMO/Xp5ch1hq2NvXLpqUymXjUoqthCcKklNwbnzGg0sQ9P+HlQpakeGoFIclRAT0Y5F/to3lfh1OKMfhMdEKUy1NmQnX6RZFyQl63OpCm8NtH6vdgIfN3mwUypCLmYc8Vhplz6mL2zJYRL6AfAfxC/P2bgqRLdJIucJcA5t5WhlqENKIGoA9S0DUgNAC5NaoalVznR5KnTrImSW9pUxPqVP7rR1WqWFFXMsBydgH8zHONj0PiT0qe0pOMhnfEcIHvEdW2ZsYYEzJjks+FrAacvfHM4oaiAFGOhDNphN0pP+3KzfVRY+bD3xJJliZSItdGXll7or1NP4k2Ym4yA6dI9qZpkpShIe4T2JP098Y6Ul2rZaqkBgG6oU1OAtWB0pIHDoDyOvNjpBGWQlyQFAXDZiB9RNCZnex093pFWl2ngUxIw63N9NAwtG0FZZTAmuCkjAwIIt/Trnlf0IixUTQUpfM3Y216wr0e0cGMlio3CjmHtn29WMEKUIUMWJ0h8g+pJJL2z1GnLOwYVo3UrJI05j77RpKlsFZE9+mVoq1c6xcnhudAGu79jHqFiWom5SoDIOAwIctcWbT0iFW0rWoqElQYjEAdb5fVoXdoqCnGYKic7Hp8bGDm2MJS+P2Q4Orv8PlCouQMamyLEHprnfOKBsgqWKhnqLHi4dC2uWneJZBwgAkpDXLcsvt4gxgGxBYiztmdLaXzvfyiSmSCpmtzY3s58u+jRElGaPbYACUpc88/Ppn743/M4iStQvkGfK2WXvgNSTnBYM4+xy8hFiWllADtlBgQmtbN0Wlz0GZxX63Z+XKJa2cPM5AO+Xr5wPkymcqvZs2u7c4tU89KWULWudexMWjIVSvkpAzYu93cg2I5ci8F9mVoQgJDMohyM8Ovy8nhdm8aySSW9OfYc+cXtj8SFFQyOTM2rjV3jLVVNF1e3ikCZJ8RN1yyz9NYU/wDH0UwZUt8Tsp0ixTl7JJILF3zENHiKTj1Dv3+2gLtXY0szUeK6JBOIqDHCC98jr7iYnCV4qaXbra1ukSPseSo1P4jBROFAS51UsjMlrMw4lDth5QPnb7TmGFIcDPAXyTd1E/tQfIGDm6m61NOmz0LdfhHhKFWUkk5ML3HvPJ4tbU2PSzqeeaVBEyUQVlROIi5VmrRyD1S2kdlGbO0HwvHPqUmTt56k+yrCOQCUjXQDkSO3lEf+K1RL4lPm+I93tDFsaolpqpK8KSiYkIUnCGC7Bma3FhPnnaGpW1P+r/KKlpCVoJBTZ3Fgb/txA9W5RAQVVVrqboEm07DrsuW/9Sq4ClDJwFEWtn5NGQ1L3bq0KUmUh5YUcJKmJDm7AxkS/JFFP/U+KrztozZ9UmYZYXMLYUEEpZuGzhxre0X5lXtBKJkxZWEqTiUVJZtOFxwk8hpePdqCb/iKlIQJikrASA5Tk6QW1a5HO+UN1VImT9nKxjHNILASzcuWASbtYcR5PFgSCm1KzWCmdLYMeSTNnbIq6yUlpmKWglICl2SRfLUnmfhnS2xs+dLqRKnTVGYQHWCpRZQy56docN092KuWqWqYoplpJ4Mfs2zIFlOdH1cwO/E3YSysT03xsjCMRLgEudAGHzinMsCjHFN7Y0wWxBiOa5zQ0+GpUHfC4t/yAhjqMm6j3PCxsJ/GI8v/AJAQ0VANuhA+MDW2XABkk+Kv7pyAqZML8TpQkNm3I+QHn3jqUivPhMWxN6fHKOZbmSziUf6jpDnNZQAwqBIz5Fmzdw8YuIbcHwVsdkFbTFJBBF3zI00vrnb15QK2vUA5iwNu+Q7ZAvEqanCmxNxrofLM6X9YGV9TcEO5NmbMWPQRjgCwTS4nKH1k7rd7Pz+IcEh4xM90eGUhsTgsHyI9+T3iMzGJJZrE4suf3rk0REnFiDC729WvpDgLXSZKuTkhZYKAt+pvce4MX9m1eA4CksS9myH7uaflAyXIcHLF19HHm3rBjZ8kpSRZjf2m58swPvSBLiibm6ZFqlEDC4JAcEP1ZxkHyimqoUFXDAB372Z/7RFLqcKQbgksbZC7k8263jStr8KTwhQORHUi7/fugtU3RTCDTpilhlF8V8rsLFs/toozpebHW1tWyMXZk84bly7dPjl/aKU1eVnPRufuH1gd0BMqogavflm7Pr9ImmoUA/uy9fJvdHgpyWcsAXc8r/2ggpKWfMjMZ3yg5VQqKVHCALEm+dvXsbRdRLViTyuQ18svrG9Bs3xCAAzMCou9/j6xY2lRYQEgnJmHe9+bQ7ZMB2VJJViLqJRoG5X9z3jZM4NfIXLW7n5PFqRSYpZA0yPYufc94rJl4Xa4yHXt0gDlRwhRmbwqSGv5ac8mtcd4iVtFQThyKiAWiexchgr5dPfppHtHsRa7sWfNtNchCKhESUdL2rotsehXMu9jbtYwx1G7yVSjLUMQa2Vvu/rFfZElKZhRLOIJGen39Is7x7b8OUUJIMxYZIGg1UegAfyjEymCZK01KpLoalpG0EUctKk0oWSSgLlNxYWxHUiwD6Egwg7U3imoqFrlhUkzDxICmuNDYPd7GGal3vqZY/LyEIIluXXmxOK7qAyJDawsb1ImTF+IsylTFf8ApKBuAOIhOpBHePRU/ZAK0sY8Mc4C5vMySM4KFJrZrBLcKSSBiNiWcj0HpG8ivnSVpnBgUnELP8fO8HNn7QM6k/LIpvEUXVjTmGLpsBo6hc3j3aVVOqadIMlOCQMJWM7ABQVfV0lm0PWDBHJE5jnN9o+8eRsN+SqJ3mqFcXjzL9TGQATUFAw4XazxkXoKWOJogQ4Cd7L6RlyRdgPrFiWkR6hHSN/CyjSvOzK9RKhY/EesVJolqQbuE5OwJuf5hqJCbnJwP5gPvtKkmkX+Ycywyjnm9srm8C/CbQjtGyJuvnXZE7/XvmX+IPyhyqEug9L+94TZikpqSUezjLdjb5w6yhilE58OUZq+xTW2JCvbqTgMSdXJ98M0qr0FkpuScy1zfT+2UIQWpEvGhWFQX5kfT+8NkqvKpaSQQCAS3UXHlzjBVKZotK2n7UQy24VHIPZxq/k3laBU9wp/Rnt0byjFKw6nkHvrZshGS0k3u2Q1t9P7RmVQVCiW7tzu/TL32vFxFLbNvO39vONJchnPOwy0IJyyyb3xfo0Ja4BSwz5DPyiEqAKnsxBUXDYdC7vdm7Zi/L0OmawYpxPkMrfwT8NYqGYL2UGDJCWANwz/AE7CK1XXLuEgsD6Bv5tnlFi5UVudtJWIqZ0jUad+bt/a0DqmumLQAUWyHUW0B6RPJpyZYUpTJULD9TvfF1+EFZFIJmEBkkA8SSxAYhuvKHBoCPQlBa1ANkWfJ7+eurG0a/mS7E35se1/fzhln7FdKnBJTfExLgm2mVwH+EB6il56e/8Ah4hAwlkQtZSHTmx0Plq2YteLkinbMAEg2PLkemp7xXoVHI5D7P8AOcEk04UonMDLp5+esLwVFrIn4AEh+RHM99cs4hXa+ale8nXt96xXrFXFn6D784mQnG4BGl+v0yh4KaLKzs+WVAjELG4uzNbziKoIx8NwBhcaOcwfvONplapAIYpzdg/PI9ecR082wCQXIuOwv5Z3gTiVRK8XNIBewtbPkM9O8G6NJUgcJYsAAzMB0L6nOBclafCUhgSbuc7E5fGCm7k5RwpZ0gllFmbyLuSPdGWtzVslG6ej8NJSGAOZHbTzeEvblUVzFKdgBhHkfneHGuqCSwPspLkjyHxjn1RNxYBqXURyD4R6kLMBSZ3gAng90k5wl+nRLVWplz3wKKQSCzOGfyLQzb4bGo6aUUIStM4h0ZkZkm7szWfS0Jm8FqgK0YJ90Pit/adSJPiUvizRLAUWSwLsQHc5pBHcR3GxC00jV7oEmNgYtkH5Ln2x9vTKOYpSLKUkgHCCz6gaFxHg27NdeEKSFkqIHCHIUDloz2h83i2YKqnpqmTKxXwqQkEhtQMnAIIftEG8O70mlmypgQ0icnwy7EoURZXE7HJR6gjWDKph/TMTNoE22n0sudFR/wDTT5n+8ZDbR7f8BHhKkS1FBIJOF/aPNJNss4yB1+CI8I4nJ+H0XdJaYmw2iGUbRYTGxebWeHAXe/Za59JMkywCpQDOrDkQbnpm2uUHkiNgmBcJEJlOoWODhsvlnebd6ZTTcMxnIexeGLd+q8RA01+o9Xhu/GPYTpE4D2TfsY5pu7VYFYT3HzHz9YS4S2OSb2he4uO6ckUwVLWjCHHECMyT/ce+NNjImrQsC4Sci7jt0grsEA1CBYpmApIOtiofAe+NamQmXWFEsFKVZc3D27niEcauIdHNdCi6WEcroNUpU7qLMQG15P1yc9Y3lzlpLEEDn10Bf63eC+0dmpI4cVsnFxyJ848Sl5QSQBNzUQQxF/J7dMz0hIcqcQWyAq8urSQL3L6X+/vvYVPwkM7m/wB+n28CZqXWwa3cZB83c9vSNPEWCLhWHIAfI9RnDQyVncQEZ/NYQ4fkbDmeXf7aN6FZOMlPYlrc28j6PFKnWc1EWz6a5NyP20bqmMEoBsRcJIdvvvBssYVAorsaqKilNinisR7OgctqXN30i9LlM5Nn6tflFXZlGlJDDEAkZMzm4N9R3gjUgoS6gCAXHTvDCnA7KjRzcKiSplewQdU3z5/KKU8YnJzCmbo9vj74t1aQVheYdy2ouDA6sXiW90h3HoCA3Vx6QJyhfZRUJaY2hd/j9bwSNUlBcjRg3qA40+kB5KyXLfeYHmx8okqJgOduv9/vSAJulLchExTAX1+9e8WpdAlAIxpJJuki3L+TENAnhbCxGrDnboL8ucbyJxClOq9wWA+HaDlGFtUJuwXiADdCwu3X5RNIKTKBDE4mL8svmRFYyCpAxOEi1he2vQdrxap5ScJSwL8xb/iScjn6wRRBpUkulKiWGYITZlBrX019ItbMpMKwj2SbqJJdgS4BGXPz6xYnSV4GQOLUO9jkX7fBo22PKUlS0tiVawN3bTmbtmPkc1VpJUFgiNXPTLkzV5AIwgZuSCAxPcZxy3Z7qM1ZyC8A/wCKHA97w876bR8GWlKsmMw9SGAHr8oU5VOpMkJwkzFOWAuVKLlvNTeUMoymaYaPFU95tm+JSS5gzS92Z0qWprvcpXiBIA9tMDt197UUyZviSwszEhBuzC+LQm4I8wIYt3ZJAm0s8FJAxEKwJaWtsfEq4wkomMP2wMP4eqLkrlO+FhiUXchiw/cnC+TmOo3C6Dm6BpkcrzcZGPH1VHY/4hTaaUZcohioqGIFRFmYPZnY5Z94rbZ32n1KShRJQS+EJAALuNHcZPyg9L3Pp0JC1qXhzL4JdixFlEkEpKh/yQqPVUtDKBBCCrnjWsvcOAhk2IQpv2qVFzZDBLtVp8G/UpIqKyYtRUpJUo5km50vHsOv+M0KbeAkjQ+FobgXU9sn6RkS3JHFXm73D6LpdFt+VKkyvGmhCiE2WsFbnnhzPXKGGXMeOBbLn+HNQtykBT4gATY3Z7WtfSOm7K35E+emXKlgIdiuYoB7WCU5lROhh7XhywcZ+Gup95l8k8gnZCokEUhNVjAbhwkk9XH190W0rhi4yG70bJFRIWgh3Bj5u2lQKp5ykkcSD9+sfUrvHI/xV3UY/mEC36m+MAbGUTSl7YG1wnw1lyJagttcIssdwH9Ib96JacaJqWYsp89Xz8/fHKtn1WBWEmxPvy9+UdL2dXGqoQkh5kg4Ff1YUuCf+SCD3B5RyOPpd3UNl0eFqBtQSmaspiAhYSSGuHzcBwft4SNsrZVgpB6gMR/EdE3WqBMkgEXSGPll5NA7ejYQmXACcIJJOXb7y+HKuwh+y1MLdRYQufBOSioX6G2reo0fSN0rdIsLP6vr6DsMoKbRpUJlJYgnVGvUjv390Dkyw1hduFx3AYhszbKzGN1N2oLHVb3sLaZTrUpRKiCo4rq7/wBvdzjE0yiHRdrakg5dx0eLNMpknEQ+LCySOb3IN8iG55tE9MtCVHEC2mQPIa9vK8C4lUwXXmzK9bftvqCemWo+kGqmpxZXDg6XDfK9oGSqpJVd+/z07ux+MYusbEAxe7+l++Q8+sGx85THCDKlqDgQQzZsAbvyPT5ekCZ6VG5JOb/uGTq++8e06StyXZ8n+7QRRJSpBsCnKxuHHyi3Oi6U4yVWwAjD0ysT7u0a/lRhdVmZ76dte8XZVNnZ+gOpzc8+kTSKbGksMJycg9HZ4SDdQBUpcjgDEl8myFnHV/nyieVQYQ1yvCMwRrdyNeg6xdRQKlBklxn0Frg8zfS1rRLLlqU2IEXZg4J7E9YdqAF0wQh0zaAThASCEm+r2y6c4ty6sLb/AEgG1tBQ7vBisqPVn+OZPflFqm2VLA4pYcjW5559YE14tCKyG06iXJIA7uR1t21ghRyilfiHhSBdRyZjdul/SPdr7SRTsMJUpWSEgZCz9PvlCZvDvvMmAykpCX4WBzOTE8ubB/hE1F9lYaSJOFDtraKqqrJFpcsvysPYSe91HpFYzpsychFOWml8OQIDEOH1Yk9M9IjlI8KVxG5JUo98z8oo7N2iqTVS5xfhUHDD2ciL8w4jVTbGVr4aiazyWizR/YJx21u5UY6aahKPzIQUTElSVBQSkpxHFniFsujwv7yU1WjwvzU8spWHgL4WwuSEs5ZjzflDUKSTIqps+bUyxKmIUkIBOJKSy/8AkFXdh+7rCtR7WkIFRKqXngzQtK0O6jkpRJIcZW7xrIWqkXZiY8L32E8lZn7l06V+CqoUqoWCUDCwKsJUMRIOZu/Vs4h2ZS06KHx10viLQooXiWQNcJbJi7Wy5wM3j3sTOVKUmX4ZksEkrJJSGIB7F7vcRVrd+50yWqWVjAp3SE6F7Pycv3Ai4HJA5zgAHv6yY9OaPz9zPzB8aSMMuYEqSkBJAdIcA93jIVKfe+olpCETZgSkMA4sIyLvyS+2cLCp6pp2nULXQyUy6colvctY8mNyylHXNn5QPNJUUapc4owH9JLFiQXBGhaDdbPrBRoClS5YsCceFbZAEnXNRIIOmkb7X2QpZphUVIYslsNyTclLBtQHOQvrFlt5C0Uq2numIJdOSVvuTvGtVSVVE5amSSCqYyU8+HI+lg55R0LZ28EmeoplTErIGItdgS1zlHJN5dkSpMxIlTMQWlyM2YsLj2nI9YububfRQ+IVIUqcoMzsEsXwnV7uTozQTakWKTxPBM4hva08xYYXZELiHadCmdLUhQcEQA3U3p/NpWrCEhBCQHJVk5xWbsBDFLmPkefxh2QvPVaTqTi12QvnvfTddVLOIbgJ4T8oh3T3nVSzkrIKk+zMQD7aGIyNsacxzuNY7rvRu7Lq5JSoB2sesfPm8GxVU00y1aZHpCi0EaSqaV2Ddfa6RMIll5c1ilQ11DPzBbyEOE7wylQUUgak5e+OD7rb4eClMtf6TwqduwPaGiZvxNW6U4A/RSvXC944TuHLCWOFtl1CBUAe09eqN7w7ERMBVLBUeenwc+VoT51QQlSCgEg5nE/leLn+apr3qBLVkApOH/zD/YiNMibNU5UJlnZNnPLhf5wkNNPotTIeIeQVpL2mAMEnhxJAONnJ1wt+km7P/f0rCkkrUcR6ajK48w8Hf8HkJSSqVOHdD9w4Ls/QRQmUstF0LV5pObdoIuBStIBthUJjAEMHYderfK38wrUoF2FhrqMn7/esEpFKVgkLScAu7OAzfA5xNVyFeEFLlqd7EO+Vs7++J2owUPZuxlCBUpBvkqxB0yZrs0FJVeMLtlowHws1n7+cUBKUUlnNrWDjQizdfWIl0UxN8Omh84vU02lLdRcLpjopvsl20cEvbno/KDMilwgF8RBz6t7tITtnVTnAux1e1h555d4apABYa93yIuPvlFhspRaRlbqBLWIINnNiHvfQ6t8YJU1IE8TAEi3W7wJqdo4SU5kXvy0yEDE181aglCiFHQABg+TnL+IFwRtbumudVYrl26F2OrtnqI8m7dky08U0A24czlyz/iFGoo5jYlzSBmz3c+g1GjQpV6/EVglkkfqVztdunU35c4bToONzhQlgtM9Ea21vaJy1lLuRgQcsKXv/ANxv2fpFKiogniUHVp07fMmPaLZSZYBUAS1hk30+Ji3LoJk+VMmJKUoli6lFgSA7DyvGqnSAwivUcGjotEbQMiZLnLleIkglOL2VXw4urXbrFg7vyqtGKkWMXEqZJU/iDXh/eA4T3NzFvaFDStSzptQZgIRLUkAZBL9MKdSM2PWAu1sAqv8AokrA4SgJxElQGJ0hnbW76+WiIyu/wtINYBTkOvJixjYyg1fTrcpIIXlcN0HW2WWkCjSqLlSuzR0Co2tLmpw10spqH8PxUhlgWGJYNs2TbTERC7tnYC5DFTKlmyZiWKVZ5H3t2iwS3CJ7GVyBUkHlNj05qKk3KmKAK8MsHWYptQLJzs401EEJG5SQHUpRIDkIlnLi1U37Vp74ecaI3nmy0lKUoSq7qw8V0YVOS+oSe6BGSqOfVf6i55uRhxFRJBUzgJdhiS12vBapWV9A072aPiiEvdWlbiUx1eagebNrnGQBq9iTErITLmKSwZWEhwQCLaZ5RkS3JDom/aLSmdQSZi1eGhgDc4dcKBk/TzOphh2pMov9FCVLVhYLViLBNyoE3uSSeEOcou740iRKkyJMsOVEgJTkGvfRyQ8LVPIXTqRMmSyEu4xjPsktxdDlY9zwYKunVbXaHgxmBOU11tbIlVMnwqZSiAALEZgYQEnNYGpy6mKO8VNMqa0y0SilgwswIDvMJ5O/8xuN6ptTPlCRLCWvdjn7TnRI1ZiW7QWrFT1V6AJqUIAsAoORYqZJ/UWzaw1tBET71nY51FwJEHScklLFRW1NIfA8QoAZTJb1xAXfU9G0hy3Q3olyJH/UTh4i1lRclRuAzgPhsMrC4gPN2FJVXLTPn4yriCQ4LnQnINZg7m1oVqxCfFmCU6kAljrhGZPTV/4gA5zMrUWUuLZpOYBJAj1XdNm7SRPliYguhTsWIdiRkWtY94Vt8vw+TV8SCEr6wubP33VTUqJaE45gKhxqPCM08I/8cgAHuYeN1drmdTIWpZWo2KikJcg3ZP7RkD0h4IdZcHieCfRl20wFw/eDc2fSn/URbmLiB9FtVSGCnIGR1H1HQx9JVNLLqEEKCVpLjn3vHM97PwnIeZTXGeD6RRHNYgYQGg24CllMtBsdQRyIMX0bPlKOOnmGSrkCMJ8iLfd4RaikmyFkEKQoaEfLWLdHtxvadJ5jL00hLqXJOD+adZ+1a+VYzQtP9SW0tckgvE9J+IK7S50mWlRs5DE9iXBgZs3edTZhafIjzi/Nr6eawMvC+ZGXmkxkfQB2TQ9MWzqqXOcKSADnyiemnrIVKUvilEpcgG36T1ce94UlyxIImypnAkjGliQE6qADsw5Bm9QSm7xIRN8RPESluIsCzEHmWvkNYxOoaDGyewl8gK5UylIHESQeSR9O8CF0M6ao4ApKeai+nKPNo7SnT/aKgDkEpwj76ExXVU1Il4JZQkB2JLnrb5QDaBJ7qbrDBJglF6PZ0iUQahXiKNwkXbydgO8RzaFBUVSsUrEXABtny1hYl7NqMWJS3Jvd7/CCUtS05FI0yf5mGjhiMJJrEq9Lr3mKlTfbS+FQ1SWdvTLnGo2hLkqxA4lD9KbnRnb5wKnUuJWJUwk9r/flHqapCLfSNbGQL3KU92o2VitnzakjxeBA/T2GZ5/KI1zJcpPD6/fxjbZdPMrFlEopSENiUpTJSDa/plDPVbj06KOatM1M6ch8UxR4UFN1AJD3Aexe7Q4MLroqbJcGm0/NI8zabkKUMSQoOm4xDW4y5efSCVTsCeshVPLUJM5ONKQsFJcAlOjkGwGfD3MabB3UVVylrlrYoVhwEH9uJweZybqS8Ua9NRTlEqb4iPDJUA5DOQFFJ05OLe+KxlepoUKdEllEjUMz9hX6XakiTSTJEyTiqMbjEmybps7hQskONfOGadtapmyKWfTyUS7lJUQCwskO9xLN1dwmFarrqapnpmKTNSqbaYlLEBRYApJuRo1sor7Q2pPRKmUZKzKQoOFJYhlHPkFFmDtYQQMIalIVCDHemSDi9jCYqzdTxq2YKipQnxAVJY8RY2DKyAYDO+mRIXtjbZVI8RLeNTjNJHDi/SsZ4Twu/SC/j0cpFNUlapq0YUKS7mySTiScsL5ZGw5xapNpqE+bT0tKhKJiMQxpKbhFlF3GEkgAZepgo3WftHBpa4SI3hoEZ+CDbQ3aRMTjpFFYF1ylf7qCQ4DDMCwcavAWTtidJRgQopDklrEuxY66P5wZG70+TIXVmd4a0rukKZZLtmDYnE7ci+sRy9oyK1TVP+lONhNRZB5Ywcu/JIuIqPJH2kgg95o33H16q+N4giwVJb2hiKlFlcQcjW/llGQDn7pVKVFPhYm1BDH3xkFLuSy9lwxvqC6cg9Pv7aF/eTdtdTMQQoAAEEl3cswAFm6wVkz4nE2NbmgiF5qlWdSdqblc02jRKpJqQFgzGxOAWSbgEPn05RvsSYmZUpVPmEJfEpRObXYqOmQ9zcnXaOwpM5ZXMClKKQnPIC9uRPOEfeWlwVBSlIAYYUpBcA5P1P0jMQWlej4fi28QNB9qLlNMmpohXukLWtRPEOJPiE3IzJLHskA+W+xdvSUz5gl05SF5YUupk5unIJsGAuSfRb2PtNNHNZcsKVko6pcWCdBmHPcDqd3f26Z1XMUmUMJAuwsB7JUcyTYAadYsEWQVaekHJGkXlDf8Gn1MyatMvw2JcEtc3KX1Vdz6agQMl1kzEkBSnDhIdgHGEtdha1mhnoFVsxc9C14AQU5cIJsMHIBy5GfUxDRbv06Zc9U2aCUEp4T7IToeZNnA5tnAadwtLeLDZbUg4gC6aNmby0tLIRK8VPCnEQl1Z3JBAuTf+waG2nqgpIOhAN+t4+f6VLqFibhwnPmw5G2fnD7/APkgAEJl3dIS6nF/aJI0GmphzagOVz+L/DjM05JOU67Y3ap6pLTZYJ5teOdbe/B1QdVOvEP2qsfWOmSap9YsJnQelcO4XzjX7tVNMrjlrQeYdvURHJ2nNTmyu+frH0mtKVDiAI6wGrdzqSbdUhD8wGPuiiJyrDoXEU7cBDKSoOGOsSyduIR7JCe6b+sdRqPwtozkFp7K+sUJv4P05ymLHp9IWaY5JgqJIRvT/wD0HrGK3jfNY9f7w5J/BuQ95y/QfSLUj8IqQe0qYr/uA+UV2YV9oufTd40/vHl9mIkbVVMtLTNmF8kgkP5tHXaH8PKKXcSATzU5+MB9/as0iECQpMoLBThQkBTggleLRgyf+4xRYAJKdQaa1QMbuudbSlVUrDjkmXiGIYuT8hl2eLW8G7ipcpE5M4TZMwMlSbcQzBTm7vzsINb475Iq5SJaELHhkHESGJwHE45gkAHueURVKpc/ZiVMZZpSEAfpmKWxUW0Lv95AcmF3KPCCm1jqjbkwd84+SUtgLBOArMtLkYmJYDiS7M9wPdyh33R36RSyJkqYlasSnThawUGUSc319I50ulmAkpUwPExPlyOd/IR4NnLXmom7Zenn5RdgdUow5zqXYupkx0At45TPQ73flkTkS2HiMQsklSWLAhrOxPmRygXtLfGbNQiWpalpR7IOegDnM+fWN9m7ozJilITKJUkYlBVm9efKCdJuPPKEqShKSosEE4VkBnUx0B87C0VIxco3uqE6iWNPvP3CW07YWCOHDdibve1srgPnDTR71zTNR4q8UsshYIF0OM+bCznIPzMAN4dnCWuZLCsXh2JI1AuzPq4EWN39lrqXSgjEEvd2OjPoe8Q4sFbXQ8is7UIkEgWRKo3fYTVS50qZ4XEyTcoN8V7W1Tdou1e+U+bNk+GRKIAQyWwkqLXezM1tC8C6SfMo558SWCWKVIWLKSba6FsxmO8WqXw6oTZcuShC0uqUQohRDjhL+0Wc9LMIEeCbUg3f3hsbb5RtWz5EudUyZ04rKk+KkXFwCol8sTZDJgH5ARtPDPpZJkU5SEHApVs2FnzU5LuRoYqbNxUs1M6ajEliAxe7YWfJxcEHkYmRtWfVJmISAEGYjAhKQOIqcJscmBUTfI84OxWNwcw6gZFrzbkbBEabdutKE4ZoCWAHEchYacgIyI6qgr1rUpOJAdgkLYBrWD5Fn84yDt4rHBN9bEypNvvmYspNoyMjSuCtkn4D4GPRJS5VhGI5lr2dr9IyMgHbJrVzreUvVzHvxpHlhFosbmTlCeEhRYpWSHs4wsWjIyEM9peod+W8gim7tQrxqk4i5e7l7JW3ppAjYqAZVQSATgTn/wAx9BGRkSpgeaBti/8A4I/u5LH5OpLB/wDUu3JIb0c+sLWwg9RKe/F8njIyA3CdS9qr97Jtqq2YJqQJi2/MyQ2I5EOR2PKOgpP36xkZGsLgcWPZUwNz96xso5xkZEWBeKMeP9+UexkRWvCc48BjIyIrWz5eXwhH/EK8ylSbjGbHLIaR7GQup7JW78O/MN8/QoDs+lR+RmKwJxeA+Jg745l3z0HoIzdAYqKqBuBcA3APhkuBoYyMjKzHvXcqk9m/9w9UHpadJp6slKXTgwlg4cKy5Q57IpEfl6M4EuCGOEP7Kjn3vGRkUzKHjSdPn/5Xm9M5SaQrSSFFQBUCxIxGxOZhV3qqVivQQpQICGLlw5u0ZGRqfhJ4ID/t8lD+JEsCa4ABVLclrk3ueZgRuNMInymJ/Vr/AEmMjIWN+qDYfsKefxAQDISSA4VY6+sc4Sogggt/MexkC/2lr/D/AMuPNXAsmlLk/wC8P/Aw1fh0kYJha+L/AOgjIyLb7Szcd/kHqmGfMOI3MZGRkal59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6150" name="Picture 6" descr="https://img-fotki.yandex.ru/get/4012/izhota.12/0_3f75b_3714bc94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18637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83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495300"/>
            <a:ext cx="10450511" cy="5880100"/>
          </a:xfrm>
        </p:spPr>
        <p:txBody>
          <a:bodyPr>
            <a:normAutofit fontScale="90000"/>
          </a:bodyPr>
          <a:lstStyle/>
          <a:p>
            <a:r>
              <a:rPr lang="be-BY" sz="4000" b="1" dirty="0">
                <a:effectLst/>
              </a:rPr>
              <a:t>вараныя </a:t>
            </a:r>
            <a:r>
              <a:rPr lang="be-BY" sz="4000" b="1" dirty="0" smtClean="0">
                <a:effectLst/>
              </a:rPr>
              <a:t>яйкі</a:t>
            </a:r>
            <a:br>
              <a:rPr lang="be-BY" sz="4000" b="1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яечня </a:t>
            </a:r>
            <a:r>
              <a:rPr lang="be-BY" sz="4000" b="1" dirty="0" smtClean="0">
                <a:effectLst/>
              </a:rPr>
              <a:t/>
            </a:r>
            <a:br>
              <a:rPr lang="be-BY" sz="4000" b="1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грыбы </a:t>
            </a:r>
            <a:r>
              <a:rPr lang="be-BY" sz="4000" dirty="0">
                <a:effectLst/>
              </a:rPr>
              <a:t>(</a:t>
            </a:r>
            <a:r>
              <a:rPr lang="be-BY" sz="4000" dirty="0" smtClean="0">
                <a:effectLst/>
              </a:rPr>
              <a:t>звычайна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be-BY" sz="4000" dirty="0" smtClean="0">
                <a:effectLst/>
              </a:rPr>
              <a:t>як </a:t>
            </a:r>
            <a:r>
              <a:rPr lang="be-BY" sz="4000" dirty="0">
                <a:effectLst/>
              </a:rPr>
              <a:t>начынка і ў поліўцы</a:t>
            </a:r>
            <a:r>
              <a:rPr lang="be-BY" sz="4000" dirty="0" smtClean="0">
                <a:effectLst/>
              </a:rPr>
              <a:t>)</a:t>
            </a:r>
            <a:br>
              <a:rPr lang="be-BY" sz="4000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курчак –	</a:t>
            </a:r>
            <a:r>
              <a:rPr lang="be-BY" sz="4000" dirty="0">
                <a:effectLst/>
              </a:rPr>
              <a:t>сітны</a:t>
            </a:r>
            <a:r>
              <a:rPr lang="be-BY" sz="4000" b="1" dirty="0">
                <a:effectLst/>
              </a:rPr>
              <a:t> </a:t>
            </a:r>
            <a:r>
              <a:rPr lang="be-BY" sz="4000" dirty="0">
                <a:effectLst/>
              </a:rPr>
              <a:t>хлеб авальнай формы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  <p:pic>
        <p:nvPicPr>
          <p:cNvPr id="7172" name="Picture 4" descr="http://s2.rybalka.com/userfiles/images/7263/1253206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698500"/>
            <a:ext cx="42926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63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>
            <a:normAutofit fontScale="90000"/>
          </a:bodyPr>
          <a:lstStyle/>
          <a:p>
            <a:r>
              <a:rPr lang="be-BY" sz="4000" u="sng" dirty="0">
                <a:effectLst/>
              </a:rPr>
              <a:t>малочныя стравы</a:t>
            </a:r>
            <a:r>
              <a:rPr lang="be-BY" sz="4000" dirty="0" smtClean="0">
                <a:effectLst/>
              </a:rPr>
              <a:t>:</a:t>
            </a:r>
            <a:br>
              <a:rPr lang="be-BY" sz="4000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 smtClean="0">
                <a:effectLst/>
              </a:rPr>
              <a:t>локшына</a:t>
            </a:r>
            <a:r>
              <a:rPr lang="be-BY" sz="4000" dirty="0" smtClean="0">
                <a:effectLst/>
              </a:rPr>
              <a:t> </a:t>
            </a:r>
            <a:r>
              <a:rPr lang="be-BY" sz="4000" dirty="0">
                <a:effectLst/>
              </a:rPr>
              <a:t>	(у выглядзе малочнага супа)</a:t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зацірка</a:t>
            </a:r>
            <a:r>
              <a:rPr lang="be-BY" sz="4000" dirty="0">
                <a:effectLst/>
              </a:rPr>
              <a:t> (варыянт: </a:t>
            </a:r>
            <a:r>
              <a:rPr lang="be-BY" sz="4000" b="1" dirty="0">
                <a:effectLst/>
              </a:rPr>
              <a:t>зацірка з морквай</a:t>
            </a:r>
            <a:r>
              <a:rPr lang="be-BY" sz="4000" dirty="0">
                <a:effectLst/>
              </a:rPr>
              <a:t>)</a:t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салодкае і кіслае малако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 smtClean="0">
                <a:effectLst/>
              </a:rPr>
              <a:t>галушкі </a:t>
            </a:r>
            <a:r>
              <a:rPr lang="be-BY" sz="4000" b="1" dirty="0">
                <a:effectLst/>
              </a:rPr>
              <a:t>з тварагом</a:t>
            </a:r>
            <a:r>
              <a:rPr lang="be-BY" sz="4000" dirty="0">
                <a:effectLst/>
              </a:rPr>
              <a:t> (Барысаўскі раён)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142925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/>
          <a:lstStyle/>
          <a:p>
            <a:r>
              <a:rPr lang="be-BY" sz="5000" u="sng" dirty="0">
                <a:effectLst/>
              </a:rPr>
              <a:t>салодкія стравы</a:t>
            </a:r>
            <a:r>
              <a:rPr lang="be-BY" sz="5000" dirty="0" smtClean="0">
                <a:effectLst/>
              </a:rPr>
              <a:t>:</a:t>
            </a:r>
            <a:br>
              <a:rPr lang="be-BY" sz="5000" dirty="0" smtClean="0">
                <a:effectLst/>
              </a:rPr>
            </a:br>
            <a:r>
              <a:rPr lang="be-BY" sz="5000" dirty="0">
                <a:effectLst/>
              </a:rPr>
              <a:t/>
            </a:r>
            <a:br>
              <a:rPr lang="be-BY" sz="5000" dirty="0">
                <a:effectLst/>
              </a:rPr>
            </a:br>
            <a:r>
              <a:rPr lang="be-BY" sz="5000" b="1" dirty="0" smtClean="0">
                <a:effectLst/>
              </a:rPr>
              <a:t>саламатка</a:t>
            </a:r>
            <a:r>
              <a:rPr lang="be-BY" sz="5000" dirty="0" smtClean="0">
                <a:effectLst/>
              </a:rPr>
              <a:t> </a:t>
            </a:r>
            <a:r>
              <a:rPr lang="be-BY" sz="5000" dirty="0">
                <a:effectLst/>
              </a:rPr>
              <a:t>–	сушаныя яблыкі, ігрушы, ягады, вараныя на мёдзе (Дзісеншчына)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55525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542587" cy="6159500"/>
          </a:xfrm>
        </p:spPr>
        <p:txBody>
          <a:bodyPr>
            <a:noAutofit/>
          </a:bodyPr>
          <a:lstStyle/>
          <a:p>
            <a:r>
              <a:rPr lang="be-BY" sz="7000" b="1" dirty="0">
                <a:solidFill>
                  <a:srgbClr val="FF0000"/>
                </a:solidFill>
                <a:effectLst/>
              </a:rPr>
              <a:t>Памінальныя дні ў народным календары (у розных мясцовых традыцыях)</a:t>
            </a:r>
            <a:br>
              <a:rPr lang="be-BY" sz="7000" b="1" dirty="0">
                <a:solidFill>
                  <a:srgbClr val="FF0000"/>
                </a:solidFill>
                <a:effectLst/>
              </a:rPr>
            </a:br>
            <a:endParaRPr lang="be-BY" sz="7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141413" y="5791200"/>
            <a:ext cx="9905998" cy="292100"/>
          </a:xfrm>
        </p:spPr>
        <p:txBody>
          <a:bodyPr>
            <a:normAutofit fontScale="77500" lnSpcReduction="2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765982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/>
          <a:lstStyle/>
          <a:p>
            <a:r>
              <a:rPr lang="be-BY" sz="5000" u="sng" dirty="0">
                <a:effectLst/>
              </a:rPr>
              <a:t>гародніна</a:t>
            </a:r>
            <a:r>
              <a:rPr lang="be-BY" sz="5000" u="sng" dirty="0" smtClean="0">
                <a:effectLst/>
              </a:rPr>
              <a:t>:</a:t>
            </a:r>
            <a:br>
              <a:rPr lang="be-BY" sz="5000" u="sng" dirty="0" smtClean="0">
                <a:effectLst/>
              </a:rPr>
            </a:br>
            <a:r>
              <a:rPr lang="be-BY" sz="5000" dirty="0" smtClean="0">
                <a:effectLst/>
              </a:rPr>
              <a:t/>
            </a:r>
            <a:br>
              <a:rPr lang="be-BY" sz="5000" dirty="0" smtClean="0">
                <a:effectLst/>
              </a:rPr>
            </a:br>
            <a:r>
              <a:rPr lang="be-BY" sz="5000" b="1" dirty="0" smtClean="0">
                <a:effectLst/>
              </a:rPr>
              <a:t>буракі</a:t>
            </a:r>
            <a:r>
              <a:rPr lang="be-BY" sz="5000" dirty="0">
                <a:effectLst/>
              </a:rPr>
              <a:t/>
            </a:r>
            <a:br>
              <a:rPr lang="be-BY" sz="5000" dirty="0">
                <a:effectLst/>
              </a:rPr>
            </a:br>
            <a:r>
              <a:rPr lang="be-BY" sz="5000" b="1" dirty="0">
                <a:effectLst/>
              </a:rPr>
              <a:t>капуста</a:t>
            </a:r>
            <a:r>
              <a:rPr lang="be-BY" sz="5000" dirty="0">
                <a:effectLst/>
              </a:rPr>
              <a:t/>
            </a:r>
            <a:br>
              <a:rPr lang="be-BY" sz="5000" dirty="0">
                <a:effectLst/>
              </a:rPr>
            </a:br>
            <a:r>
              <a:rPr lang="be-BY" sz="5000" b="1" dirty="0">
                <a:effectLst/>
              </a:rPr>
              <a:t>агуркі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  <p:pic>
        <p:nvPicPr>
          <p:cNvPr id="8196" name="Picture 4" descr="http://ic.pics.livejournal.com/boec_cuhov/16761573/93572/9357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12750"/>
            <a:ext cx="47625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23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6134100"/>
          </a:xfrm>
        </p:spPr>
        <p:txBody>
          <a:bodyPr>
            <a:normAutofit fontScale="90000"/>
          </a:bodyPr>
          <a:lstStyle/>
          <a:p>
            <a:r>
              <a:rPr lang="be-BY" sz="4000" u="sng" dirty="0">
                <a:effectLst/>
              </a:rPr>
              <a:t>пітво</a:t>
            </a:r>
            <a:r>
              <a:rPr lang="be-BY" sz="4000" u="sng" dirty="0" smtClean="0">
                <a:effectLst/>
              </a:rPr>
              <a:t>:</a:t>
            </a:r>
            <a:br>
              <a:rPr lang="be-BY" sz="4000" u="sng" dirty="0" smtClean="0">
                <a:effectLst/>
              </a:rPr>
            </a:b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кісель </a:t>
            </a:r>
            <a:r>
              <a:rPr lang="be-BY" sz="4000" b="1" dirty="0" smtClean="0">
                <a:effectLst/>
              </a:rPr>
              <a:t>аўсяны 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кісель журавінавы 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квас хлебны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піва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гарэлка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наліўкі </a:t>
            </a:r>
            <a:r>
              <a:rPr lang="be-BY" sz="4000" dirty="0">
                <a:effectLst/>
              </a:rPr>
              <a:t>(норма </a:t>
            </a:r>
            <a:r>
              <a:rPr lang="be-BY" sz="4000" dirty="0" smtClean="0">
                <a:effectLst/>
              </a:rPr>
              <a:t>за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be-BY" sz="4000" dirty="0" smtClean="0">
                <a:effectLst/>
              </a:rPr>
              <a:t>сталом </a:t>
            </a:r>
            <a:r>
              <a:rPr lang="be-BY" sz="4000" dirty="0">
                <a:effectLst/>
              </a:rPr>
              <a:t>для алкагольных напояў – тры чаркі)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  <p:sp>
        <p:nvSpPr>
          <p:cNvPr id="5" name="AutoShape 6" descr="data:image/jpeg;base64,/9j/4AAQSkZJRgABAQAAAQABAAD/2wCEAAkGBxQTEhQUExQWFBQXFRcWFBcUFxQWFBQVFBUXFhQUFBQYHCggGBwlHBQUITEhJSkrLi4uFx8zODMtNygtLisBCgoKDg0OGxAQGiwkHyQ0Ly0sLCwsLywsLCwtLCwsLCwtNC8sLDQsLCwsMCwsLCw0LCwsLCwsLCwsLywsLCwsLP/AABEIAQwAvAMBIgACEQEDEQH/xAAcAAACAgMBAQAAAAAAAAAAAAADBAIFAQYHAAj/xABGEAABAwIEAgcFBgQDBQkAAAABAAIRAyEEBRIxQVEGEyJhcYGRMkKhsdEHFCNSwfAkYnKCc7LhFkNjkvEIFTM0U7TCw9L/xAAaAQACAwEBAAAAAAAAAAAAAAAAAQIDBAUG/8QALxEAAgIBAwIEBQQCAwAAAAAAAAECEQMSITEEQRMiUXEyYYGRsaHB0fAUckJigv/aAAwDAQACEQMRAD8A5asgKSyokSEL0KayAgCEL0KYCzCAIQswpgKQCABwpQpBqnpQMEGrOlG0r2lAAgF6EbSvQgAWlZ0ogCzpQAbKh+PR/wAWn/natp+00y6h44gelYhazlQ/Ho/41P8AztWxfaK+X0v6sT/7l4/RRfKH2NMKypQvQpCMKQasgKYCABleAWSsFAC8KQC8Qs6UCMQsgLMLOlAEQskKQavQgDwCy1qkAiNagZFrVINUw1E0pDB6VjSj6V7SgAAavFqY0LGlAC4CzCNoXm05tv3DdFgb90ZqYarSp03Q1wbbUI8S3ne8oub5W2I7FQCY1jUD4O3CsMlxNGpQYyvS0HQAA9haJAixI+V0pmeGDQeqraI92p2m+R3HqvNO1kdbb+p34u4bo0nMMqpzADqZ/wCZv1hU+KwjmG9+RGxVxnWMqtPapxyc06mW79x5hUr3vNi6W8LfBdjppZWt3aOb1McS4VMjClCyvFbjCCKwplQKABwpBZKyAgR4BZhZhShAyEKQapgLICAMNaisavBqLTakMwGIjaamxiO2mkADq1g0031aiWJDFwxRLE11a85l0ASyfBNq16bHGGudc91zb0XTabcJQaW02NBiJEC/MncrROjWUivVILtLWjUSN97QeC3fFPw9FpMgviS50SVzOuyebSjf0kNrZYYPPKLm6aoibCQdJ4RcKo6S9Habml1CqaJ4e8y/8p28oVbQx9XEuLKFM1e8eyPF2wWD0azSl7IoPYTem6o4tb3tJZZZsKbXmRoy1F+V0aLmbMRScadUCODgZa4HiEiAtk6T4fFA/j0dAGxbDmjzG3mteAXX6etOxzc7k5bmCF4BTcFghaCgA5RlTeoEIA8p6VjSpgIAwApALwCmAkBgBSAUg1TY1AGGtR6bV6m1MMYkMzTYjhilTYjMpJEgWhRNNOdUsFiQCfVqLqae6pQfSuiwF6FV1My0kGIPgea3aj0Ww1RjXOeS5zW9okkkniBMBaholXnRfLmVSese4aSNDQ4t7wZBWPrIrTrfY1dNJqWldzoWXZRRw9INoyxo37RJJO5M7quzTHV2D8N4qAe6+09wcNvilMVgq7DqZXOg+6/S9nk6zmnzjuWt59iK9NpfpJE3LZePhcDyWDxdTpKjV4TSu7K/OOmh1Fj2lrxu1wvB4jmO8WWqYus17i5rdIPLieNkTHY1uKIJALmTDu7lIQgZH74LpdPjS37mPPJ1RGFhwRnNQ3hbDKKvCgQivCGQmIIGqelYAUgEgPAIgaoojQgDwaiNavAIjAkMmxiZpMQmBN0AkNB6VNNNpKNFicaxIYE01Dq071S91KQxLq159K8p7qu5S6iTyFp7ghgbBQ6P4QMGp0ugXk3kdyUxGAwjJ0ui0GHHjfyVpTwOBjttBMR2pJjzKVxOUZe7/dgf0uc35FcSc5P/AJfq/wCTpwUY9v0Rq+dZhUpMmhVFVo9x5k/2vF/WUlhOkpfSeQC3SYcDeCRNuYVlnWTYLQQ01GHgQ91v+YkfBaJmWH0kMa52ge8BEzvqPNTx4oS9yyWWVfIzjqTa73PY7q53AAAceJRsPSAaANh6oOByhjyPxXNPOf8ARWVTAtpCz9V+O5XRxzUXRgywclYu8JeonHtSrwtZkFXoRRnhQhMQUBTAXoUw1IDEIjQvBqm1qQEmtRWtWadNGbTQM9TanaDEOlSVjhqKQw2HppynTUsPQTrKCBgRRWeqTgoqYooATFFQqU+5WgooVSjugCoqUZ3E8AeSvMryrDhofUJcSASNRDRbkCs5fk7qtwYbtJ/RXbcmoUgNcPI21QY8tlh6uKktuUacEnHkqcRmeHpz1VEOjixmv1LQVzvpN0ndVc5jaRFtixzT8QukZpnFtFESTsGifgFpebZGX/iYh2iLtaPaNvecNvALDCUE99/ZGxJ1dV7s5NUqVmGwcFdZbgqtQNe+oNBvAkk93csY5jxUIb2mTAJuQOMjithwOGDKbQ06hczzJMmy68GpGDInEBUCTerLED5pB7VcZxN5WNKI4KOlMA3JTCw1T0oAy1ECw0IgakBNhTDEKm1N0moAYw4VphmpbC0lb4aikMPQYnWU1GhSTbGJ0MhoUg1MMpqXVJ0IAGqNVqc0KNRl0qGLsxD2N0t5zfZDwmAqVyTUq6WzBDRB8iZj0TL6chVmMzI6/u4lrizUCLarwYPmFg6zHBR1NGrp5ScqQxmWZYbBMLacA7Tu5x7ybuPcuadJcwxlYz1FcMdYEU3lxB7gJatuwGJwuHxJFcAPNmVHyRYDU2T7JO88fJX2Oz7Cgamlm24c0ysEJv4oxVGyUa2d36mk5NlGnCnrKJa/gHxtzI3Cr8NhwwOAMw4+A2sEzn/St9Ymnh2kjYu4eZUMuANIc7z3kGCVt6SMlJyl37GfqZJxSFMSxV72q1xLfmq6qF0UYGJPasaUR4XjCYgjQphqw1FagDzWozGqDUemEgJU2p7D0pS1IK1wlOyAHcHQVvh6SUwVNXGFooGGoUkwKSlQppxlBSAAKCK2imhQRTh9kwK/qgommrDqQg1KSQCDm2Q2UGlwJAkAwSNrEGE66n3Jaq1VZY3BpE4OpIpcxwOHcBUeBUpOgyLlsxPlaVSY3B5XSOsMpkxMuAmd7fvihCo+iKlCbtJey1i1xJLQO4/Nc+zynWfVc0gEi40iJBXEw4tUnG6OvOVRUnuW+d9KxUJpYdgaziQIVhklUGgBF2kg9/GfOUrl+WtZh6fWAN0NcXTEue8yfIQAPBOZLR/Dc6ID3Et/pAAB+BXRwqMZaY8GHNJyjciOJCrawVtiQq2q1bEZGIuF1hwRS1QeFIiFDVILwCk1t0ATaEdqE0QjMbdIBqg26uMKyyXynKatW9Om5wG5AtPKdpWxYbo7iBvScPNv1SsdEsBTV3hqaRoYcss/snvInusrOlXY2znAE8Dv5J6l6jpjlCkmxTSbMbTaJL4HOIHqmaWZ0okOkc+Bnkpal6ipjdOkEUtSozaj+fbfa3ivVM2pASSY3te3gCjUvUKYV7EtVpqWAzSlXLhTdJYRqBBBE+KPXb6p7PgRV1GpaonqySqhJjKXMcup1LuFxxBIPwWt4/o01ztTHuaeEgH6Lcaw3VfiFRLHB7tFscklwzUafRxoM1ajq0GwNmd0tG/mU5iRbaysq7FW4g2TUUlsKUm+SprHmq2qrXFqsqlTRBijrIVQ3R6pQnKREOAiNF15ikEgMwi0xBUsPh3PMNaXHuVizKnDd1HwNanPndRckthqLZ07oHhC3DAujtQ4RyLWx8lsNULkHRjO24MYhleq7WXOqsY1weBSAAaGFriCdzAVrhsyFZvWNLtL+0NUgweBHApJ7bE9O5tmY4RhLnExzk23lVmKp0nOaS9st22jeVwXprVd94ry43rv3J2SraLdM6RdrTt6qibaNuLpde19rO/VKtAsLHPEERuNp4EouDxGHYGgPaQAACTvFl86PYOo1QNUC/H2gq4u7I8U4qUu5HJgUK+as+o6WKw4JOphBMxaLo7sThywiWRpiG2ttzlfKrahCvcvqHS2T+5KlpkilRi3R9JdGXUzVqmnsWgnl7RFvRXuIauUfYDWLvvUmdOger6hXWK6vxfDuVZY1Kvb8FZW2SdYp3EJGqFJkBLEDiq+srCuUhUCgyQjVKrMSrGubFVeIf4KIysxHFV1RqfxBSVXdSRFilUIZCLUCFKkRG42RKFElwaN3OAHibBQCeyds16I/wCIz/MJSY0X2c4LqnUsLhqfW1nSGg2aYPbrVO6WkCbANO9lqdbB1esIdWYQDBcxpLTG+n2ZC2TNMe9mYPcDc4dzfJ1BzzH9xVIAlQWLYHLhUx1ENdr0vAq9kgtDWF0u5A7C59bLeqh/EeB+Ym3eST81rfQqtpxmLH52Unekt/VXtar+K8+HxhVqNFzldHJenI/iav8AiH4gH9UDC3pj+lvzKa6eD+Iq/wBYPrTYk8Gfw2/0j4FU5Ph+p1el+P8A8r8A3j+GPh/8lTzbzVvU/wDLH9+8FTcPNW4e/uU9XzH/AFRIFXGXus1UoVrgXxHcP0U57IxwVyR2L/s8js40/wA9P/7F1is5cx+wPD6cNiHfmqMHo0/VdKrOVmP4f76lWZef7fhClV+6Rru3QM1z6hRcWvedQgEAEwSJgnYWvc7KhxvS+iww5lUTsdIO+xs7a/wKrlmgnVqxrDkatJlvVO6rq77JOj0nw9QwHwf5g5o9dkStXaAO02DcXFxzCNSfDE4yXKFqzlV4tyaxWNpgwXtmOfMx+/JV+JrtNg4HzCWpPawcZJXQlUck3G6brGwSj1NEGAfuhOKI4Lz2SVIiMtKNh62l7X/lIPoZQGlTbYqLGtnZYdJao6+lVB7NSk0i/Nr6UeqWZuh5qC/BU3D2qT6lL5VaXx1+izh6sjUNiAR4ESEJ2hyVOiGX1+rx4/npBvmKk/ojZ/n4o1nNNzY+Ra3/AFVD0slppVGmCNQkf2kfqter1HVHlxJcSJ5/vgoli7DXSrGtrl1RvEtB8Q0D9AgYD/w2/wBPycPqlHD8OqOTgfDcJjAnsM8D8x9FRk4+v7HU6Z+ZP/r+9GHj+Hd++Kpzt5q2c7+Hd++KqDsrMPf3Kure8f8AU81O4N2/gfolAE5gaJMWN7A8N1PJwZsV6lR9CfY1S04An81Unxhrfqms8zOs+o8Mc1tFlpaRqqGBqv7oEx3kFKdFcY3CZVQLp1OkNDfac5znAR4NbPkoAnSSGlxbPAglwAdEkQdx8QsHU5nHHGEXu9zRDGnllJrZOl9NinGLY+m51JrHN1yeJdoMEODgIjtEAzsUpiaTn6i5+pskXgBvabpbIAkTq8CYVs7CupkOc46XwQ2dJYTB2AiQWiOMudfiqfNnUy6CA0jSGkEOqDUCRpaDY9kcDPIzAxR9DVfc1bMquiCA4i4gXIIMER3KpxYNUe8xwIAdwAuYubC54q6xdbraQc1ulx1GD/K8jeOIM/DgqWpiHk9kNtYy6/G8BdDFx80Z83PyZLA5lYNc0aiDe8AiL6QRa23zVo9pDHzyJkQLBonYSeN45LUMTUdTqGLXDrd97eaLXxhqNvxcCNIgiPaMx2bT3K6WFPdGaOdrZmzYPGOGkG8t4TY8JHK4Fk8K0+0COf73C1nK6Gqo17HFrQ4QLlrRuY9CLbSFseMmWvjWSO1ED+5vlwVetwlSZa8cckbaCQFNoSVB2kwDbgIIsZuBFvBPM2WuM1IwzxuLMEKYXWB0EwjSXEOgcC4wkcb0cwruy2mW/wAzSZVcs8Y8jjicuDRcspS2rT36xvWMH/Fw/bjzY5480fN8k+6uAYdVB4LqDv5CZ0HvbqA8IK2YdFhSaalKoXPYQ9jXNHtMM7g8RIPOU3WwLMTh6bAdNMnVTdE9Xv2Ym8CWf2yq/GSfy/kseNv++hz2vhG1WOa4lvZdBG86beF42WiVM2raw91R5fpA1F51Acp3iQu41eghDTprajBgFlnW2nUuQ5w1wIcHnsPOgH3WuuInlOyksicthxi1Eq2VnVHVHOcXO0tMkyTBPHzRKdLsNvxMxx3n5IgquqOJcZJaRMAExe8C/ms4Vupm/vd/I7KrJLc39Orr6/kQqUvwXukju8wq0zAV5XofhPM915/MO9VhFgrcU7v3K+pjTXt+5htk5lbnHSLmDbw/ZSpcdPGPEx6K/wCilA1cRSaZPaaDN+zN/gEZH5SGBLVZ2uphtFHDM/8ATaJ8W0iLeZKXy2q3qmgNkO7bre0Xu4gnmTbkvYrMmmo2mTGoGDYgng3u5eYCXxuODKoae08CRwDdWoCAN5meHwXM6mUZZHp3XH2HiyxWPVJ9xXM8RWFdpBp/dtLhUc8tZDm9lgAcNRuJ394qvxtKYbcnU3tAgksnUHvNhbTEju3lSzvG0g38cCpJsLgNPEgA7D+ZBxOY0302uotIGlo0SWgGTAiYAHr5QDCKbV0XY8sZ/CU+NIEU7kAOJgRIIku23k7LVsbUa3Uz3gbEQIG8xvMfNbNj9JcHOMOLRIJB32mLG60vPwetMDgDIHGIueOy2dOvNQdS/JYnmVUOLTx2P0jzKhhapB7u/kh4mqNIA4HfjcfHZBaJ325LopeWjlyfms2bLMY0A2aL3mNI8Y2/1VthcRL+r0ENDQOMgm4c2O+Y5wedtXy8ODbE+USbd/mrqliHMbImdUkbksOwJ9fVY8sFZuwzdDtfEFouQ4gg2PbLQDcjjHKCs0MdDQJB77drvH7tccEu+rpJgtBFzvcbcuQKNRxNKAK2oPFrNBkcOHiPJOLaVojOKbpn0ZiK9jOyoqmJBJAHw+hTuLrVBsy3GC39UI4h5Fm6PHSs85qXcUI0Yw1WOF1TNd93e5jwRh6rtTXbijUO4dGzT8PVFxQxLnEtIcOAb/qEWi2sQW1WCDYyWkHyJuq9aRZp9Q+Fq1aDdJHWM9xwNw3gJ2McFyvplg29Y6k0PD3uLwJ7BaSdMDcEbLohyo/7rEVKI/KxzHsBP8r5jyWs590XxL69KoyqaxES53VsLYNtoBHkoQyxjK1L6DSvZnOK2Gf2SeFtgCPQX81HBsd2gbXHD5Le8X0OxRmGgyZ9thN+4kJX/YLHESA0dxfT/wD0f2FPxtXoaoPFDe2aji8P+G8CSTFpn3t4VS/B1Pylb2egeYg+w2J36ymRv3uRaXQPGDfS2Txcw/JxVsZyghZZ4cj5fpsaHTwVUxLXHl48ONlufQTJnvxLi86Q1hMk7uIDRJnk93orjDdCKrT26jAOPaJI8o/VXWByd1MFrS107kS3ibG0qjNnk01sR049LSvc1PPX1qVUw4P0EGW3B2IIPp6J2pnNGq/rHuNKq6m1mxc1puRAtO5FgY8Lq/OVhhvTYTO5Bd/nVXj+i7KpLjLbe5AHiBFis2OUUqf6GP8Aw5K9LTT7M1jHtc6jVL3NqWmnA2vxcQCTfbusi5a0U2U2+0dJLjAnUCC2TvHgPNXf+x0N0hz737WmPiEriOh7g/U2p5Eet1q8bHWmyzBgyQ5Ec0h0EwZdbj7tzAm3Cdu0FpWeOPWQeQnlzt6roNfo7VdfstIkRqcQQYjh3LXMb0FxtR5dFO+wl5sLDZitwZcae8kW54ycaSNKqbKLfELbnfZ1jj7jT5uj1LUWn9m2PO7KY8arfit3+TiS3kjnPDkvg13BU5aW8/jzhbBhmy0AmL8BHHb1hWuH+zXEixq0qfeC5xHO2mOa2DD/AGdnSJxEkD3aZF/MjiFjzdTib2ka8OOUeUc7xdaKh3OkRvc6UxhsfDQHMDuUgT4esnzW5VvswvP3sAm8GnJ58HJzCfZ1TDROIqE8S1rWtPgCSpxywa2YmnZ1YY5m/wBPqk8XntKmJeQOQtJPcFpGaZs9sAMnw2BHPmVz7pBnj3VC4uOoHiOPcqoRcqog0o8nYnZ++sCQ0sbMMEkF3Mkjgkc0zZtNoLnTBjgQTufnuueDpFVazVMANhsncnj8yqHEZ850aifPx5LPLpZZJXIuU4QR1PD9Iy4gAU2E+y0QTHNxKtaWeNPEEDmYHiVyvKMboY6rHaI0s1RbnHkrCpjtFJhcRqeNUcYncgeg8030u+weJE6dSzZsSTPIN+pQv+8WvN3OAO4ttyXJsTn9R5hpLW7QJEolLNqoI0ttG5m/Dimukfcj4kex1ytnDBYXj9wpUca031W8BdcoZm1YOGsEzwHHhwVizO3uOk2tYAbAeG11e4sgqOkjFCY7O0mYm+yyMQGgyB4CAfFc6fnVKkJqVXB5vHEAbcbJal0pZMUy95M3JjgqJYpc7/33LE1wdIdmFMyYEDcyVllZsT2fjN/ErR8vxTnxqeRxNgRvYAoOa52C78J4DRIEnd2xdJ9Fm8HLdl3k4TN9rYymAJgybXkfC6i1zLQ0HxH13XPmdIQzdzSAPKeMDyWK/THVs4gbAD6lTWCUnbItpbJnQqmPbOkfIQfGEKti26CSYPCbLnNHNNoJnjEx5rNfN9bSXiws2TIc47cfgrHBpVQklfJuz85BENeHcyi4fGtNnQQuZ1M1IgTHdtKs8uxuIN3ANZuPzO7hOyoeCS3b+5bqi9kdBbWY0SDA7/kqDOek4nRSOrg4g35QFouf9IqjyaYMNBO0+koGQP7UO2I4zbwU10SXnf2ILMro6PkmLkjrDJnb6lXTMa2LQBw8OC03CkRY3Ag8Y8+aOczLbAT5wr4QaRGbTZptTM4loe4tmYJ47Stfx8kyZhMV2lpStevNl0IpLgxydkMRjHEX2CFR7ThOywMM47BFwo6t/bE+CnSS2IW29y0psfVeGtBItEbNHj4KWYNDqji54GwgcABYTwgBEw+YaGveN3TpHAcB8AqitiC6QLc4Vatsm6SLDD40A6abJJtqO90VuZQe0Abnu/fFJYBmnh2vklcQ6HX2U9KbIW0jZsNmbXghwhouTMBvC3FY+9spMLmPBJ5STHD1WuYjEnQGgQDc96XY3iFHw0PxGGx9cvMuMysNc+mIFtQue7kpYEAvANhufoncVi28AD+g4KfyI/MVfm9UM0B5iSTHfsEt98qREmEQ02kmAgPrxwT0r0DUyBqmbyi0cWQY/cKIqg7jihEdqyKT2aC2u5e4XN2tGmPGN/BFfmIquGoQG+yB+vNUz6ekHmo4aQOMn5BVPFF7osWVrZmy0scG3a0OPN4mPAIOY5zDS2CXHe9h5Diqr765n9XxCVL9W5UI4EnbJyzWqRl1cnZToYyo2YUGMO6xVqHaI5q+kUtsM3MKvF7vCSPkgPxDuZ9UMFFpYUuEhSpEbZt2MyktB1SQPOOSo34kNMBo8f8AqugYo6gQRutCzmgGmBO5Hp/1WDBl17M3ZcendEBWk2Pok3t7d915phsjwRHOkNdx2Wvgy8kcTbSOS9g8TtI4qL73PJDpsHzTS2It7jWIxwE6ReIlV7ahJQXuun8LSGknjIU6SIcgtUm/DZNaWgWN0jWdxUC8wigsaLyBM7n4KIfZKyrPBYZrt5Q9hrcEXjb5cUKtRB2TOJwrWutKjTpCJSsdCuGp7jijYajL2+KNToiZ74T1MX8NvJRlIlFCtWnvaf3c/NQqVmsAiC6IHd3rOaOI247qrBTjurFLZ0Ze+boQdB3hEeEJ6sRWx2ni4EceKI6sHcgVWqTXQUtKHqHqGHLnQrjSW2AC9k7RomLwrWnAGw8wqpS3LEt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9224" name="Picture 8" descr="http://eko-jizn.ru/wp-content/uploads/2010/07/hlebny_kv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778" y="330200"/>
            <a:ext cx="3155346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45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/>
          <a:lstStyle/>
          <a:p>
            <a:r>
              <a:rPr lang="be-BY" u="sng" dirty="0">
                <a:effectLst/>
              </a:rPr>
              <a:t>Колькасць і комплексы </a:t>
            </a:r>
            <a:r>
              <a:rPr lang="be-BY" u="sng" dirty="0" smtClean="0">
                <a:effectLst/>
              </a:rPr>
              <a:t>страў</a:t>
            </a:r>
            <a:br>
              <a:rPr lang="be-BY" u="sng" dirty="0" smtClean="0">
                <a:effectLst/>
              </a:rPr>
            </a:b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Колькасць страў павінна быць няцотная (</a:t>
            </a:r>
            <a:r>
              <a:rPr lang="be-BY" b="1" dirty="0">
                <a:effectLst/>
              </a:rPr>
              <a:t>"не ў цотку, а ў лішку"</a:t>
            </a:r>
            <a:r>
              <a:rPr lang="be-BY" dirty="0">
                <a:effectLst/>
              </a:rPr>
              <a:t>). На Палессі, наадварот, павінна быць </a:t>
            </a:r>
            <a:r>
              <a:rPr lang="be-BY" b="1" dirty="0">
                <a:effectLst/>
              </a:rPr>
              <a:t>дванаццаць</a:t>
            </a:r>
            <a:r>
              <a:rPr lang="be-BY" dirty="0">
                <a:effectLst/>
              </a:rPr>
              <a:t> страў. Часам лічацца толькі вараныя і печаныя стравы ("павінна быць сем </a:t>
            </a:r>
            <a:r>
              <a:rPr lang="be-BY" b="1" dirty="0">
                <a:effectLst/>
              </a:rPr>
              <a:t>вар</a:t>
            </a:r>
            <a:r>
              <a:rPr lang="be-BY" dirty="0">
                <a:effectLst/>
              </a:rPr>
              <a:t> – вараных і печаных страў").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724377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>
            <a:normAutofit fontScale="90000"/>
          </a:bodyPr>
          <a:lstStyle/>
          <a:p>
            <a:r>
              <a:rPr lang="be-BY" dirty="0">
                <a:effectLst/>
              </a:rPr>
              <a:t>Комплексы страў: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Віцебшчына: куцця, грыбная поліўка , клёцкі з душамі (тры стравы)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Дзісеншчына: крывяная поліўка з мясам, кілбаса, аладкі (тры стравы)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Дзісеншчына: клёцкі з душамі, аладкі з верашчакай, каўбасы з сырой капустай, саламатка, аўсяны кісель з мядовай сытой (пяць страў)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Магілёўшчына: канун, поліўка мясная, малако, клёцкі, яечня, каша, мяса асобна (сем страў</a:t>
            </a:r>
            <a:r>
              <a:rPr lang="be-BY" dirty="0" smtClean="0">
                <a:effectLst/>
              </a:rPr>
              <a:t>)</a:t>
            </a:r>
            <a:br>
              <a:rPr lang="be-BY" dirty="0" smtClean="0">
                <a:effectLst/>
              </a:rPr>
            </a:br>
            <a:r>
              <a:rPr lang="be-BY" dirty="0">
                <a:effectLst/>
              </a:rPr>
              <a:t>На Дзяды ў некаторых мясцінах </a:t>
            </a:r>
            <a:r>
              <a:rPr lang="be-BY" b="1" dirty="0">
                <a:effectLst/>
              </a:rPr>
              <a:t>б'юць свінню</a:t>
            </a:r>
            <a:r>
              <a:rPr lang="be-BY" dirty="0">
                <a:effectLst/>
              </a:rPr>
              <a:t>, і на стол падаюць стравы са свежага мяса і крыві.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861894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/>
          <a:lstStyle/>
          <a:p>
            <a:r>
              <a:rPr lang="be-BY" u="sng" dirty="0">
                <a:effectLst/>
              </a:rPr>
              <a:t>Ход абрада Дзядоў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 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Напярэдадні прыбіраюць хату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У некаторых мясцінах Беларусі перад Дзядамі ці на Дзяды папраўляюць магілы. У Докшыцкім раёне вядомы звычай </a:t>
            </a:r>
            <a:r>
              <a:rPr lang="be-BY" b="1" dirty="0">
                <a:effectLst/>
              </a:rPr>
              <a:t>прыкла`дзіны </a:t>
            </a:r>
            <a:r>
              <a:rPr lang="be-BY" dirty="0">
                <a:effectLst/>
              </a:rPr>
              <a:t>– на магіле памерлага ў гэтым годзе блізкага сваяка ўсю ноч паляць вогнішча. 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169116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/>
          <a:lstStyle/>
          <a:p>
            <a:r>
              <a:rPr lang="be-BY" sz="4000" dirty="0">
                <a:effectLst/>
              </a:rPr>
              <a:t>На Піншчыне і ў іншых мясцінах раніцой ідуць на могілкі, моляцца аб памерлых.</a:t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Перад памінальнай вячэрай усе мыюцца ў лазні, пакідаючы вядро чыстай вады і чысты венік "для дзядоў".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208407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/>
          <a:lstStyle/>
          <a:p>
            <a:r>
              <a:rPr lang="be-BY" dirty="0">
                <a:effectLst/>
              </a:rPr>
              <a:t>Накрываюць стол. Абрус сцелюць на стол </a:t>
            </a:r>
            <a:r>
              <a:rPr lang="be-BY" b="1" dirty="0">
                <a:effectLst/>
              </a:rPr>
              <a:t>левым бокам</a:t>
            </a:r>
            <a:r>
              <a:rPr lang="be-BY" dirty="0">
                <a:effectLst/>
              </a:rPr>
              <a:t> (як і на магілу на Радаўніцу).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Адчыняюць вокны і дзьверы, гаспадар запальвае свечку, і ўсе моляцца. Гаспадар запрашае памерлых на вячэру. </a:t>
            </a:r>
            <a:r>
              <a:rPr lang="be-BY" i="1" dirty="0">
                <a:effectLst/>
              </a:rPr>
              <a:t>"Святыя дзяды, хадзіце куццю есці",“Святыя дзяды, ляціце к нам сюды!..”</a:t>
            </a:r>
            <a:r>
              <a:rPr lang="be-BY" dirty="0">
                <a:effectLst/>
              </a:rPr>
              <a:t> Або кажуць </a:t>
            </a:r>
            <a:r>
              <a:rPr lang="be-BY" i="1" dirty="0">
                <a:effectLst/>
              </a:rPr>
              <a:t>"Прыбывайце к гэтаму сталу ..."</a:t>
            </a:r>
            <a:r>
              <a:rPr lang="be-BY" dirty="0">
                <a:effectLst/>
              </a:rPr>
              <a:t>, называючы імёны продкаў.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975133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>
            <a:normAutofit fontScale="90000"/>
          </a:bodyPr>
          <a:lstStyle/>
          <a:p>
            <a:r>
              <a:rPr lang="be-BY" dirty="0">
                <a:effectLst/>
              </a:rPr>
              <a:t>Не адразу прыступаюць да вячэры, чакаюць, пакуль збяруцца і "пад'ядуць" душы продкаў (Піншчына).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Свечку ставяць на стол у пасудзіну з жытам. Яна гарыць на пачатку вячэры, пакуль не з'ядуць куццю. Па мірганні свечкі глядзелі, колькі душ продкаў прыйшло ў хату. Свечку гасяць хлебам, пры гэтым глядзяць, куды пайшоў дым (уверх – добрая прыкмета, у бок дзьвярэй – не). 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131492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5880100"/>
          </a:xfrm>
        </p:spPr>
        <p:txBody>
          <a:bodyPr>
            <a:normAutofit/>
          </a:bodyPr>
          <a:lstStyle/>
          <a:p>
            <a:r>
              <a:rPr lang="be-BY" sz="4000" dirty="0">
                <a:effectLst/>
              </a:rPr>
              <a:t>У некаторых мясцінах перад вячэрай абкурваюць стол і хату травой, асвечанай на Тройцу, пакладзенай на гарачыя вугольчыкі.</a:t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Гаспадар першым садзіцца за стол і запрашае сям'ю.</a:t>
            </a:r>
            <a:br>
              <a:rPr lang="be-BY" sz="4000" dirty="0">
                <a:effectLst/>
              </a:rPr>
            </a:br>
            <a:endParaRPr lang="be-BY" sz="4000" dirty="0"/>
          </a:p>
        </p:txBody>
      </p:sp>
    </p:spTree>
    <p:extLst>
      <p:ext uri="{BB962C8B-B14F-4D97-AF65-F5344CB8AC3E}">
        <p14:creationId xmlns:p14="http://schemas.microsoft.com/office/powerpoint/2010/main" val="824061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1290300" cy="5499100"/>
          </a:xfrm>
        </p:spPr>
        <p:txBody>
          <a:bodyPr/>
          <a:lstStyle/>
          <a:p>
            <a:r>
              <a:rPr lang="be-BY" sz="4000" u="sng" dirty="0">
                <a:effectLst/>
              </a:rPr>
              <a:t>За сталом</a:t>
            </a:r>
            <a:r>
              <a:rPr lang="be-BY" sz="4000" dirty="0">
                <a:effectLst/>
              </a:rPr>
              <a:t>. Вячэру пачынаюць з куцці. Міску з куццёй перадаюць па коле.</a:t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Першыя лыжкі кожнай стравы гаспадар і гаспадыня адліваюць (адкладаюць) у асобную пасудзіну (гарэлку часам адліваюць на стол). </a:t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За сталом трэба паспытаць усе стравы.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34166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 fontScale="90000"/>
          </a:bodyPr>
          <a:lstStyle/>
          <a:p>
            <a:r>
              <a:rPr lang="be-BY" sz="4400" b="1" dirty="0">
                <a:effectLst/>
              </a:rPr>
              <a:t>Усяедны тыдзень</a:t>
            </a:r>
            <a:r>
              <a:rPr lang="be-BY" sz="4400" dirty="0">
                <a:effectLst/>
              </a:rPr>
              <a:t> (апошні тыдзень перад Масленічным) – тыдзень памяці продкаў. Падчас яго адзначаюцца:</a:t>
            </a:r>
            <a:br>
              <a:rPr lang="be-BY" sz="4400" dirty="0">
                <a:effectLst/>
              </a:rPr>
            </a:br>
            <a:r>
              <a:rPr lang="be-BY" sz="4400" dirty="0">
                <a:effectLst/>
              </a:rPr>
              <a:t>    </a:t>
            </a:r>
            <a:r>
              <a:rPr lang="be-BY" sz="4400" b="1" dirty="0">
                <a:effectLst/>
              </a:rPr>
              <a:t>Масленічныя дзяды</a:t>
            </a:r>
            <a:r>
              <a:rPr lang="be-BY" sz="4400" dirty="0">
                <a:effectLst/>
              </a:rPr>
              <a:t> (Мясаедныя дзяды, Дзедава пятніца) – пятніца перад Масленічным тыднем</a:t>
            </a:r>
            <a:br>
              <a:rPr lang="be-BY" sz="4400" dirty="0">
                <a:effectLst/>
              </a:rPr>
            </a:br>
            <a:r>
              <a:rPr lang="be-BY" sz="4400" dirty="0">
                <a:effectLst/>
              </a:rPr>
              <a:t>    </a:t>
            </a:r>
            <a:r>
              <a:rPr lang="be-BY" sz="4400" b="1" dirty="0">
                <a:effectLst/>
              </a:rPr>
              <a:t>Дзедава субота</a:t>
            </a:r>
            <a:r>
              <a:rPr lang="be-BY" sz="4400" dirty="0">
                <a:effectLst/>
              </a:rPr>
              <a:t> – субота перад Масленічным тыднем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108468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100"/>
          </a:xfrm>
        </p:spPr>
        <p:txBody>
          <a:bodyPr/>
          <a:lstStyle/>
          <a:p>
            <a:r>
              <a:rPr lang="be-BY" dirty="0">
                <a:effectLst/>
              </a:rPr>
              <a:t>Падчас вячэры лыжку стараюцца падоўгу не трымаць у руках, а пасля кожнага прыёму ежы класці на стол, каб ёй маглі есці дзяды; кладуць "адкрыта" – выемкай уверх.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Ежу, што ўпала міма міскі або пад стол, а таксама лыжкі, не падымаюць.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За памінальным сталом не карыстаюцца нажом, хлеб ламаюць, а не рэжуць.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173710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100"/>
          </a:xfrm>
        </p:spPr>
        <p:txBody>
          <a:bodyPr/>
          <a:lstStyle/>
          <a:p>
            <a:r>
              <a:rPr lang="be-BY">
                <a:effectLst/>
              </a:rPr>
              <a:t>Размову за сталом пачыналі пасля першай чаркі, якую раней таксама пускалі "ўкругавую". Размову вялі пра продкаў, узгадваючы іх "ад найдаўнейшых прашчураў да найбліжэйшых", называючы імёны, чым яны вызначаліся, узгадвалі звязаныя з імі падзеі і ўчынкі. Паміналі агульнымі словамі таксама і "неназваных" дзядоў, імёны якіх не памяталі.</a:t>
            </a:r>
          </a:p>
        </p:txBody>
      </p:sp>
    </p:spTree>
    <p:extLst>
      <p:ext uri="{BB962C8B-B14F-4D97-AF65-F5344CB8AC3E}">
        <p14:creationId xmlns:p14="http://schemas.microsoft.com/office/powerpoint/2010/main" val="857731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361611" cy="5905500"/>
          </a:xfrm>
        </p:spPr>
        <p:txBody>
          <a:bodyPr>
            <a:normAutofit fontScale="90000"/>
          </a:bodyPr>
          <a:lstStyle/>
          <a:p>
            <a:r>
              <a:rPr lang="be-BY" sz="3900" dirty="0">
                <a:effectLst/>
              </a:rPr>
              <a:t>Пасля вячэры дзядоў маглі праводзіць словамі: </a:t>
            </a:r>
            <a:r>
              <a:rPr lang="be-BY" sz="3900" i="1" dirty="0">
                <a:effectLst/>
              </a:rPr>
              <a:t>“Святыя Дзяды, вы сюды прыляцелi, пiлi, елi, ляцiце цяпер да сябе!”</a:t>
            </a:r>
            <a:r>
              <a:rPr lang="be-BY" sz="3900" dirty="0">
                <a:effectLst/>
              </a:rPr>
              <a:t> На Палессі казалі </a:t>
            </a:r>
            <a:r>
              <a:rPr lang="be-BY" sz="3900" i="1" dirty="0">
                <a:effectLst/>
              </a:rPr>
              <a:t>“Святые дзяды-радзіцелі! Ідзіце на сваё места, спачывайце і нам спрыяйце”</a:t>
            </a:r>
            <a:r>
              <a:rPr lang="be-BY" sz="3900" dirty="0">
                <a:effectLst/>
              </a:rPr>
              <a:t>. </a:t>
            </a:r>
            <a:br>
              <a:rPr lang="be-BY" sz="3900" dirty="0">
                <a:effectLst/>
              </a:rPr>
            </a:br>
            <a:r>
              <a:rPr lang="be-BY" sz="3900" dirty="0">
                <a:effectLst/>
              </a:rPr>
              <a:t>З-за стала падымаецца першым гаспадар, а потым усе адразу, стараючыся не ўставаць раней за іншых.</a:t>
            </a:r>
            <a:br>
              <a:rPr lang="be-BY" sz="3900" dirty="0">
                <a:effectLst/>
              </a:rPr>
            </a:br>
            <a:r>
              <a:rPr lang="be-BY" sz="3900" dirty="0">
                <a:effectLst/>
              </a:rPr>
              <a:t>Ежу і посуд не прыбіраюць са стала да раніцы.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480869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100"/>
          </a:xfrm>
        </p:spPr>
        <p:txBody>
          <a:bodyPr>
            <a:normAutofit fontScale="90000"/>
          </a:bodyPr>
          <a:lstStyle/>
          <a:p>
            <a:r>
              <a:rPr lang="be-BY" dirty="0">
                <a:effectLst/>
              </a:rPr>
              <a:t>Пасля вячэры частка страў, што адкладаецца продкам, аддаецца дзецям (каб не баяліся навальніцы і маланкі), рэшта выносіцца хатняй жывёле і птушкам (кладзецца на дах, пад пладовыя дрэвы), таксама ў некаторых мясцінах кідаюць у ваду азёр і рэк (для душ тых, хто ўтапіўся).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Рэшткі страў з памінальнага стала аддаюць жабракам (у якіх могуць увасабляцца душы продкаў), якія збіраюцца ў памінальныя дні і пасля іх ля цэркваў, на могілках.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805372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100"/>
          </a:xfrm>
        </p:spPr>
        <p:txBody>
          <a:bodyPr>
            <a:normAutofit fontScale="90000"/>
          </a:bodyPr>
          <a:lstStyle/>
          <a:p>
            <a:r>
              <a:rPr lang="be-BY" dirty="0">
                <a:effectLst/>
              </a:rPr>
              <a:t>У некаторых мясцінах быў звычай запрашаць на вячэру бяднейшых суседзяў, а таксама жабракоў (Магілёўшчына). Пасля вячэры рэшткі страў раздавалі ім як гасцінец.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На Магілёўшчыне таксама частуюць блінамі і іншымі стравамі пастухоў, якія ў гэты дзень абыходзяць вёску.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На Віцебшчыне даўней за вячэрай "лічылі дзядоў", называючы імёны. Назаўтра пяклі хлябы (булачкі) па колькасці налічаных і раздавалі жабракам.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434998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100"/>
          </a:xfrm>
        </p:spPr>
        <p:txBody>
          <a:bodyPr>
            <a:normAutofit fontScale="90000"/>
          </a:bodyPr>
          <a:lstStyle/>
          <a:p>
            <a:r>
              <a:rPr lang="be-BY" dirty="0">
                <a:effectLst/>
              </a:rPr>
              <a:t>Душы продкаў, якія прыйшлі на вячэру, можна было пабачыць, калі пасціцца і не размаўляць увесь дзень. Для гэтага трэба было 1) сесці на пячным слупе з завязанымі вачыма і "прыглядацца" ў бок стала; 2) глядзець праз хамут, седзячы на печы; 3) глядзець праз адтуліну над дзьвярыма, з якой вынуты калок ("вяршнік") і інш. На гэтую варажбу адважваліся не ўсе, бо можна было моцна спалохацца.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638161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99100"/>
          </a:xfrm>
        </p:spPr>
        <p:txBody>
          <a:bodyPr>
            <a:normAutofit fontScale="90000"/>
          </a:bodyPr>
          <a:lstStyle/>
          <a:p>
            <a:r>
              <a:rPr lang="be-BY" sz="4000" u="sng" dirty="0">
                <a:effectLst/>
              </a:rPr>
              <a:t>Колеравы код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 </a:t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Памінальным колерам з'яўляецца </a:t>
            </a:r>
            <a:r>
              <a:rPr lang="be-BY" sz="4000" b="1" dirty="0">
                <a:effectLst/>
              </a:rPr>
              <a:t>белы</a:t>
            </a:r>
            <a:r>
              <a:rPr lang="be-BY" sz="4000" dirty="0">
                <a:effectLst/>
              </a:rPr>
              <a:t>. Адзенне падчас памінальных абрадаў павінна быць без яркай вышыўкі. У наш час – белае або іншае аднатоннае адзенне, без яркіх колераў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946448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r>
              <a:rPr lang="be-BY" sz="4000" u="sng" dirty="0">
                <a:effectLst/>
              </a:rPr>
              <a:t>Што ў аснове вераванняў</a:t>
            </a:r>
            <a:r>
              <a:rPr lang="be-BY" sz="4000" dirty="0">
                <a:effectLst/>
              </a:rPr>
              <a:t/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 </a:t>
            </a:r>
            <a:br>
              <a:rPr lang="be-BY" sz="4000" dirty="0">
                <a:effectLst/>
              </a:rPr>
            </a:br>
            <a:r>
              <a:rPr lang="be-BY" sz="4000" dirty="0">
                <a:effectLst/>
              </a:rPr>
              <a:t>- непарушная сувязь з продкамі захоўваецца заўсёды. Іх блаславенне патрэбна на ўсё значныя справы (гаспадарчыя і сямейныя), святы, абрады.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871234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r>
              <a:rPr lang="be-BY" dirty="0">
                <a:effectLst/>
              </a:rPr>
              <a:t>- продкі прысутнічаюць непасрэдна побач з намі ў нябачным "паралельным" сусвеце ("той свет"), бачаць нашыя ўчынкі і могуць уплываць на іх, уплываюць на ўрадлівасць, надвор'е і справы ў гаспадарцы, у выніку – на дабрабыт сям'і; у пэўныя дні могуць прыходзіць у наш свет, быць бліжэй да нас, і іх можна бачыць пры пэўных умовах.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975730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r>
              <a:rPr lang="be-BY" sz="4000" dirty="0">
                <a:effectLst/>
              </a:rPr>
              <a:t>- памяць пра продкаў працягвае іх існаванне на "тым свеце", дае бессмяротнасць роду і нацыі. "Нашыя продкі жывуць пакуль мы пра іх памятаем".</a:t>
            </a:r>
            <a:r>
              <a:rPr lang="be-BY" dirty="0">
                <a:effectLst/>
              </a:rPr>
              <a:t/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415146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Autofit/>
          </a:bodyPr>
          <a:lstStyle/>
          <a:p>
            <a:r>
              <a:rPr lang="be-BY" sz="4000" b="1" dirty="0">
                <a:effectLst/>
              </a:rPr>
              <a:t>Стрэчаньскія дзяды</a:t>
            </a:r>
            <a:r>
              <a:rPr lang="be-BY" sz="4000" dirty="0">
                <a:effectLst/>
              </a:rPr>
              <a:t> (13 лютага) – Дзяды напярэдадні Стрэчання</a:t>
            </a:r>
            <a:br>
              <a:rPr lang="be-BY" sz="4000" dirty="0">
                <a:effectLst/>
              </a:rPr>
            </a:br>
            <a:r>
              <a:rPr lang="be-BY" sz="4000" b="1" dirty="0" smtClean="0">
                <a:effectLst/>
              </a:rPr>
              <a:t>Вялікадне </a:t>
            </a:r>
            <a:r>
              <a:rPr lang="be-BY" sz="4000" b="1" dirty="0">
                <a:effectLst/>
              </a:rPr>
              <a:t>мёртвых</a:t>
            </a:r>
            <a:r>
              <a:rPr lang="be-BY" sz="4000" dirty="0">
                <a:effectLst/>
              </a:rPr>
              <a:t> (</a:t>
            </a:r>
            <a:r>
              <a:rPr lang="be-BY" sz="4000" b="1" dirty="0" smtClean="0">
                <a:effectLst/>
              </a:rPr>
              <a:t>Наўскі Вялікдзень</a:t>
            </a:r>
            <a:r>
              <a:rPr lang="be-BY" sz="4000" dirty="0">
                <a:effectLst/>
              </a:rPr>
              <a:t>) – чацвер на Вялікодным тыдні, памінальны абрад  на могілках</a:t>
            </a:r>
            <a:br>
              <a:rPr lang="be-BY" sz="4000" dirty="0">
                <a:effectLst/>
              </a:rPr>
            </a:br>
            <a:r>
              <a:rPr lang="be-BY" sz="4000" b="1" dirty="0" smtClean="0">
                <a:effectLst/>
              </a:rPr>
              <a:t>Радунічныя </a:t>
            </a:r>
            <a:r>
              <a:rPr lang="be-BY" sz="4000" b="1" dirty="0">
                <a:effectLst/>
              </a:rPr>
              <a:t>дзяды</a:t>
            </a:r>
            <a:r>
              <a:rPr lang="be-BY" sz="4000" dirty="0">
                <a:effectLst/>
              </a:rPr>
              <a:t> – Дзяды перад Радуніцай</a:t>
            </a:r>
            <a:br>
              <a:rPr lang="be-BY" sz="4000" dirty="0">
                <a:effectLst/>
              </a:rPr>
            </a:br>
            <a:endParaRPr lang="be-BY" sz="4000" dirty="0"/>
          </a:p>
        </p:txBody>
      </p:sp>
    </p:spTree>
    <p:extLst>
      <p:ext uri="{BB962C8B-B14F-4D97-AF65-F5344CB8AC3E}">
        <p14:creationId xmlns:p14="http://schemas.microsoft.com/office/powerpoint/2010/main" val="2013705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endParaRPr lang="be-BY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964356"/>
            <a:ext cx="3657599" cy="45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r>
              <a:rPr lang="be-BY" b="1" dirty="0" smtClean="0">
                <a:effectLst/>
              </a:rPr>
              <a:t>Радуніца </a:t>
            </a:r>
            <a:r>
              <a:rPr lang="be-BY" b="1" dirty="0">
                <a:effectLst/>
              </a:rPr>
              <a:t>(</a:t>
            </a:r>
            <a:r>
              <a:rPr lang="be-BY" b="1" dirty="0" smtClean="0">
                <a:effectLst/>
              </a:rPr>
              <a:t>Радаўніца</a:t>
            </a:r>
            <a:r>
              <a:rPr lang="be-BY" b="1" dirty="0">
                <a:effectLst/>
              </a:rPr>
              <a:t>)</a:t>
            </a:r>
            <a:r>
              <a:rPr lang="be-BY" dirty="0">
                <a:effectLst/>
              </a:rPr>
              <a:t> – другі або першы аўторак пасля Вялікадня</a:t>
            </a:r>
            <a:br>
              <a:rPr lang="be-BY" dirty="0">
                <a:effectLst/>
              </a:rPr>
            </a:br>
            <a:r>
              <a:rPr lang="be-BY" b="1" dirty="0">
                <a:effectLst/>
              </a:rPr>
              <a:t>Сёмушныя (</a:t>
            </a:r>
            <a:r>
              <a:rPr lang="be-BY" b="1" dirty="0" smtClean="0">
                <a:effectLst/>
              </a:rPr>
              <a:t>Духаўскія</a:t>
            </a:r>
            <a:r>
              <a:rPr lang="be-BY" b="1" dirty="0">
                <a:effectLst/>
              </a:rPr>
              <a:t>, Траецкія) дзяды</a:t>
            </a:r>
            <a:r>
              <a:rPr lang="be-BY" dirty="0">
                <a:effectLst/>
              </a:rPr>
              <a:t> – пятніца перад Тройцай</a:t>
            </a:r>
            <a:br>
              <a:rPr lang="be-BY" dirty="0">
                <a:effectLst/>
              </a:rPr>
            </a:br>
            <a:r>
              <a:rPr lang="be-BY" dirty="0">
                <a:effectLst/>
              </a:rPr>
              <a:t>   </a:t>
            </a:r>
            <a:r>
              <a:rPr lang="be-BY" b="1" dirty="0">
                <a:effectLst/>
              </a:rPr>
              <a:t>Духава субота, Сёмка</a:t>
            </a:r>
            <a:r>
              <a:rPr lang="be-BY" dirty="0">
                <a:effectLst/>
              </a:rPr>
              <a:t> – субота перад Тройцай</a:t>
            </a:r>
            <a:br>
              <a:rPr lang="be-BY" dirty="0">
                <a:effectLst/>
              </a:rPr>
            </a:br>
            <a:r>
              <a:rPr lang="be-BY" b="1" dirty="0">
                <a:effectLst/>
              </a:rPr>
              <a:t>Сёмуха</a:t>
            </a:r>
            <a:r>
              <a:rPr lang="be-BY" dirty="0">
                <a:effectLst/>
              </a:rPr>
              <a:t> (</a:t>
            </a:r>
            <a:r>
              <a:rPr lang="be-BY" b="1" dirty="0">
                <a:effectLst/>
              </a:rPr>
              <a:t>Тройца</a:t>
            </a:r>
            <a:r>
              <a:rPr lang="be-BY" dirty="0">
                <a:effectLst/>
              </a:rPr>
              <a:t>) – пяцідзесяты дзень пасля Вялікадня, свята культу продкаў і расліннасці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32341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/>
          <a:lstStyle/>
          <a:p>
            <a:r>
              <a:rPr lang="be-BY" b="1" dirty="0">
                <a:effectLst/>
              </a:rPr>
              <a:t>Наўская Тройца</a:t>
            </a:r>
            <a:r>
              <a:rPr lang="be-BY" dirty="0">
                <a:effectLst/>
              </a:rPr>
              <a:t> (</a:t>
            </a:r>
            <a:r>
              <a:rPr lang="be-BY" b="1" dirty="0">
                <a:effectLst/>
              </a:rPr>
              <a:t>Наўскі чацвер</a:t>
            </a:r>
            <a:r>
              <a:rPr lang="be-BY" dirty="0">
                <a:effectLst/>
              </a:rPr>
              <a:t>) – чацвер пасля Тройцы</a:t>
            </a:r>
            <a:br>
              <a:rPr lang="be-BY" dirty="0">
                <a:effectLst/>
              </a:rPr>
            </a:br>
            <a:r>
              <a:rPr lang="be-BY" b="1" dirty="0" smtClean="0">
                <a:effectLst/>
              </a:rPr>
              <a:t>Спасаўскія </a:t>
            </a:r>
            <a:r>
              <a:rPr lang="be-BY" b="1" dirty="0">
                <a:effectLst/>
              </a:rPr>
              <a:t>дзяды</a:t>
            </a:r>
            <a:r>
              <a:rPr lang="be-BY" dirty="0">
                <a:effectLst/>
              </a:rPr>
              <a:t> – субота перад Успленнем (28 жніўня; Століншчына і суседнія раёны)</a:t>
            </a:r>
            <a:br>
              <a:rPr lang="be-BY" dirty="0">
                <a:effectLst/>
              </a:rPr>
            </a:br>
            <a:r>
              <a:rPr lang="be-BY" b="1" dirty="0" smtClean="0">
                <a:effectLst/>
              </a:rPr>
              <a:t>Стаўроўскія </a:t>
            </a:r>
            <a:r>
              <a:rPr lang="be-BY" b="1" dirty="0">
                <a:effectLst/>
              </a:rPr>
              <a:t>дзяды</a:t>
            </a:r>
            <a:r>
              <a:rPr lang="be-BY" dirty="0">
                <a:effectLst/>
              </a:rPr>
              <a:t> (29 верасня) – лакальны абрад (Бягомльшчына), рэшткі памінання міфічных сабак Стаўры і Гаўры (гл. міф пра паходжанне беларусаў)</a:t>
            </a:r>
            <a:br>
              <a:rPr lang="be-BY" dirty="0">
                <a:effectLst/>
              </a:rPr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72670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11800"/>
          </a:xfrm>
        </p:spPr>
        <p:txBody>
          <a:bodyPr>
            <a:normAutofit/>
          </a:bodyPr>
          <a:lstStyle/>
          <a:p>
            <a:r>
              <a:rPr lang="be-BY" sz="4000" b="1" dirty="0">
                <a:effectLst/>
              </a:rPr>
              <a:t>Пакроўскія дзяды</a:t>
            </a:r>
            <a:r>
              <a:rPr lang="be-BY" sz="4000" dirty="0">
                <a:effectLst/>
              </a:rPr>
              <a:t> (</a:t>
            </a:r>
            <a:r>
              <a:rPr lang="be-BY" sz="4000" b="1" dirty="0">
                <a:effectLst/>
              </a:rPr>
              <a:t>Пакроўцы</a:t>
            </a:r>
            <a:r>
              <a:rPr lang="be-BY" sz="4000" dirty="0">
                <a:effectLst/>
              </a:rPr>
              <a:t>) – пятніца і субота перад Пакровамі (14 кастрычніка)</a:t>
            </a:r>
            <a:br>
              <a:rPr lang="be-BY" sz="4000" dirty="0">
                <a:effectLst/>
              </a:rPr>
            </a:br>
            <a:r>
              <a:rPr lang="be-BY" sz="4000" b="1" dirty="0">
                <a:effectLst/>
              </a:rPr>
              <a:t>Усе святыя</a:t>
            </a:r>
            <a:r>
              <a:rPr lang="be-BY" sz="4000" dirty="0">
                <a:effectLst/>
              </a:rPr>
              <a:t> (1 лістапада) – памінальны дзень у католікаў</a:t>
            </a:r>
            <a:br>
              <a:rPr lang="be-BY" sz="4000" dirty="0">
                <a:effectLst/>
              </a:rPr>
            </a:br>
            <a:r>
              <a:rPr lang="be-BY" sz="4000" b="1" dirty="0" smtClean="0">
                <a:effectLst/>
              </a:rPr>
              <a:t>Задушны </a:t>
            </a:r>
            <a:r>
              <a:rPr lang="be-BY" sz="4000" b="1" dirty="0">
                <a:effectLst/>
              </a:rPr>
              <a:t>дзень</a:t>
            </a:r>
            <a:r>
              <a:rPr lang="be-BY" sz="4000" dirty="0">
                <a:effectLst/>
              </a:rPr>
              <a:t> (2 лістапада) – працяг памінання ў католікаў</a:t>
            </a:r>
            <a:br>
              <a:rPr lang="be-BY" sz="4000" dirty="0">
                <a:effectLst/>
              </a:rPr>
            </a:br>
            <a:endParaRPr lang="be-BY" sz="4000" dirty="0"/>
          </a:p>
        </p:txBody>
      </p:sp>
    </p:spTree>
    <p:extLst>
      <p:ext uri="{BB962C8B-B14F-4D97-AF65-F5344CB8AC3E}">
        <p14:creationId xmlns:p14="http://schemas.microsoft.com/office/powerpoint/2010/main" val="163757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733087" cy="5842000"/>
          </a:xfrm>
        </p:spPr>
        <p:txBody>
          <a:bodyPr>
            <a:noAutofit/>
          </a:bodyPr>
          <a:lstStyle/>
          <a:p>
            <a:r>
              <a:rPr lang="be-BY" sz="3600" b="1" dirty="0">
                <a:effectLst/>
              </a:rPr>
              <a:t>Змітраўскія дзяды</a:t>
            </a:r>
            <a:r>
              <a:rPr lang="be-BY" sz="3600" dirty="0">
                <a:effectLst/>
              </a:rPr>
              <a:t> (</a:t>
            </a:r>
            <a:r>
              <a:rPr lang="be-BY" sz="3600" b="1" dirty="0">
                <a:effectLst/>
              </a:rPr>
              <a:t>Вялікія дзяды, Асяніны</a:t>
            </a:r>
            <a:r>
              <a:rPr lang="be-BY" sz="3600" dirty="0">
                <a:effectLst/>
              </a:rPr>
              <a:t>) – пятніца і субота перад Змітрам (8 лістапада)</a:t>
            </a:r>
            <a:br>
              <a:rPr lang="be-BY" sz="3600" dirty="0">
                <a:effectLst/>
              </a:rPr>
            </a:br>
            <a:r>
              <a:rPr lang="be-BY" sz="3600" dirty="0">
                <a:effectLst/>
              </a:rPr>
              <a:t>   </a:t>
            </a:r>
            <a:r>
              <a:rPr lang="be-BY" sz="3600" b="1" dirty="0">
                <a:effectLst/>
              </a:rPr>
              <a:t>Змітрава (Памінальная, Радзіцельская) субота</a:t>
            </a:r>
            <a:r>
              <a:rPr lang="be-BY" sz="3600" dirty="0">
                <a:effectLst/>
              </a:rPr>
              <a:t> – субота перад Змітрам</a:t>
            </a:r>
            <a:br>
              <a:rPr lang="be-BY" sz="3600" dirty="0">
                <a:effectLst/>
              </a:rPr>
            </a:br>
            <a:r>
              <a:rPr lang="be-BY" sz="3600" b="1" dirty="0">
                <a:effectLst/>
              </a:rPr>
              <a:t>Міхайлаўскія (Восеньскія) дзяды</a:t>
            </a:r>
            <a:r>
              <a:rPr lang="be-BY" sz="3600" dirty="0">
                <a:effectLst/>
              </a:rPr>
              <a:t> – пятніца і субота перад Міхайлам (21 лістапада)</a:t>
            </a:r>
            <a:br>
              <a:rPr lang="be-BY" sz="3600" dirty="0">
                <a:effectLst/>
              </a:rPr>
            </a:br>
            <a:r>
              <a:rPr lang="be-BY" sz="3600" b="1" dirty="0">
                <a:effectLst/>
              </a:rPr>
              <a:t>Піліпаўскія (</a:t>
            </a:r>
            <a:r>
              <a:rPr lang="be-BY" sz="3600" b="1" dirty="0" smtClean="0">
                <a:effectLst/>
              </a:rPr>
              <a:t>Радзвяныя</a:t>
            </a:r>
            <a:r>
              <a:rPr lang="be-BY" sz="3600" b="1" dirty="0">
                <a:effectLst/>
              </a:rPr>
              <a:t>) дзяды</a:t>
            </a:r>
            <a:r>
              <a:rPr lang="be-BY" sz="3600" dirty="0">
                <a:effectLst/>
              </a:rPr>
              <a:t> – пятніца і субота перад Піліпаўкай (28 лістапада)</a:t>
            </a:r>
            <a:br>
              <a:rPr lang="be-BY" sz="3600" dirty="0">
                <a:effectLst/>
              </a:rPr>
            </a:br>
            <a:endParaRPr lang="be-BY" sz="3600" dirty="0"/>
          </a:p>
        </p:txBody>
      </p:sp>
    </p:spTree>
    <p:extLst>
      <p:ext uri="{BB962C8B-B14F-4D97-AF65-F5344CB8AC3E}">
        <p14:creationId xmlns:p14="http://schemas.microsoft.com/office/powerpoint/2010/main" val="2493242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42</TotalTime>
  <Words>931</Words>
  <Application>Microsoft Office PowerPoint</Application>
  <PresentationFormat>Широкоэкранный</PresentationFormat>
  <Paragraphs>49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Arial</vt:lpstr>
      <vt:lpstr>Century Gothic</vt:lpstr>
      <vt:lpstr>Сетка</vt:lpstr>
      <vt:lpstr>Дзяды</vt:lpstr>
      <vt:lpstr>Дзяды –  1) абагуленая назва памерлых продкаў; душы продкаў 2) назва памінальных дзён </vt:lpstr>
      <vt:lpstr>Памінальныя дні ў народным календары (у розных мясцовых традыцыях) </vt:lpstr>
      <vt:lpstr>Усяедны тыдзень (апошні тыдзень перад Масленічным) – тыдзень памяці продкаў. Падчас яго адзначаюцца:     Масленічныя дзяды (Мясаедныя дзяды, Дзедава пятніца) – пятніца перад Масленічным тыднем     Дзедава субота – субота перад Масленічным тыднем </vt:lpstr>
      <vt:lpstr>Стрэчаньскія дзяды (13 лютага) – Дзяды напярэдадні Стрэчання Вялікадне мёртвых (Наўскі Вялікдзень) – чацвер на Вялікодным тыдні, памінальны абрад  на могілках Радунічныя дзяды – Дзяды перад Радуніцай </vt:lpstr>
      <vt:lpstr>Радуніца (Радаўніца) – другі або першы аўторак пасля Вялікадня Сёмушныя (Духаўскія, Траецкія) дзяды – пятніца перад Тройцай    Духава субота, Сёмка – субота перад Тройцай Сёмуха (Тройца) – пяцідзесяты дзень пасля Вялікадня, свята культу продкаў і расліннасці </vt:lpstr>
      <vt:lpstr>Наўская Тройца (Наўскі чацвер) – чацвер пасля Тройцы Спасаўскія дзяды – субота перад Успленнем (28 жніўня; Століншчына і суседнія раёны) Стаўроўскія дзяды (29 верасня) – лакальны абрад (Бягомльшчына), рэшткі памінання міфічных сабак Стаўры і Гаўры (гл. міф пра паходжанне беларусаў) </vt:lpstr>
      <vt:lpstr>Пакроўскія дзяды (Пакроўцы) – пятніца і субота перад Пакровамі (14 кастрычніка) Усе святыя (1 лістапада) – памінальны дзень у католікаў Задушны дзень (2 лістапада) – працяг памінання ў католікаў </vt:lpstr>
      <vt:lpstr>Змітраўскія дзяды (Вялікія дзяды, Асяніны) – пятніца і субота перад Змітрам (8 лістапада)    Змітрава (Памінальная, Радзіцельская) субота – субота перад Змітрам Міхайлаўскія (Восеньскія) дзяды – пятніца і субота перад Міхайлам (21 лістапада) Піліпаўскія (Радзвяныя) дзяды – пятніца і субота перад Піліпаўкай (28 лістапада) </vt:lpstr>
      <vt:lpstr>Памінальныя абрады і матывы таксама прысутнічаюць у наступных святах:   Масленіца Вялікдзень Ушэсце і іншых </vt:lpstr>
      <vt:lpstr>Асаблівасці размеркавання памінальных дзён і абрадавых дзеянняў </vt:lpstr>
      <vt:lpstr>Больш за ўсё памінальных дзён вясной і восенню. Вясной гэта звязана з клопатам пра ўраджай ("просьба да продкаў аб ураджаі"), восенню – з "падзякай за ўраджай" і патрэбай блаславення "на працяг роду" перад сезонам вяселляў. </vt:lpstr>
      <vt:lpstr>Памінальныя дні суправаджаюць многія вялікія святы, ідучы напярэдадні іх, а таксама памінальныя дзеянні могуць адбывацца непасрэдна напярэдадні вялікіх свят, напрыклад, Вялікадня, Каляд). У тыднёвым шэрагу памінальныя дні (пятніца і субота) папярэднічаюць святочнаму дню – нядзелі. </vt:lpstr>
      <vt:lpstr>Для некаторых вялікіх свят існуюць іх адпаведнікі "для памерлых": Наўскі Вялікдзень, Наўская Тройца, калі лічыцца, што святкуюць нябожчыкі (гэта таксама з'яўляецца формай памінання). </vt:lpstr>
      <vt:lpstr>Розніца паміж вясновымі і восеньскімі памінальнымі днямі: восенню часцей памінаюць у хаце, а ў веснавыя дні – на могілках. </vt:lpstr>
      <vt:lpstr>Веснавыя памінальныя дні (Радаўніца, Наўскі вялікдзень) прысвячаюцца больш "новапамёршым" і блізкім сваякам, восеньскія Дзяды прысвячаюцца цэламу роду, "як толькі можа сягнуць людская памяць", і ў гэтым сэнсе з'яўляюцца і агульнанацыянальным памінальным днём, калі мы памінаем гістарычных асобаў, творцаў нацыі і дзяржавы, нацыянальных дзеячоў. </vt:lpstr>
      <vt:lpstr>Існуе вялікая разнастайнасць лакальных форм і варыянтаў памінальных абрадаў, дат, назваў і колькасці памінальных дзён, асаблівасцяў абрадавых дзеянняў, што гаворыць пра старажытнае паходжанне і ўкарэненасць (не прыўнесенасць) гэтай традыцыі.  </vt:lpstr>
      <vt:lpstr>У большасці мясцін адзначаецца 4 або 5 асноўных памінальных дзён з пералічаных вышэй. Як правіла, яны больш ці менш раўнамерна размеркаваны па календары і прадстаўляюць канец зімы, раннюю і познюю вясну, восень і познюю восень. Напрыклад, для Магілёўшчыны гэта: Духаўскія, Змітраўскія, Масленічныя дзяды і Радаўніца, а таксама Пакроўскія дзяды. </vt:lpstr>
      <vt:lpstr>Прымеркаванасць да дзён тыдня:   У многіх мясцовых традыцыях Дзяды адзначаюцца два дні: пятніцу і суботу. Пры гэтым адзін з гэтых дзён прысвячаецца памінанню жанчын (назва гэтага дня – Бабы), другі – уласна Дзяды. У большасці мясцін памінальны жаночы дзень – пятніца, але ў некаторых мясцінах (Усходняе Палессе) Бабы ідуць пасля Дзядоў. У абодва дні накрываецца памінальны стол, але ў пятніцу звычайна – посны, а ў суботу – скаромны. </vt:lpstr>
      <vt:lpstr>Памінальныя стравы </vt:lpstr>
      <vt:lpstr>куцця – каша з тоўчаных ячных круп (або пшаніцы), ужываецца з сытой або алеем   </vt:lpstr>
      <vt:lpstr>сыта – вада з разведзеным мёдам  канун (кануна) – мучныя каржы з сытой (Палессе)</vt:lpstr>
      <vt:lpstr>клёцкі з душамі –  мучныя або бульбяныя галушкі з мясной начынкай  клёцкі з грыбамі  </vt:lpstr>
      <vt:lpstr>боб (гарох) з мядовай сытой (Піншчына) каша прасяная (грачаная)  поліўка грыбная поліўка з рыбы поліўка з мяса </vt:lpstr>
      <vt:lpstr>бліны (часам ужываюць замест хлеба)  аладкі   (асабліва – памінаючы дзяцей)  кілбасы крывя`ныя  юшнік – крывяная поліўка з мясам (Дзісеншчына) </vt:lpstr>
      <vt:lpstr>смажаная саланіна  верашчака  вараная свіная ці баранова галава (Меншчына)  смажаныя кілбасы </vt:lpstr>
      <vt:lpstr>вараныя яйкі  яечня   грыбы (звычайна як начынка і ў поліўцы)  курчак – сітны хлеб авальнай формы </vt:lpstr>
      <vt:lpstr>малочныя стравы:  локшына  (у выглядзе малочнага супа) зацірка (варыянт: зацірка з морквай) салодкае і кіслае малако галушкі з тварагом (Барысаўскі раён) </vt:lpstr>
      <vt:lpstr>салодкія стравы:  саламатка – сушаныя яблыкі, ігрушы, ягады, вараныя на мёдзе (Дзісеншчына) </vt:lpstr>
      <vt:lpstr>гародніна:  буракі капуста агуркі </vt:lpstr>
      <vt:lpstr>пітво:  кісель аўсяны  кісель журавінавы  квас хлебны піва гарэлка наліўкі (норма за сталом для алкагольных напояў – тры чаркі) </vt:lpstr>
      <vt:lpstr>Колькасць і комплексы страў  Колькасць страў павінна быць няцотная ("не ў цотку, а ў лішку"). На Палессі, наадварот, павінна быць дванаццаць страў. Часам лічацца толькі вараныя і печаныя стравы ("павінна быць сем вар – вараных і печаных страў"). </vt:lpstr>
      <vt:lpstr>Комплексы страў: Віцебшчына: куцця, грыбная поліўка , клёцкі з душамі (тры стравы) Дзісеншчына: крывяная поліўка з мясам, кілбаса, аладкі (тры стравы) Дзісеншчына: клёцкі з душамі, аладкі з верашчакай, каўбасы з сырой капустай, саламатка, аўсяны кісель з мядовай сытой (пяць страў) Магілёўшчына: канун, поліўка мясная, малако, клёцкі, яечня, каша, мяса асобна (сем страў) На Дзяды ў некаторых мясцінах б'юць свінню, і на стол падаюць стравы са свежага мяса і крыві.  </vt:lpstr>
      <vt:lpstr>Ход абрада Дзядоў   Напярэдадні прыбіраюць хату У некаторых мясцінах Беларусі перад Дзядамі ці на Дзяды папраўляюць магілы. У Докшыцкім раёне вядомы звычай прыкла`дзіны – на магіле памерлага ў гэтым годзе блізкага сваяка ўсю ноч паляць вогнішча.  </vt:lpstr>
      <vt:lpstr>На Піншчыне і ў іншых мясцінах раніцой ідуць на могілкі, моляцца аб памерлых. Перад памінальнай вячэрай усе мыюцца ў лазні, пакідаючы вядро чыстай вады і чысты венік "для дзядоў". </vt:lpstr>
      <vt:lpstr>Накрываюць стол. Абрус сцелюць на стол левым бокам (як і на магілу на Радаўніцу). Адчыняюць вокны і дзьверы, гаспадар запальвае свечку, і ўсе моляцца. Гаспадар запрашае памерлых на вячэру. "Святыя дзяды, хадзіце куццю есці",“Святыя дзяды, ляціце к нам сюды!..” Або кажуць "Прыбывайце к гэтаму сталу ...", называючы імёны продкаў. </vt:lpstr>
      <vt:lpstr>Не адразу прыступаюць да вячэры, чакаюць, пакуль збяруцца і "пад'ядуць" душы продкаў (Піншчына). Свечку ставяць на стол у пасудзіну з жытам. Яна гарыць на пачатку вячэры, пакуль не з'ядуць куццю. Па мірганні свечкі глядзелі, колькі душ продкаў прыйшло ў хату. Свечку гасяць хлебам, пры гэтым глядзяць, куды пайшоў дым (уверх – добрая прыкмета, у бок дзьвярэй – не).  </vt:lpstr>
      <vt:lpstr>У некаторых мясцінах перад вячэрай абкурваюць стол і хату травой, асвечанай на Тройцу, пакладзенай на гарачыя вугольчыкі. Гаспадар першым садзіцца за стол і запрашае сям'ю. </vt:lpstr>
      <vt:lpstr>За сталом. Вячэру пачынаюць з куцці. Міску з куццёй перадаюць па коле. Першыя лыжкі кожнай стравы гаспадар і гаспадыня адліваюць (адкладаюць) у асобную пасудзіну (гарэлку часам адліваюць на стол).  За сталом трэба паспытаць усе стравы. </vt:lpstr>
      <vt:lpstr>Падчас вячэры лыжку стараюцца падоўгу не трымаць у руках, а пасля кожнага прыёму ежы класці на стол, каб ёй маглі есці дзяды; кладуць "адкрыта" – выемкай уверх. Ежу, што ўпала міма міскі або пад стол, а таксама лыжкі, не падымаюць. За памінальным сталом не карыстаюцца нажом, хлеб ламаюць, а не рэжуць. </vt:lpstr>
      <vt:lpstr>Размову за сталом пачыналі пасля першай чаркі, якую раней таксама пускалі "ўкругавую". Размову вялі пра продкаў, узгадваючы іх "ад найдаўнейшых прашчураў да найбліжэйшых", называючы імёны, чым яны вызначаліся, узгадвалі звязаныя з імі падзеі і ўчынкі. Паміналі агульнымі словамі таксама і "неназваных" дзядоў, імёны якіх не памяталі.</vt:lpstr>
      <vt:lpstr>Пасля вячэры дзядоў маглі праводзіць словамі: “Святыя Дзяды, вы сюды прыляцелi, пiлi, елi, ляцiце цяпер да сябе!” На Палессі казалі “Святые дзяды-радзіцелі! Ідзіце на сваё места, спачывайце і нам спрыяйце”.  З-за стала падымаецца першым гаспадар, а потым усе адразу, стараючыся не ўставаць раней за іншых. Ежу і посуд не прыбіраюць са стала да раніцы. </vt:lpstr>
      <vt:lpstr>Пасля вячэры частка страў, што адкладаецца продкам, аддаецца дзецям (каб не баяліся навальніцы і маланкі), рэшта выносіцца хатняй жывёле і птушкам (кладзецца на дах, пад пладовыя дрэвы), таксама ў некаторых мясцінах кідаюць у ваду азёр і рэк (для душ тых, хто ўтапіўся). Рэшткі страў з памінальнага стала аддаюць жабракам (у якіх могуць увасабляцца душы продкаў), якія збіраюцца ў памінальныя дні і пасля іх ля цэркваў, на могілках. </vt:lpstr>
      <vt:lpstr>У некаторых мясцінах быў звычай запрашаць на вячэру бяднейшых суседзяў, а таксама жабракоў (Магілёўшчына). Пасля вячэры рэшткі страў раздавалі ім як гасцінец. На Магілёўшчыне таксама частуюць блінамі і іншымі стравамі пастухоў, якія ў гэты дзень абыходзяць вёску. На Віцебшчыне даўней за вячэрай "лічылі дзядоў", называючы імёны. Назаўтра пяклі хлябы (булачкі) па колькасці налічаных і раздавалі жабракам. </vt:lpstr>
      <vt:lpstr>Душы продкаў, якія прыйшлі на вячэру, можна было пабачыць, калі пасціцца і не размаўляць увесь дзень. Для гэтага трэба было 1) сесці на пячным слупе з завязанымі вачыма і "прыглядацца" ў бок стала; 2) глядзець праз хамут, седзячы на печы; 3) глядзець праз адтуліну над дзьвярыма, з якой вынуты калок ("вяршнік") і інш. На гэтую варажбу адважваліся не ўсе, бо можна было моцна спалохацца. </vt:lpstr>
      <vt:lpstr>Колеравы код   Памінальным колерам з'яўляецца белы. Адзенне падчас памінальных абрадаў павінна быць без яркай вышыўкі. У наш час – белае або іншае аднатоннае адзенне, без яркіх колераў </vt:lpstr>
      <vt:lpstr>Што ў аснове вераванняў   - непарушная сувязь з продкамі захоўваецца заўсёды. Іх блаславенне патрэбна на ўсё значныя справы (гаспадарчыя і сямейныя), святы, абрады. </vt:lpstr>
      <vt:lpstr>- продкі прысутнічаюць непасрэдна побач з намі ў нябачным "паралельным" сусвеце ("той свет"), бачаць нашыя ўчынкі і могуць уплываць на іх, уплываюць на ўрадлівасць, надвор'е і справы ў гаспадарцы, у выніку – на дабрабыт сям'і; у пэўныя дні могуць прыходзіць у наш свет, быць бліжэй да нас, і іх можна бачыць пры пэўных умовах. </vt:lpstr>
      <vt:lpstr>- памяць пра продкаў працягвае іх існаванне на "тым свеце", дае бессмяротнасць роду і нацыі. "Нашыя продкі жывуць пакуль мы пра іх памятаем".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Дзяды</dc:title>
  <dc:creator>ГЛ</dc:creator>
  <cp:lastModifiedBy>ГЛ</cp:lastModifiedBy>
  <cp:revision>5</cp:revision>
  <dcterms:created xsi:type="dcterms:W3CDTF">2015-11-02T13:49:37Z</dcterms:created>
  <dcterms:modified xsi:type="dcterms:W3CDTF">2015-11-02T14:32:35Z</dcterms:modified>
</cp:coreProperties>
</file>