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87" r:id="rId13"/>
    <p:sldId id="288" r:id="rId14"/>
    <p:sldId id="285" r:id="rId15"/>
    <p:sldId id="296" r:id="rId16"/>
    <p:sldId id="297" r:id="rId17"/>
    <p:sldId id="298" r:id="rId18"/>
    <p:sldId id="299" r:id="rId19"/>
    <p:sldId id="301" r:id="rId20"/>
    <p:sldId id="266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268" r:id="rId30"/>
    <p:sldId id="270" r:id="rId31"/>
    <p:sldId id="272" r:id="rId32"/>
    <p:sldId id="274" r:id="rId33"/>
    <p:sldId id="276" r:id="rId34"/>
    <p:sldId id="277" r:id="rId35"/>
    <p:sldId id="281" r:id="rId36"/>
    <p:sldId id="279" r:id="rId37"/>
    <p:sldId id="283" r:id="rId38"/>
    <p:sldId id="290" r:id="rId39"/>
    <p:sldId id="295" r:id="rId40"/>
    <p:sldId id="293" r:id="rId41"/>
    <p:sldId id="303" r:id="rId42"/>
    <p:sldId id="304" r:id="rId43"/>
    <p:sldId id="305" r:id="rId44"/>
    <p:sldId id="28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e-BY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e-BY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be-BY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e-BY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be-BY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be-BY" smtClean="0"/>
              <a:t>Click to edit Master text styles</a:t>
            </a:r>
          </a:p>
          <a:p>
            <a:pPr lvl="1"/>
            <a:r>
              <a:rPr lang="be-BY" smtClean="0"/>
              <a:t>Second level</a:t>
            </a:r>
          </a:p>
          <a:p>
            <a:pPr lvl="2"/>
            <a:r>
              <a:rPr lang="be-BY" smtClean="0"/>
              <a:t>Third level</a:t>
            </a:r>
          </a:p>
          <a:p>
            <a:pPr lvl="3"/>
            <a:r>
              <a:rPr lang="be-BY" smtClean="0"/>
              <a:t>Fourth level</a:t>
            </a:r>
          </a:p>
          <a:p>
            <a:pPr lvl="4"/>
            <a:r>
              <a:rPr lang="be-BY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A90D270-DB3A-7340-A97B-DEE04AA8701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03E84D3-967A-A547-B701-8DDFA68858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22357"/>
            <a:ext cx="7543800" cy="864635"/>
          </a:xfrm>
        </p:spPr>
        <p:txBody>
          <a:bodyPr/>
          <a:lstStyle/>
          <a:p>
            <a:pPr algn="ctr"/>
            <a:r>
              <a:rPr lang="be-BY" sz="4000" b="1" dirty="0" smtClean="0"/>
              <a:t/>
            </a:r>
            <a:br>
              <a:rPr lang="be-BY" sz="4000" b="1" dirty="0" smtClean="0"/>
            </a:br>
            <a:r>
              <a:rPr lang="be-BY" sz="4000" b="1" dirty="0">
                <a:latin typeface="Constantia"/>
                <a:cs typeface="Constantia"/>
              </a:rPr>
              <a:t/>
            </a:r>
            <a:br>
              <a:rPr lang="be-BY" sz="4000" b="1" dirty="0">
                <a:latin typeface="Constantia"/>
                <a:cs typeface="Constantia"/>
              </a:rPr>
            </a:br>
            <a:r>
              <a:rPr lang="be-BY" sz="4000" b="1" dirty="0" smtClean="0">
                <a:latin typeface="Constantia"/>
                <a:cs typeface="Constantia"/>
              </a:rPr>
              <a:t/>
            </a:r>
            <a:br>
              <a:rPr lang="be-BY" sz="4000" b="1" dirty="0" smtClean="0">
                <a:latin typeface="Constantia"/>
                <a:cs typeface="Constantia"/>
              </a:rPr>
            </a:br>
            <a:r>
              <a:rPr lang="be-BY" sz="4000" dirty="0" smtClean="0">
                <a:latin typeface="Constantia"/>
                <a:cs typeface="Constantia"/>
              </a:rPr>
              <a:t> </a:t>
            </a:r>
            <a:br>
              <a:rPr lang="be-BY" sz="4000" dirty="0" smtClean="0">
                <a:latin typeface="Constantia"/>
                <a:cs typeface="Constantia"/>
              </a:rPr>
            </a:br>
            <a:r>
              <a:rPr lang="be-BY" sz="4000" dirty="0" smtClean="0">
                <a:solidFill>
                  <a:schemeClr val="bg1">
                    <a:lumMod val="95000"/>
                  </a:schemeClr>
                </a:solidFill>
                <a:latin typeface="Constantia"/>
                <a:cs typeface="Constantia"/>
              </a:rPr>
              <a:t>АДУКАЦЫЯ ЗА МЯЖОЙ</a:t>
            </a:r>
            <a:r>
              <a:rPr lang="be-BY" sz="4000" dirty="0" smtClean="0"/>
              <a:t>                                                                              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1767082"/>
          </a:xfrm>
        </p:spPr>
        <p:txBody>
          <a:bodyPr>
            <a:normAutofit/>
          </a:bodyPr>
          <a:lstStyle/>
          <a:p>
            <a:r>
              <a:rPr lang="be-BY" dirty="0" smtClean="0"/>
              <a:t>                        </a:t>
            </a:r>
            <a:endParaRPr lang="en-US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2" y="4106779"/>
            <a:ext cx="1435306" cy="17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13956"/>
            <a:ext cx="8382000" cy="1417725"/>
          </a:xfrm>
        </p:spPr>
        <p:txBody>
          <a:bodyPr>
            <a:normAutofit/>
          </a:bodyPr>
          <a:lstStyle/>
          <a:p>
            <a:r>
              <a:rPr lang="be-BY" sz="2800" b="1" i="1" dirty="0" smtClean="0">
                <a:latin typeface="Constantia"/>
                <a:cs typeface="Constantia"/>
              </a:rPr>
              <a:t>Францішак Багушэвіч (1840 </a:t>
            </a:r>
            <a:r>
              <a:rPr lang="en-US" sz="2800" b="1" i="1" dirty="0" smtClean="0">
                <a:latin typeface="Constantia"/>
                <a:cs typeface="Constantia"/>
              </a:rPr>
              <a:t>–</a:t>
            </a:r>
            <a:r>
              <a:rPr lang="be-BY" sz="2800" b="1" i="1" dirty="0" smtClean="0">
                <a:latin typeface="Constantia"/>
                <a:cs typeface="Constantia"/>
              </a:rPr>
              <a:t> 1900)</a:t>
            </a:r>
            <a:r>
              <a:rPr lang="be-BY" sz="2800" i="1" dirty="0" smtClean="0">
                <a:latin typeface="Constantia"/>
                <a:cs typeface="Constantia"/>
              </a:rPr>
              <a:t> </a:t>
            </a:r>
            <a:r>
              <a:rPr lang="en-US" sz="2800" i="1" dirty="0" smtClean="0">
                <a:latin typeface="Constantia"/>
                <a:cs typeface="Constantia"/>
              </a:rPr>
              <a:t>–</a:t>
            </a:r>
            <a:r>
              <a:rPr lang="be-BY" sz="2800" i="1" dirty="0" smtClean="0">
                <a:latin typeface="Constantia"/>
                <a:cs typeface="Constantia"/>
              </a:rPr>
              <a:t> класік беларускай літаратуры</a:t>
            </a:r>
            <a:endParaRPr lang="en-US" sz="2800" i="1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idx="1"/>
          </p:nvPr>
        </p:nvSpPr>
        <p:spPr>
          <a:xfrm>
            <a:off x="762000" y="842599"/>
            <a:ext cx="7845040" cy="16975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sz="4900" b="1" dirty="0" smtClean="0">
                <a:latin typeface="Constantia"/>
                <a:cs typeface="Constantia"/>
              </a:rPr>
              <a:t>Санкт-Пецярбургскі дзяржаўны ўніверсітэт (Расея)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49" y="2931680"/>
            <a:ext cx="4508993" cy="30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1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702" y="2359826"/>
            <a:ext cx="8503501" cy="1332793"/>
          </a:xfrm>
        </p:spPr>
        <p:txBody>
          <a:bodyPr>
            <a:normAutofit fontScale="90000"/>
          </a:bodyPr>
          <a:lstStyle/>
          <a:p>
            <a:r>
              <a:rPr lang="be-BY" sz="2800" b="1" i="1" dirty="0" smtClean="0">
                <a:latin typeface="Constantia"/>
                <a:cs typeface="Constantia"/>
              </a:rPr>
              <a:t>Браніслаў Тарашкевіч (1892 </a:t>
            </a:r>
            <a:r>
              <a:rPr lang="en-US" sz="2800" b="1" i="1" dirty="0" smtClean="0">
                <a:latin typeface="Constantia"/>
                <a:cs typeface="Constantia"/>
              </a:rPr>
              <a:t>–</a:t>
            </a:r>
            <a:r>
              <a:rPr lang="be-BY" sz="2800" b="1" i="1" dirty="0" smtClean="0">
                <a:latin typeface="Constantia"/>
                <a:cs typeface="Constantia"/>
              </a:rPr>
              <a:t> 1938) </a:t>
            </a:r>
            <a:r>
              <a:rPr lang="en-US" sz="2800" i="1" dirty="0" smtClean="0">
                <a:latin typeface="Constantia"/>
                <a:cs typeface="Constantia"/>
              </a:rPr>
              <a:t>–</a:t>
            </a:r>
            <a:r>
              <a:rPr lang="be-BY" sz="2800" i="1" dirty="0" smtClean="0">
                <a:latin typeface="Constantia"/>
                <a:cs typeface="Constantia"/>
              </a:rPr>
              <a:t> </a:t>
            </a:r>
            <a:br>
              <a:rPr lang="be-BY" sz="2800" i="1" dirty="0" smtClean="0">
                <a:latin typeface="Constantia"/>
                <a:cs typeface="Constantia"/>
              </a:rPr>
            </a:br>
            <a:r>
              <a:rPr lang="be-BY" sz="2800" i="1" dirty="0" smtClean="0">
                <a:latin typeface="Constantia"/>
                <a:cs typeface="Constantia"/>
              </a:rPr>
              <a:t>беларускі мовазнаўца </a:t>
            </a:r>
            <a:br>
              <a:rPr lang="be-BY" sz="2800" i="1" dirty="0" smtClean="0">
                <a:latin typeface="Constantia"/>
                <a:cs typeface="Constantia"/>
              </a:rPr>
            </a:br>
            <a:r>
              <a:rPr lang="be-BY" sz="2800" i="1" dirty="0" smtClean="0">
                <a:latin typeface="Constantia"/>
                <a:cs typeface="Constantia"/>
              </a:rPr>
              <a:t>і грамадска-палітычны дзеяч. </a:t>
            </a:r>
            <a:endParaRPr lang="en-US" sz="2800" i="1" dirty="0">
              <a:latin typeface="Constantia"/>
              <a:cs typeface="Constantia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-62712" y="1008585"/>
            <a:ext cx="8904915" cy="22422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sz="4900" b="1" dirty="0" smtClean="0">
                <a:latin typeface="Constantia"/>
                <a:cs typeface="Constantia"/>
              </a:rPr>
              <a:t>Санкт-Пецярбургскі дзяржаўны ўніверсітэт (Расея)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33" y="2359826"/>
            <a:ext cx="2761603" cy="3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0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7411" y="1183894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Лёвенскі каталіцкі ўніверсітэт (Бельгія)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b="1" i="1" dirty="0" smtClean="0">
                <a:latin typeface="Constantia"/>
                <a:cs typeface="Constantia"/>
              </a:rPr>
              <a:t>Альбрэхт Радзівіл (1593 </a:t>
            </a:r>
            <a:r>
              <a:rPr lang="en-US" b="1" i="1" dirty="0" smtClean="0">
                <a:latin typeface="Constantia"/>
                <a:cs typeface="Constantia"/>
              </a:rPr>
              <a:t>–</a:t>
            </a:r>
            <a:r>
              <a:rPr lang="be-BY" b="1" i="1" dirty="0" smtClean="0">
                <a:latin typeface="Constantia"/>
                <a:cs typeface="Constantia"/>
              </a:rPr>
              <a:t> 1656)</a:t>
            </a:r>
            <a:r>
              <a:rPr lang="be-BY" i="1" dirty="0" smtClean="0">
                <a:latin typeface="Constantia"/>
                <a:cs typeface="Constantia"/>
              </a:rPr>
              <a:t> </a:t>
            </a:r>
            <a:r>
              <a:rPr lang="en-US" i="1" dirty="0" smtClean="0">
                <a:latin typeface="Constantia"/>
                <a:cs typeface="Constantia"/>
              </a:rPr>
              <a:t>–</a:t>
            </a:r>
            <a:r>
              <a:rPr lang="be-BY" i="1" dirty="0" smtClean="0">
                <a:latin typeface="Constantia"/>
                <a:cs typeface="Constantia"/>
              </a:rPr>
              <a:t> дзяржаўны дзеяч ВКЛ і Рэчы Паспалітай. </a:t>
            </a:r>
            <a:endParaRPr lang="en-US" i="1" dirty="0">
              <a:latin typeface="Constantia"/>
              <a:cs typeface="Constant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790" y="2784094"/>
            <a:ext cx="2091118" cy="35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3453" y="1220733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Лёвенскі каталіцкі ўніверсітэт (Бельгія)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b="1" i="1" dirty="0" smtClean="0">
                <a:latin typeface="Constantia"/>
                <a:cs typeface="Constantia"/>
              </a:rPr>
              <a:t>Крыштаф Міхал Сапега (1607 </a:t>
            </a:r>
            <a:r>
              <a:rPr lang="en-US" b="1" i="1" dirty="0" smtClean="0">
                <a:latin typeface="Constantia"/>
                <a:cs typeface="Constantia"/>
              </a:rPr>
              <a:t>–</a:t>
            </a:r>
            <a:r>
              <a:rPr lang="be-BY" b="1" i="1" dirty="0" smtClean="0">
                <a:latin typeface="Constantia"/>
                <a:cs typeface="Constantia"/>
              </a:rPr>
              <a:t> 1631) </a:t>
            </a:r>
            <a:r>
              <a:rPr lang="en-US" i="1" dirty="0" smtClean="0">
                <a:latin typeface="Constantia"/>
                <a:cs typeface="Constantia"/>
              </a:rPr>
              <a:t>–</a:t>
            </a:r>
            <a:r>
              <a:rPr lang="be-BY" i="1" dirty="0" smtClean="0">
                <a:latin typeface="Constantia"/>
                <a:cs typeface="Constantia"/>
              </a:rPr>
              <a:t> дзяржаўны дзеяч ВКЛ. </a:t>
            </a:r>
            <a:endParaRPr lang="en-US" i="1" dirty="0"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014" y="2885102"/>
            <a:ext cx="2097786" cy="32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98" y="2286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be-BY" sz="3600" i="1" dirty="0" smtClean="0">
                <a:latin typeface="Constantia"/>
                <a:cs typeface="Constantia"/>
              </a:rPr>
              <a:t>Беларускі лёвенскі хор на мяжы </a:t>
            </a:r>
            <a:r>
              <a:rPr lang="be-BY" sz="3600" i="1" dirty="0" smtClean="0">
                <a:latin typeface="Constantia"/>
                <a:cs typeface="Constantia"/>
              </a:rPr>
              <a:t>ХХ ст.</a:t>
            </a:r>
            <a:endParaRPr lang="en-US" sz="3600" i="1" dirty="0">
              <a:latin typeface="Constantia"/>
              <a:cs typeface="Constantia"/>
            </a:endParaRPr>
          </a:p>
        </p:txBody>
      </p:sp>
      <p:pic>
        <p:nvPicPr>
          <p:cNvPr id="4" name="Беларускі_хор_студэнтаў_у_Лювэне_пад_кіраўніцтвам_Міколы_Равенскага_-_Мы_выйдзем_шчыльнымі_радамі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0980" y="4400799"/>
            <a:ext cx="812800" cy="8128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2780" y="1228601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Лёвенскі </a:t>
            </a:r>
            <a:r>
              <a:rPr lang="be-BY" b="1" dirty="0" smtClean="0">
                <a:latin typeface="Constantia"/>
                <a:cs typeface="Constantia"/>
              </a:rPr>
              <a:t>каталіцкі ўніверсітэт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1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98" y="2286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be-BY" sz="3600" i="1" dirty="0" smtClean="0">
                <a:latin typeface="Constantia"/>
                <a:cs typeface="Constantia"/>
              </a:rPr>
              <a:t>.</a:t>
            </a:r>
            <a:endParaRPr lang="en-US" sz="3600" i="1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685800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Адрозненні беларускай і еўрапейскай сістэмаў адукацыі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685800"/>
            <a:ext cx="7798007" cy="5539124"/>
          </a:xfrm>
        </p:spPr>
        <p:txBody>
          <a:bodyPr>
            <a:normAutofit fontScale="92500" lnSpcReduction="10000"/>
          </a:bodyPr>
          <a:lstStyle/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pPr marL="0" indent="0" algn="ctr">
              <a:buNone/>
            </a:pPr>
            <a:endParaRPr lang="be-BY" sz="3000" b="1" dirty="0" smtClean="0"/>
          </a:p>
          <a:p>
            <a:pPr marL="0" indent="0" algn="ctr">
              <a:buNone/>
            </a:pPr>
            <a:r>
              <a:rPr lang="be-BY" sz="3000" b="1" dirty="0" smtClean="0"/>
              <a:t>Па змесце:</a:t>
            </a:r>
          </a:p>
          <a:p>
            <a:r>
              <a:rPr lang="uk-UA" dirty="0" smtClean="0"/>
              <a:t>Ліберальная </a:t>
            </a:r>
            <a:r>
              <a:rPr lang="uk-UA" dirty="0"/>
              <a:t>адкрытая «</a:t>
            </a:r>
            <a:r>
              <a:rPr lang="uk-UA" dirty="0" smtClean="0"/>
              <a:t>безыдэалагічная</a:t>
            </a:r>
            <a:r>
              <a:rPr lang="uk-UA" dirty="0"/>
              <a:t>», скіраваная </a:t>
            </a:r>
            <a:r>
              <a:rPr lang="uk-UA" dirty="0" smtClean="0"/>
              <a:t>на інтэграцыю </a:t>
            </a:r>
            <a:r>
              <a:rPr lang="uk-UA" dirty="0"/>
              <a:t>і распаўсюд наднацыянальных каштоўнасцяў </a:t>
            </a:r>
            <a:r>
              <a:rPr lang="uk-UA" dirty="0" smtClean="0"/>
              <a:t>адукацыя </a:t>
            </a:r>
            <a:r>
              <a:rPr lang="uk-UA" dirty="0"/>
              <a:t>ў </a:t>
            </a:r>
            <a:r>
              <a:rPr lang="uk-UA" dirty="0" smtClean="0"/>
              <a:t>іншых краінах </a:t>
            </a:r>
            <a:r>
              <a:rPr lang="uk-UA" dirty="0"/>
              <a:t>Балонскага працэсу (наяўнасць курсаў па </a:t>
            </a:r>
            <a:r>
              <a:rPr lang="uk-UA" dirty="0" smtClean="0"/>
              <a:t>г.зв</a:t>
            </a:r>
            <a:r>
              <a:rPr lang="uk-UA" dirty="0"/>
              <a:t>. «еўрапейскіх штудыях»</a:t>
            </a:r>
            <a:r>
              <a:rPr lang="uk-UA" dirty="0" smtClean="0"/>
              <a:t>)</a:t>
            </a:r>
          </a:p>
          <a:p>
            <a:endParaRPr lang="uk-UA" dirty="0" smtClean="0"/>
          </a:p>
          <a:p>
            <a:r>
              <a:rPr lang="ru-RU" dirty="0"/>
              <a:t>Закрытая сістэма ў Беларусі (наяўнасць курсаў </a:t>
            </a:r>
            <a:r>
              <a:rPr lang="ru-RU" dirty="0" smtClean="0"/>
              <a:t>па дзяржідэалогіі</a:t>
            </a:r>
            <a:r>
              <a:rPr lang="ru-RU" dirty="0"/>
              <a:t>, </a:t>
            </a:r>
            <a:r>
              <a:rPr lang="ru-RU" dirty="0" smtClean="0"/>
              <a:t>патрыятызме, </a:t>
            </a:r>
            <a:r>
              <a:rPr lang="ru-RU" dirty="0"/>
              <a:t>досыць </a:t>
            </a:r>
            <a:r>
              <a:rPr lang="ru-RU" dirty="0" smtClean="0"/>
              <a:t>зыдэалагізаваныя гуманітарныя веды, </a:t>
            </a:r>
            <a:r>
              <a:rPr lang="ru-RU" dirty="0"/>
              <a:t>ігнараванне </a:t>
            </a:r>
            <a:r>
              <a:rPr lang="ru-RU" dirty="0" smtClean="0"/>
              <a:t>альтэрнатыўных ведаў (дыяспарных, любых іншых) </a:t>
            </a:r>
            <a:r>
              <a:rPr lang="ru-RU" dirty="0"/>
              <a:t>альбо ацэнкавасць і </a:t>
            </a:r>
            <a:r>
              <a:rPr lang="ru-RU" dirty="0" smtClean="0"/>
              <a:t>асуджэнне гэтых самых альтэрнатыўных ведаў)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98" y="2286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be-BY" sz="3600" i="1" dirty="0" smtClean="0">
                <a:latin typeface="Constantia"/>
                <a:cs typeface="Constantia"/>
              </a:rPr>
              <a:t>.</a:t>
            </a:r>
            <a:endParaRPr lang="en-US" sz="3600" i="1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685800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Адрозненні беларускай і еўрапейскай сістэмаў адукацыі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685800"/>
            <a:ext cx="7656909" cy="4692409"/>
          </a:xfrm>
        </p:spPr>
        <p:txBody>
          <a:bodyPr>
            <a:normAutofit fontScale="77500" lnSpcReduction="20000"/>
          </a:bodyPr>
          <a:lstStyle/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pPr marL="0" indent="0" algn="ctr">
              <a:buNone/>
            </a:pPr>
            <a:endParaRPr lang="be-BY" sz="3000" b="1" dirty="0" smtClean="0"/>
          </a:p>
          <a:p>
            <a:pPr marL="0" indent="0" algn="ctr">
              <a:buNone/>
            </a:pPr>
            <a:r>
              <a:rPr lang="be-BY" sz="3400" b="1" dirty="0" smtClean="0"/>
              <a:t>Па форме:</a:t>
            </a:r>
          </a:p>
          <a:p>
            <a:pPr marL="0" indent="0" algn="ctr">
              <a:buNone/>
            </a:pPr>
            <a:endParaRPr lang="be-BY" sz="3000" b="1" dirty="0" smtClean="0"/>
          </a:p>
          <a:p>
            <a:pPr marL="0" indent="0" algn="ctr">
              <a:buNone/>
            </a:pPr>
            <a:r>
              <a:rPr lang="uk-UA" sz="3000" i="1" dirty="0" smtClean="0"/>
              <a:t>Універсітэцкая </a:t>
            </a:r>
            <a:r>
              <a:rPr lang="uk-UA" sz="3000" i="1" dirty="0"/>
              <a:t>аўтаномія (ці яе адсутнасць</a:t>
            </a:r>
            <a:r>
              <a:rPr lang="uk-UA" sz="3000" i="1" dirty="0" smtClean="0"/>
              <a:t>)</a:t>
            </a:r>
            <a:endParaRPr lang="uk-UA" sz="3000" b="1" i="1" dirty="0"/>
          </a:p>
          <a:p>
            <a:pPr>
              <a:lnSpc>
                <a:spcPct val="140000"/>
              </a:lnSpc>
            </a:pPr>
            <a:r>
              <a:rPr lang="uk-UA" sz="2600" dirty="0" smtClean="0">
                <a:solidFill>
                  <a:srgbClr val="FF0000"/>
                </a:solidFill>
              </a:rPr>
              <a:t>вертыкальны </a:t>
            </a:r>
            <a:r>
              <a:rPr lang="uk-UA" sz="2600" dirty="0">
                <a:solidFill>
                  <a:srgbClr val="FF0000"/>
                </a:solidFill>
              </a:rPr>
              <a:t>ўзровень </a:t>
            </a:r>
            <a:r>
              <a:rPr lang="uk-UA" sz="2600" dirty="0"/>
              <a:t>(выбарнасць у</a:t>
            </a:r>
            <a:r>
              <a:rPr lang="uk-UA" sz="2600" dirty="0" smtClean="0"/>
              <a:t>ніверсітэцкай адміністрацыі</a:t>
            </a:r>
            <a:r>
              <a:rPr lang="uk-UA" sz="2600" dirty="0"/>
              <a:t>, кіраўніцтва, аўтаномія студэнтаў і </a:t>
            </a:r>
            <a:r>
              <a:rPr lang="uk-UA" sz="2600" dirty="0" smtClean="0"/>
              <a:t>выкладнікаў</a:t>
            </a:r>
            <a:r>
              <a:rPr lang="uk-UA" sz="2600" dirty="0"/>
              <a:t>, актывізм студэнцкіх прафсаюзаў у ЕС і, </a:t>
            </a:r>
            <a:r>
              <a:rPr lang="uk-UA" sz="2600" dirty="0" smtClean="0"/>
              <a:t>наадварот</a:t>
            </a:r>
            <a:r>
              <a:rPr lang="uk-UA" sz="2600" dirty="0"/>
              <a:t>, </a:t>
            </a:r>
            <a:r>
              <a:rPr lang="uk-UA" sz="2600" dirty="0" smtClean="0"/>
              <a:t>прызначэнне ўніверсітэцкай </a:t>
            </a:r>
            <a:r>
              <a:rPr lang="uk-UA" sz="2600" dirty="0"/>
              <a:t>адміністрацыі, </a:t>
            </a:r>
            <a:r>
              <a:rPr lang="uk-UA" sz="2600" dirty="0" smtClean="0"/>
              <a:t>кіраўніцтва</a:t>
            </a:r>
            <a:r>
              <a:rPr lang="uk-UA" sz="2600" dirty="0"/>
              <a:t>, адсутнасць студэнцкіх прафсаюзаў і </a:t>
            </a:r>
            <a:r>
              <a:rPr lang="uk-UA" sz="2600" dirty="0" smtClean="0"/>
              <a:t>хартый, існаванне </a:t>
            </a:r>
            <a:r>
              <a:rPr lang="uk-UA" sz="2600" dirty="0"/>
              <a:t>аўтарытарных акадэмічных </a:t>
            </a:r>
            <a:r>
              <a:rPr lang="uk-UA" sz="2600" dirty="0" smtClean="0"/>
              <a:t>збюракратызаваных структураў </a:t>
            </a:r>
            <a:r>
              <a:rPr lang="uk-UA" sz="2600" dirty="0"/>
              <a:t>накшталт ВАК’у ў Беларусі)</a:t>
            </a:r>
            <a:endParaRPr lang="be-BY" sz="2600" dirty="0" smtClean="0"/>
          </a:p>
        </p:txBody>
      </p:sp>
      <p:pic>
        <p:nvPicPr>
          <p:cNvPr id="6" name="Picture 5" descr="slide_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78" y="5387568"/>
            <a:ext cx="4703629" cy="14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98" y="2286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be-BY" sz="3600" i="1" dirty="0" smtClean="0">
                <a:latin typeface="Constantia"/>
                <a:cs typeface="Constantia"/>
              </a:rPr>
              <a:t>.</a:t>
            </a:r>
            <a:endParaRPr lang="en-US" sz="3600" i="1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685800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Адрозненні беларускай і еўрапейскай сістэмаў адукацыі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685800"/>
            <a:ext cx="7656909" cy="469240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be-BY" sz="3400" b="1" dirty="0" smtClean="0"/>
          </a:p>
          <a:p>
            <a:pPr marL="0" indent="0" algn="ctr">
              <a:buNone/>
            </a:pPr>
            <a:endParaRPr lang="be-BY" sz="3400" b="1" dirty="0"/>
          </a:p>
          <a:p>
            <a:pPr marL="0" indent="0" algn="ctr">
              <a:buNone/>
            </a:pPr>
            <a:endParaRPr lang="be-BY" sz="3400" b="1" dirty="0" smtClean="0"/>
          </a:p>
          <a:p>
            <a:pPr marL="0" indent="0" algn="ctr">
              <a:buNone/>
            </a:pPr>
            <a:endParaRPr lang="be-BY" sz="3400" b="1" dirty="0"/>
          </a:p>
          <a:p>
            <a:pPr marL="0" indent="0" algn="ctr">
              <a:buNone/>
            </a:pPr>
            <a:r>
              <a:rPr lang="be-BY" sz="5800" b="1" dirty="0" smtClean="0"/>
              <a:t>Па форме:</a:t>
            </a:r>
            <a:endParaRPr lang="be-BY" sz="5800" b="1" dirty="0"/>
          </a:p>
          <a:p>
            <a:pPr marL="0" indent="0" algn="ctr">
              <a:buNone/>
            </a:pPr>
            <a:endParaRPr lang="uk-UA" sz="3400" dirty="0"/>
          </a:p>
          <a:p>
            <a:pPr marL="0" indent="0">
              <a:buNone/>
            </a:pPr>
            <a:r>
              <a:rPr lang="uk-UA" sz="3400" b="1" dirty="0" smtClean="0">
                <a:solidFill>
                  <a:srgbClr val="FF0000"/>
                </a:solidFill>
              </a:rPr>
              <a:t>гарызантальны </a:t>
            </a:r>
            <a:r>
              <a:rPr lang="uk-UA" sz="3400" b="1" dirty="0">
                <a:solidFill>
                  <a:srgbClr val="FF0000"/>
                </a:solidFill>
              </a:rPr>
              <a:t>ўзровень </a:t>
            </a:r>
            <a:r>
              <a:rPr lang="uk-UA" sz="3400" dirty="0"/>
              <a:t>(ідэалагічная кампанента</a:t>
            </a:r>
          </a:p>
          <a:p>
            <a:pPr marL="0" indent="0">
              <a:buNone/>
            </a:pPr>
            <a:r>
              <a:rPr lang="uk-UA" sz="3400" dirty="0" smtClean="0"/>
              <a:t>дысцыплінаў</a:t>
            </a:r>
            <a:r>
              <a:rPr lang="uk-UA" sz="3400" dirty="0"/>
              <a:t>, курсаў, слабая мабільнасць студэнтаў унутры </a:t>
            </a:r>
          </a:p>
          <a:p>
            <a:pPr marL="0" indent="0">
              <a:buNone/>
            </a:pPr>
            <a:r>
              <a:rPr lang="uk-UA" sz="3400" dirty="0"/>
              <a:t>краіны і ў СНД, сістэма размеркавання, накіравання і </a:t>
            </a:r>
          </a:p>
          <a:p>
            <a:pPr marL="0" indent="0">
              <a:buNone/>
            </a:pPr>
            <a:r>
              <a:rPr lang="uk-UA" sz="3400" dirty="0"/>
              <a:t>адпрацовак пасля завяршэння </a:t>
            </a:r>
            <a:r>
              <a:rPr lang="uk-UA" sz="3400" dirty="0" smtClean="0"/>
              <a:t>студэнтамі адукацыі </a:t>
            </a:r>
            <a:r>
              <a:rPr lang="uk-UA" sz="3400" dirty="0"/>
              <a:t>ў Беларусі </a:t>
            </a:r>
          </a:p>
          <a:p>
            <a:pPr marL="0" indent="0">
              <a:buNone/>
            </a:pPr>
            <a:r>
              <a:rPr lang="uk-UA" sz="3400" dirty="0"/>
              <a:t>і, наадварот, геаграфічная, сацыяльная і </a:t>
            </a:r>
            <a:r>
              <a:rPr lang="uk-UA" sz="3400" dirty="0" smtClean="0"/>
              <a:t>спецыялізаваная</a:t>
            </a:r>
            <a:endParaRPr lang="uk-UA" sz="3400" dirty="0"/>
          </a:p>
          <a:p>
            <a:pPr marL="0" indent="0">
              <a:buNone/>
            </a:pPr>
            <a:r>
              <a:rPr lang="uk-UA" sz="3400" dirty="0"/>
              <a:t>мабільнасць студэнтаў ЕС + выключна вольны дыплом).</a:t>
            </a:r>
            <a:endParaRPr lang="be-BY" sz="3400" dirty="0" smtClean="0"/>
          </a:p>
        </p:txBody>
      </p:sp>
      <p:pic>
        <p:nvPicPr>
          <p:cNvPr id="7" name="Picture 6" descr="raspred_fin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23" y="5192465"/>
            <a:ext cx="4262905" cy="166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98" y="2286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be-BY" sz="3600" i="1" dirty="0" smtClean="0">
                <a:latin typeface="Constantia"/>
                <a:cs typeface="Constantia"/>
              </a:rPr>
              <a:t>.</a:t>
            </a:r>
            <a:endParaRPr lang="en-US" sz="3600" i="1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247775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Крытыка еўрапейскай сістэмы адукацыі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190750"/>
            <a:ext cx="7656909" cy="39814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400" dirty="0" smtClean="0"/>
              <a:t>А</a:t>
            </a:r>
            <a:r>
              <a:rPr lang="uk-UA" sz="3400" dirty="0"/>
              <a:t>. </a:t>
            </a:r>
            <a:r>
              <a:rPr lang="uk-UA" sz="3400" dirty="0" smtClean="0"/>
              <a:t>Празмерны лібералізм</a:t>
            </a:r>
            <a:r>
              <a:rPr lang="uk-UA" sz="3400" dirty="0"/>
              <a:t>, рацыяналізм, рынкавы </a:t>
            </a:r>
            <a:r>
              <a:rPr lang="uk-UA" sz="3400" dirty="0" smtClean="0"/>
              <a:t>характар «балонскай </a:t>
            </a:r>
            <a:r>
              <a:rPr lang="uk-UA" sz="3400" dirty="0"/>
              <a:t>адукацыі» (увядзенне </a:t>
            </a:r>
            <a:r>
              <a:rPr lang="uk-UA" sz="3400" dirty="0" smtClean="0"/>
              <a:t>канкурэнтнасці</a:t>
            </a:r>
            <a:r>
              <a:rPr lang="uk-UA" sz="3400" dirty="0"/>
              <a:t>, </a:t>
            </a:r>
            <a:r>
              <a:rPr lang="uk-UA" sz="3400" dirty="0" smtClean="0"/>
              <a:t>рэйтынгавасці </a:t>
            </a:r>
            <a:r>
              <a:rPr lang="uk-UA" sz="3400" dirty="0"/>
              <a:t>паміж </a:t>
            </a:r>
            <a:r>
              <a:rPr lang="uk-UA" sz="3400" dirty="0" smtClean="0"/>
              <a:t>універсітэтамі на ўзор банкаў </a:t>
            </a:r>
            <a:r>
              <a:rPr lang="uk-UA" sz="3400" dirty="0"/>
              <a:t>ці </a:t>
            </a:r>
            <a:r>
              <a:rPr lang="uk-UA" sz="3400" dirty="0" smtClean="0"/>
              <a:t>эканамічных арганізацый, </a:t>
            </a:r>
            <a:r>
              <a:rPr lang="uk-UA" sz="3400" dirty="0"/>
              <a:t>што супярэчыць </a:t>
            </a:r>
            <a:r>
              <a:rPr lang="uk-UA" sz="3400" dirty="0" smtClean="0"/>
              <a:t>асветніцкаму </a:t>
            </a:r>
            <a:r>
              <a:rPr lang="uk-UA" sz="3400" dirty="0"/>
              <a:t>ідэалу </a:t>
            </a:r>
            <a:r>
              <a:rPr lang="uk-UA" sz="3400" dirty="0" smtClean="0"/>
              <a:t>ўніверсітэта!)</a:t>
            </a:r>
            <a:endParaRPr lang="uk-UA" sz="3400" dirty="0"/>
          </a:p>
          <a:p>
            <a:pPr marL="0" indent="0">
              <a:buNone/>
            </a:pPr>
            <a:endParaRPr lang="uk-UA" sz="3400" dirty="0"/>
          </a:p>
          <a:p>
            <a:pPr marL="0" indent="0">
              <a:buNone/>
            </a:pPr>
            <a:r>
              <a:rPr lang="uk-UA" sz="3400" dirty="0"/>
              <a:t>Б. Палітызацыя </a:t>
            </a:r>
            <a:r>
              <a:rPr lang="uk-UA" sz="3400" dirty="0" smtClean="0"/>
              <a:t>ведаў </a:t>
            </a:r>
            <a:r>
              <a:rPr lang="uk-UA" sz="3400" dirty="0"/>
              <a:t>і </a:t>
            </a:r>
            <a:r>
              <a:rPr lang="uk-UA" sz="3400" dirty="0" smtClean="0"/>
              <a:t>ўніверсітэта </a:t>
            </a:r>
            <a:r>
              <a:rPr lang="uk-UA" sz="3400" dirty="0"/>
              <a:t>ў выніку стварэння </a:t>
            </a:r>
            <a:r>
              <a:rPr lang="uk-UA" sz="3400" dirty="0" smtClean="0"/>
              <a:t>Палітычнага </a:t>
            </a:r>
            <a:r>
              <a:rPr lang="uk-UA" sz="3400" dirty="0"/>
              <a:t>Балонскага </a:t>
            </a:r>
            <a:r>
              <a:rPr lang="uk-UA" sz="3400" dirty="0" smtClean="0"/>
              <a:t>форума </a:t>
            </a:r>
            <a:r>
              <a:rPr lang="uk-UA" sz="3400" dirty="0"/>
              <a:t>2009 г.</a:t>
            </a:r>
            <a:endParaRPr lang="be-BY" sz="3400" dirty="0"/>
          </a:p>
        </p:txBody>
      </p:sp>
    </p:spTree>
    <p:extLst>
      <p:ext uri="{BB962C8B-B14F-4D97-AF65-F5344CB8AC3E}">
        <p14:creationId xmlns:p14="http://schemas.microsoft.com/office/powerpoint/2010/main" val="2060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98" y="2286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be-BY" sz="3600" i="1" dirty="0" smtClean="0">
                <a:latin typeface="Constantia"/>
                <a:cs typeface="Constantia"/>
              </a:rPr>
              <a:t>.</a:t>
            </a:r>
            <a:endParaRPr lang="en-US" sz="3600" i="1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2450" y="1057275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Крытыка беларускай сістэмы адукацыі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914400"/>
            <a:ext cx="8382001" cy="549208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uk-UA" sz="3400" b="1" dirty="0" smtClean="0"/>
          </a:p>
          <a:p>
            <a:pPr marL="0" indent="0" algn="ctr">
              <a:buNone/>
            </a:pPr>
            <a:endParaRPr lang="uk-UA" sz="3400" b="1" dirty="0"/>
          </a:p>
          <a:p>
            <a:pPr marL="0" indent="0" algn="ctr">
              <a:buNone/>
            </a:pPr>
            <a:endParaRPr lang="uk-UA" sz="3400" b="1" dirty="0" smtClean="0"/>
          </a:p>
          <a:p>
            <a:pPr marL="0" indent="0" algn="ctr">
              <a:buNone/>
            </a:pPr>
            <a:endParaRPr lang="uk-UA" sz="3400" b="1" dirty="0"/>
          </a:p>
          <a:p>
            <a:pPr marL="0" indent="0">
              <a:buNone/>
            </a:pPr>
            <a:r>
              <a:rPr lang="uk-UA" sz="3800" dirty="0" smtClean="0">
                <a:latin typeface="Cambria"/>
                <a:cs typeface="Cambria"/>
              </a:rPr>
              <a:t>А</a:t>
            </a:r>
            <a:r>
              <a:rPr lang="uk-UA" sz="3800" dirty="0">
                <a:latin typeface="Cambria"/>
                <a:cs typeface="Cambria"/>
              </a:rPr>
              <a:t>. </a:t>
            </a:r>
            <a:r>
              <a:rPr lang="uk-UA" sz="3800" dirty="0" err="1" smtClean="0">
                <a:latin typeface="Cambria"/>
                <a:cs typeface="Cambria"/>
              </a:rPr>
              <a:t>Ідэалагізаванасць</a:t>
            </a:r>
            <a:r>
              <a:rPr lang="uk-UA" sz="3800" dirty="0" smtClean="0">
                <a:latin typeface="Cambria"/>
                <a:cs typeface="Cambria"/>
              </a:rPr>
              <a:t> </a:t>
            </a:r>
            <a:r>
              <a:rPr lang="uk-UA" sz="3800" dirty="0">
                <a:latin typeface="Cambria"/>
                <a:cs typeface="Cambria"/>
              </a:rPr>
              <a:t>і палітызаванасць адукацыйнага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працэсу і некаторых гуманітарных дысціплінаў (гісторыя,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літаратура, палітычная навука)</a:t>
            </a:r>
          </a:p>
          <a:p>
            <a:pPr marL="0" indent="0">
              <a:buNone/>
            </a:pPr>
            <a:endParaRPr lang="uk-UA" sz="38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uk-UA" sz="3800" dirty="0" smtClean="0">
                <a:latin typeface="Cambria"/>
                <a:cs typeface="Cambria"/>
              </a:rPr>
              <a:t>Б</a:t>
            </a:r>
            <a:r>
              <a:rPr lang="uk-UA" sz="3800" dirty="0">
                <a:latin typeface="Cambria"/>
                <a:cs typeface="Cambria"/>
              </a:rPr>
              <a:t>. Закрытасць і </a:t>
            </a:r>
            <a:r>
              <a:rPr lang="uk-UA" sz="3800" dirty="0" err="1">
                <a:latin typeface="Cambria"/>
                <a:cs typeface="Cambria"/>
              </a:rPr>
              <a:t>архаічнасць</a:t>
            </a:r>
            <a:r>
              <a:rPr lang="uk-UA" sz="3800" dirty="0">
                <a:latin typeface="Cambria"/>
                <a:cs typeface="Cambria"/>
              </a:rPr>
              <a:t> </a:t>
            </a:r>
            <a:r>
              <a:rPr lang="uk-UA" sz="3800" dirty="0" err="1" smtClean="0">
                <a:latin typeface="Cambria"/>
                <a:cs typeface="Cambria"/>
              </a:rPr>
              <a:t>метадаў</a:t>
            </a:r>
            <a:r>
              <a:rPr lang="uk-UA" sz="3800" dirty="0" smtClean="0">
                <a:latin typeface="Cambria"/>
                <a:cs typeface="Cambria"/>
              </a:rPr>
              <a:t> </a:t>
            </a:r>
            <a:r>
              <a:rPr lang="uk-UA" sz="3800" dirty="0">
                <a:latin typeface="Cambria"/>
                <a:cs typeface="Cambria"/>
              </a:rPr>
              <a:t>навучання (напр</a:t>
            </a:r>
            <a:r>
              <a:rPr lang="uk-UA" sz="3800" dirty="0" smtClean="0">
                <a:latin typeface="Cambria"/>
                <a:cs typeface="Cambria"/>
              </a:rPr>
              <a:t>., </a:t>
            </a:r>
            <a:r>
              <a:rPr lang="uk-UA" sz="3800" dirty="0">
                <a:latin typeface="Cambria"/>
                <a:cs typeface="Cambria"/>
              </a:rPr>
              <a:t>у 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моўным вымярэнні ‐ вывучэнне замежных моваў ‐ 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адарванасць ад </a:t>
            </a:r>
            <a:r>
              <a:rPr lang="uk-UA" sz="3800" dirty="0" smtClean="0">
                <a:latin typeface="Cambria"/>
                <a:cs typeface="Cambria"/>
              </a:rPr>
              <a:t>гутарковай практыкі)</a:t>
            </a:r>
            <a:endParaRPr lang="uk-UA" sz="3800" dirty="0">
              <a:latin typeface="Cambria"/>
              <a:cs typeface="Cambria"/>
            </a:endParaRPr>
          </a:p>
          <a:p>
            <a:pPr marL="0" indent="0">
              <a:buNone/>
            </a:pPr>
            <a:endParaRPr lang="uk-UA" sz="38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В. Аўтарытарнасць адукацыйнай культуры (адсутнасць ці 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мінімальнасць акадэмічных свабодаў, існаванне курсаў 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па дзяржідэалогіі, актыўная дзейнасць толькі 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праўладных студэнцкіх арганізацый, суполак, факты </a:t>
            </a:r>
          </a:p>
          <a:p>
            <a:pPr marL="0" indent="0">
              <a:buNone/>
            </a:pPr>
            <a:r>
              <a:rPr lang="uk-UA" sz="3800" dirty="0">
                <a:latin typeface="Cambria"/>
                <a:cs typeface="Cambria"/>
              </a:rPr>
              <a:t>звальненняў і адлічэнняў па ідэалагічных матывах)</a:t>
            </a:r>
            <a:endParaRPr lang="be-BY" sz="3800" dirty="0" smtClean="0">
              <a:latin typeface="Cambria"/>
              <a:cs typeface="Cambria"/>
            </a:endParaRPr>
          </a:p>
          <a:p>
            <a:pPr marL="0" indent="0" algn="ctr">
              <a:buNone/>
            </a:pPr>
            <a:endParaRPr lang="be-BY" sz="3400" b="1" dirty="0"/>
          </a:p>
        </p:txBody>
      </p:sp>
    </p:spTree>
    <p:extLst>
      <p:ext uri="{BB962C8B-B14F-4D97-AF65-F5344CB8AC3E}">
        <p14:creationId xmlns:p14="http://schemas.microsoft.com/office/powerpoint/2010/main" val="34247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652" y="24434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be-BY" b="1" dirty="0" smtClean="0">
                <a:latin typeface="Constantia"/>
                <a:cs typeface="Constantia"/>
              </a:rPr>
              <a:t>Традыцыі адукацыі за мяжой</a:t>
            </a:r>
            <a:endParaRPr lang="en-US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04669"/>
            <a:ext cx="7543800" cy="3886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be-BY" sz="3200" dirty="0" smtClean="0"/>
              <a:t>Ягелонскі ўніверсітэт у Кракаве (Польшча)</a:t>
            </a:r>
          </a:p>
          <a:p>
            <a:pPr>
              <a:lnSpc>
                <a:spcPct val="150000"/>
              </a:lnSpc>
            </a:pPr>
            <a:r>
              <a:rPr lang="be-BY" sz="3200" dirty="0" smtClean="0"/>
              <a:t>Лейпцыгскі ўніверсітэт (Нямеччына)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be-BY" sz="3200" dirty="0" smtClean="0"/>
              <a:t>Кіеўская духоўная акадэмія і ўніверсітэт (Украіна)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be-BY" sz="3200" dirty="0" smtClean="0"/>
              <a:t>Лёвенскі каталіцкі ўніверсітэт (Бельгія)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C</a:t>
            </a:r>
            <a:r>
              <a:rPr lang="ru-RU" sz="3200" dirty="0" err="1" smtClean="0"/>
              <a:t>анкт-Пецярбург</a:t>
            </a:r>
            <a:r>
              <a:rPr lang="en-US" sz="3200" dirty="0" smtClean="0"/>
              <a:t>c</a:t>
            </a:r>
            <a:r>
              <a:rPr lang="be-BY" sz="3200" dirty="0" smtClean="0"/>
              <a:t>кі дзяржаўны ўніверсітэт (Расея)</a:t>
            </a:r>
          </a:p>
          <a:p>
            <a:endParaRPr lang="be-BY" dirty="0" smtClean="0"/>
          </a:p>
          <a:p>
            <a:endParaRPr lang="be-BY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3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70" y="685799"/>
            <a:ext cx="8382000" cy="1292286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>
                <a:latin typeface="Constantia"/>
                <a:cs typeface="Constantia"/>
              </a:rPr>
              <a:t>Варыянты навучання за мяжой для беларусаў</a:t>
            </a:r>
            <a:endParaRPr lang="en-US" b="1" dirty="0">
              <a:latin typeface="Constantia"/>
              <a:cs typeface="Constantia"/>
            </a:endParaRPr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761999" y="2895600"/>
            <a:ext cx="8382001" cy="3250924"/>
          </a:xfrm>
        </p:spPr>
        <p:txBody>
          <a:bodyPr>
            <a:normAutofit fontScale="97500"/>
          </a:bodyPr>
          <a:lstStyle/>
          <a:p>
            <a:pPr>
              <a:lnSpc>
                <a:spcPct val="140000"/>
              </a:lnSpc>
            </a:pPr>
            <a:r>
              <a:rPr lang="be-BY" b="1" i="1" dirty="0">
                <a:latin typeface="Constantia"/>
                <a:cs typeface="Constantia"/>
              </a:rPr>
              <a:t>Е</a:t>
            </a:r>
            <a:r>
              <a:rPr lang="be-BY" b="1" i="1" dirty="0" smtClean="0">
                <a:latin typeface="Constantia"/>
                <a:cs typeface="Constantia"/>
              </a:rPr>
              <a:t>ўрапейскі гуманітарны ўніверсітэт (Вільня, Літва)</a:t>
            </a:r>
          </a:p>
          <a:p>
            <a:pPr>
              <a:lnSpc>
                <a:spcPct val="140000"/>
              </a:lnSpc>
            </a:pPr>
            <a:r>
              <a:rPr lang="be-BY" b="1" i="1" dirty="0" smtClean="0">
                <a:latin typeface="Constantia"/>
                <a:cs typeface="Constantia"/>
              </a:rPr>
              <a:t>Праграма Каліноўскага (Польшча)</a:t>
            </a:r>
          </a:p>
          <a:p>
            <a:pPr>
              <a:lnSpc>
                <a:spcPct val="140000"/>
              </a:lnSpc>
            </a:pPr>
            <a:r>
              <a:rPr lang="be-BY" b="1" i="1" dirty="0" smtClean="0">
                <a:latin typeface="Constantia"/>
                <a:cs typeface="Constantia"/>
              </a:rPr>
              <a:t>Стакгольмская школа эканомікі (Рыга, Латвія)</a:t>
            </a:r>
          </a:p>
          <a:p>
            <a:pPr>
              <a:lnSpc>
                <a:spcPct val="140000"/>
              </a:lnSpc>
            </a:pPr>
            <a:r>
              <a:rPr lang="be-BY" b="1" i="1" dirty="0" smtClean="0">
                <a:latin typeface="Constantia"/>
                <a:cs typeface="Constantia"/>
              </a:rPr>
              <a:t>Праграмы абмену </a:t>
            </a:r>
            <a:r>
              <a:rPr lang="en-US" b="1" i="1" dirty="0" smtClean="0">
                <a:latin typeface="Constantia"/>
                <a:cs typeface="Constantia"/>
              </a:rPr>
              <a:t>Erasmus </a:t>
            </a:r>
            <a:r>
              <a:rPr lang="be-BY" b="1" i="1" dirty="0" smtClean="0">
                <a:latin typeface="Constantia"/>
                <a:cs typeface="Constantia"/>
              </a:rPr>
              <a:t>і </a:t>
            </a:r>
            <a:r>
              <a:rPr lang="en-US" b="1" i="1" dirty="0" smtClean="0">
                <a:latin typeface="Constantia"/>
                <a:cs typeface="Constantia"/>
              </a:rPr>
              <a:t>Campus </a:t>
            </a:r>
            <a:r>
              <a:rPr lang="en-US" b="1" i="1" dirty="0" err="1" smtClean="0">
                <a:latin typeface="Constantia"/>
                <a:cs typeface="Constantia"/>
              </a:rPr>
              <a:t>Europae</a:t>
            </a:r>
            <a:endParaRPr lang="be-BY" b="1" i="1" dirty="0" smtClean="0">
              <a:latin typeface="Constantia"/>
              <a:cs typeface="Constantia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be-BY" b="1" i="1" dirty="0" smtClean="0">
                <a:latin typeface="Constantia"/>
                <a:cs typeface="Constantia"/>
              </a:rPr>
              <a:t>ды інш.</a:t>
            </a:r>
          </a:p>
          <a:p>
            <a:pPr marL="0" indent="0">
              <a:buNone/>
            </a:pPr>
            <a:endParaRPr lang="en-US" b="1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540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e-BY" sz="10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СЛОЎНІК</a:t>
            </a:r>
            <a:endParaRPr lang="be-BY" sz="10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2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-209550"/>
            <a:ext cx="7543800" cy="4781550"/>
          </a:xfrm>
        </p:spPr>
        <p:txBody>
          <a:bodyPr/>
          <a:lstStyle/>
          <a:p>
            <a:r>
              <a:rPr lang="be-BY" sz="5000" b="1" dirty="0"/>
              <a:t>БАКАЛАЎР</a:t>
            </a:r>
            <a:r>
              <a:rPr lang="be-BY" b="1" dirty="0"/>
              <a:t> - </a:t>
            </a:r>
            <a:r>
              <a:rPr lang="ru-RU" dirty="0"/>
              <a:t>акадэмічная ступень, якая прысуджаецца асобам, </a:t>
            </a:r>
            <a:r>
              <a:rPr lang="ru-RU" dirty="0" smtClean="0"/>
              <a:t>што засвоілі </a:t>
            </a:r>
            <a:r>
              <a:rPr lang="ru-RU" dirty="0"/>
              <a:t>адпаведныя адукацыйныя </a:t>
            </a:r>
            <a:r>
              <a:rPr lang="ru-RU" dirty="0" smtClean="0"/>
              <a:t>праграмы; завершаная </a:t>
            </a:r>
            <a:r>
              <a:rPr lang="ru-RU" dirty="0"/>
              <a:t>вышэйшая адукацыя ў краіна</a:t>
            </a:r>
            <a:r>
              <a:rPr lang="be-BY" dirty="0"/>
              <a:t>х Балонскага працэсу</a:t>
            </a:r>
          </a:p>
          <a:p>
            <a:endParaRPr lang="be-BY" dirty="0"/>
          </a:p>
        </p:txBody>
      </p:sp>
      <p:pic>
        <p:nvPicPr>
          <p:cNvPr id="1026" name="Picture 2" descr="https://www.unipage.net/uploads/country/bachelor_of_business_admini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392487"/>
            <a:ext cx="4977446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92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sz="5000" b="1" dirty="0"/>
              <a:t>МАГІСТР</a:t>
            </a:r>
            <a:r>
              <a:rPr lang="be-BY" dirty="0"/>
              <a:t> - вучоная ступень, сярэдняя паміж</a:t>
            </a:r>
            <a:r>
              <a:rPr lang="ru-RU" dirty="0"/>
              <a:t> </a:t>
            </a:r>
            <a:r>
              <a:rPr lang="be-BY" dirty="0"/>
              <a:t>бакалаўрам і доктарам навук </a:t>
            </a:r>
          </a:p>
          <a:p>
            <a:endParaRPr lang="be-BY" dirty="0"/>
          </a:p>
        </p:txBody>
      </p:sp>
      <p:pic>
        <p:nvPicPr>
          <p:cNvPr id="2050" name="Picture 2" descr="http://youreng.ru/wp-content/uploads/2013/10/Harry-James-Po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87" y="3181350"/>
            <a:ext cx="4575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5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000" b="1" dirty="0" err="1" smtClean="0"/>
              <a:t>Gaudeamus</a:t>
            </a:r>
            <a:r>
              <a:rPr lang="en-US" sz="5000" b="1" dirty="0" smtClean="0"/>
              <a:t> </a:t>
            </a:r>
            <a:r>
              <a:rPr lang="en-US" sz="5000" b="1" dirty="0" err="1" smtClean="0"/>
              <a:t>Igitur</a:t>
            </a:r>
            <a:r>
              <a:rPr lang="en-US" sz="5000" b="1" dirty="0" smtClean="0"/>
              <a:t> </a:t>
            </a:r>
            <a:r>
              <a:rPr lang="ru-RU" sz="5000" b="1" dirty="0" smtClean="0"/>
              <a:t>ГА</a:t>
            </a:r>
            <a:r>
              <a:rPr lang="be-BY" sz="5000" b="1" dirty="0" smtClean="0"/>
              <a:t>ЎДЭАМУС</a:t>
            </a:r>
            <a:r>
              <a:rPr lang="be-BY" sz="5000" dirty="0" smtClean="0"/>
              <a:t> </a:t>
            </a:r>
            <a:r>
              <a:rPr lang="be-BY" dirty="0"/>
              <a:t>– </a:t>
            </a:r>
            <a:r>
              <a:rPr lang="ru-RU" dirty="0" err="1"/>
              <a:t>студэнцка</a:t>
            </a:r>
            <a:r>
              <a:rPr lang="be-BY" dirty="0"/>
              <a:t>я песня, гімн </a:t>
            </a:r>
            <a:r>
              <a:rPr lang="ru-RU" dirty="0" err="1"/>
              <a:t>студэнтаў</a:t>
            </a:r>
            <a:r>
              <a:rPr lang="ru-RU" dirty="0"/>
              <a:t> і </a:t>
            </a:r>
            <a:r>
              <a:rPr lang="ru-RU" dirty="0" err="1"/>
              <a:t>выпускнікоў</a:t>
            </a:r>
            <a:r>
              <a:rPr lang="ru-RU" dirty="0"/>
              <a:t> на </a:t>
            </a:r>
            <a:r>
              <a:rPr lang="be-BY" dirty="0"/>
              <a:t>лацінскай мове. </a:t>
            </a:r>
          </a:p>
          <a:p>
            <a:endParaRPr lang="be-BY" dirty="0"/>
          </a:p>
        </p:txBody>
      </p:sp>
      <p:pic>
        <p:nvPicPr>
          <p:cNvPr id="3074" name="Picture 2" descr="https://i.ytimg.com/vi/TMUFMvm1sh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91" y="3567113"/>
            <a:ext cx="5122333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93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sz="5000" b="1" dirty="0"/>
              <a:t>ДЫСПУТ</a:t>
            </a:r>
            <a:r>
              <a:rPr lang="be-BY" dirty="0"/>
              <a:t> – у сярэднявечнай Еўропе спосаб вядзення спрэчкі з мэтай дасягнення навуковай ісціны.</a:t>
            </a:r>
          </a:p>
          <a:p>
            <a:endParaRPr lang="be-BY" dirty="0"/>
          </a:p>
        </p:txBody>
      </p:sp>
      <p:pic>
        <p:nvPicPr>
          <p:cNvPr id="4098" name="Picture 2" descr="http://biz-anatomy.ru/wp-content/uploads/2014/03/disput-paypal23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91" y="3524250"/>
            <a:ext cx="4841184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55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sz="5000" b="1" dirty="0"/>
              <a:t>ТРЫВІУМ</a:t>
            </a:r>
            <a:r>
              <a:rPr lang="be-BY" sz="5000" dirty="0"/>
              <a:t> </a:t>
            </a:r>
            <a:r>
              <a:rPr lang="be-BY" dirty="0"/>
              <a:t>– агульная назва сістэмы гуманітарных </a:t>
            </a:r>
            <a:r>
              <a:rPr lang="be-BY" dirty="0" smtClean="0"/>
              <a:t>навук </a:t>
            </a:r>
            <a:r>
              <a:rPr lang="be-BY" dirty="0"/>
              <a:t>у сярэднявечным універсітэце (граматыка, логіка, рыторыка). </a:t>
            </a:r>
          </a:p>
          <a:p>
            <a:endParaRPr lang="be-BY" dirty="0"/>
          </a:p>
        </p:txBody>
      </p:sp>
      <p:pic>
        <p:nvPicPr>
          <p:cNvPr id="5122" name="Picture 2" descr="http://sharij.net/wp-content/uploads/2014/10/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3475037"/>
            <a:ext cx="50006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104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-361950"/>
            <a:ext cx="7543800" cy="4933950"/>
          </a:xfrm>
        </p:spPr>
        <p:txBody>
          <a:bodyPr/>
          <a:lstStyle/>
          <a:p>
            <a:r>
              <a:rPr lang="be-BY" dirty="0"/>
              <a:t> </a:t>
            </a:r>
            <a:r>
              <a:rPr lang="be-BY" sz="5000" b="1" dirty="0" smtClean="0"/>
              <a:t>КВАДРЫВІУМ</a:t>
            </a:r>
            <a:r>
              <a:rPr lang="be-BY" sz="5000" dirty="0" smtClean="0"/>
              <a:t> </a:t>
            </a:r>
            <a:r>
              <a:rPr lang="be-BY" dirty="0"/>
              <a:t>– назва сістэмы дакладных навук у сярэднявечным універсітэце (арыфметыка, астраномія, геаметрыя, музыка). </a:t>
            </a:r>
          </a:p>
          <a:p>
            <a:endParaRPr lang="be-BY" dirty="0"/>
          </a:p>
        </p:txBody>
      </p:sp>
      <p:pic>
        <p:nvPicPr>
          <p:cNvPr id="6146" name="Picture 2" descr="http://www.valstietis.lt/var/ezwebin_site/storage/images/pradzia/naujienos/svietimas.-kultura/olimpiadoje-lietuvos-mokiniai-iskovojo-keturis-medalius/1583174-1-lit-LT/Olimpiadoje-Lietuvos-mokiniai-iskovojo-keturis-medalius_img_newsarticle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047999"/>
            <a:ext cx="5334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46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sz="5000" b="1" dirty="0"/>
              <a:t>ВАГАНТ</a:t>
            </a:r>
            <a:r>
              <a:rPr lang="be-BY" b="1" dirty="0"/>
              <a:t> </a:t>
            </a:r>
            <a:r>
              <a:rPr lang="be-BY" dirty="0"/>
              <a:t>– у сярэднявечнай Еўропе валацужны актор з асяродку студэнтаў, якія не змаглі  да канца давучыцца. </a:t>
            </a:r>
          </a:p>
          <a:p>
            <a:endParaRPr lang="be-BY" dirty="0"/>
          </a:p>
        </p:txBody>
      </p:sp>
      <p:pic>
        <p:nvPicPr>
          <p:cNvPr id="7170" name="Picture 2" descr="http://www.ctv.by/sites/default/files/field2/daniel_cra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85440"/>
            <a:ext cx="4991100" cy="30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65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МУДЛ 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932"/>
            <a:ext cx="9144000" cy="22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2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913852" y="6172199"/>
            <a:ext cx="629948" cy="26555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10" y="0"/>
            <a:ext cx="7945214" cy="656988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be-BY" sz="12800" b="1" dirty="0" smtClean="0">
                <a:latin typeface="Constantia"/>
                <a:cs typeface="Constantia"/>
              </a:rPr>
              <a:t>Ягелонскі ўніверсітэт (Кракаў, Польшча)</a:t>
            </a:r>
            <a:endParaRPr lang="en-US" sz="12800" b="1" dirty="0" smtClean="0">
              <a:latin typeface="Constantia"/>
              <a:cs typeface="Constantia"/>
            </a:endParaRPr>
          </a:p>
          <a:p>
            <a:pPr marL="0" indent="0" algn="ctr">
              <a:buNone/>
            </a:pPr>
            <a:endParaRPr lang="be-BY" sz="12300" b="1" i="1" dirty="0" smtClean="0">
              <a:latin typeface="Constantia"/>
              <a:cs typeface="Constantia"/>
            </a:endParaRPr>
          </a:p>
          <a:p>
            <a:r>
              <a:rPr lang="be-BY" sz="9600" b="1" i="1" dirty="0" smtClean="0">
                <a:latin typeface="Constantia"/>
                <a:cs typeface="Constantia"/>
              </a:rPr>
              <a:t>Францішак Скарына (1482 </a:t>
            </a:r>
            <a:r>
              <a:rPr lang="en-US" sz="9600" b="1" i="1" dirty="0" smtClean="0">
                <a:latin typeface="Constantia"/>
                <a:cs typeface="Constantia"/>
              </a:rPr>
              <a:t>–</a:t>
            </a:r>
            <a:r>
              <a:rPr lang="be-BY" sz="9600" b="1" i="1" dirty="0" smtClean="0">
                <a:latin typeface="Constantia"/>
                <a:cs typeface="Constantia"/>
              </a:rPr>
              <a:t> 1551)</a:t>
            </a:r>
            <a:r>
              <a:rPr lang="en-US" sz="9600" b="1" i="1" dirty="0" smtClean="0">
                <a:latin typeface="Constantia"/>
                <a:cs typeface="Constantia"/>
              </a:rPr>
              <a:t> </a:t>
            </a:r>
            <a:r>
              <a:rPr lang="en-US" sz="9600" i="1" dirty="0" smtClean="0">
                <a:latin typeface="Constantia"/>
                <a:cs typeface="Constantia"/>
              </a:rPr>
              <a:t>– </a:t>
            </a:r>
            <a:r>
              <a:rPr lang="be-BY" sz="9600" i="1" dirty="0" smtClean="0">
                <a:latin typeface="Constantia"/>
                <a:cs typeface="Constantia"/>
              </a:rPr>
              <a:t>беларускі першадрукар, гуманіст</a:t>
            </a:r>
            <a:r>
              <a:rPr lang="be-BY" sz="9600" b="1" i="1" dirty="0" smtClean="0">
                <a:latin typeface="Constantia"/>
                <a:cs typeface="Constantia"/>
              </a:rPr>
              <a:t>.</a:t>
            </a:r>
          </a:p>
          <a:p>
            <a:endParaRPr lang="be-BY" dirty="0" smtClean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en-US" dirty="0" smtClean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dirty="0"/>
          </a:p>
          <a:p>
            <a:endParaRPr lang="be-BY" dirty="0" smtClean="0"/>
          </a:p>
          <a:p>
            <a:endParaRPr lang="be-BY" sz="9800" dirty="0"/>
          </a:p>
          <a:p>
            <a:r>
              <a:rPr lang="be-BY" sz="9800" b="1" i="1" dirty="0" smtClean="0">
                <a:latin typeface="Constantia"/>
                <a:cs typeface="Constantia"/>
              </a:rPr>
              <a:t>Ян Вісліцкі </a:t>
            </a:r>
            <a:r>
              <a:rPr lang="en-US" sz="9800" b="1" i="1" dirty="0" smtClean="0">
                <a:latin typeface="Constantia"/>
                <a:cs typeface="Constantia"/>
              </a:rPr>
              <a:t>–</a:t>
            </a:r>
            <a:r>
              <a:rPr lang="be-BY" sz="9800" b="1" i="1" dirty="0" smtClean="0">
                <a:latin typeface="Constantia"/>
                <a:cs typeface="Constantia"/>
              </a:rPr>
              <a:t> </a:t>
            </a:r>
            <a:r>
              <a:rPr lang="en-US" sz="9800" b="1" i="1" dirty="0" smtClean="0">
                <a:latin typeface="Constantia"/>
                <a:cs typeface="Constantia"/>
              </a:rPr>
              <a:t>(1485 – 1520)</a:t>
            </a:r>
            <a:r>
              <a:rPr lang="be-BY" sz="9800" b="1" i="1" dirty="0" smtClean="0">
                <a:latin typeface="Constantia"/>
                <a:cs typeface="Constantia"/>
              </a:rPr>
              <a:t> </a:t>
            </a:r>
            <a:r>
              <a:rPr lang="en-US" sz="9800" i="1" dirty="0" smtClean="0">
                <a:latin typeface="Constantia"/>
                <a:cs typeface="Constantia"/>
              </a:rPr>
              <a:t>–</a:t>
            </a:r>
            <a:r>
              <a:rPr lang="be-BY" sz="9800" i="1" dirty="0" smtClean="0">
                <a:latin typeface="Constantia"/>
                <a:cs typeface="Constantia"/>
              </a:rPr>
              <a:t> сярэднявечны новалацінскі паэт ВКЛ</a:t>
            </a:r>
            <a:endParaRPr lang="en-US" sz="9800" i="1" dirty="0" smtClean="0">
              <a:latin typeface="Constantia"/>
              <a:cs typeface="Constantia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782" y="2493105"/>
            <a:ext cx="3316242" cy="2533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1" y="2831536"/>
            <a:ext cx="3892614" cy="21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8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ДЭДЛ</a:t>
            </a:r>
            <a:r>
              <a:rPr lang="be-BY" sz="4400" b="1" dirty="0">
                <a:solidFill>
                  <a:srgbClr val="FF0000"/>
                </a:solidFill>
                <a:latin typeface="Constantia"/>
                <a:cs typeface="Constantia"/>
              </a:rPr>
              <a:t>А</a:t>
            </a:r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ЙН 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3088942"/>
            <a:ext cx="8174270" cy="294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 МЕДЫУМ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10" y="3081855"/>
            <a:ext cx="6396489" cy="29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36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МІДТЭРМ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108" y="3183021"/>
            <a:ext cx="2872254" cy="28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74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ЛСП І АЙСІК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2741"/>
            <a:ext cx="4311084" cy="2738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97" y="3418220"/>
            <a:ext cx="3640570" cy="238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41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БАРАКІ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547" y="2982635"/>
            <a:ext cx="6073643" cy="317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4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СТОЦІС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00" y="3041902"/>
            <a:ext cx="4523996" cy="30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58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(Літва)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nstantia"/>
                <a:cs typeface="Constantia"/>
              </a:rPr>
              <a:t>[</a:t>
            </a:r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ЛАБАДЕНА</a:t>
            </a:r>
            <a:r>
              <a:rPr lang="en-US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]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3039"/>
            <a:ext cx="3992590" cy="2797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595" y="3173039"/>
            <a:ext cx="3765445" cy="25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(Іспанія)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ХАДЗІЦЬ НА ТАПЫ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72" y="3089894"/>
            <a:ext cx="4450769" cy="29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8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(Польшча)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КНАЙПА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82" y="3032307"/>
            <a:ext cx="4627492" cy="30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66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(Польшча)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СІЛКА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19" y="2988281"/>
            <a:ext cx="4759811" cy="31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95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47" y="212986"/>
            <a:ext cx="872298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>
                <a:latin typeface="Constantia"/>
                <a:cs typeface="Constantia"/>
              </a:rPr>
              <a:t>Лейпцыгскі ўніверсітэт (Нямеччына)</a:t>
            </a:r>
            <a:endParaRPr lang="en-US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b="1" i="1" dirty="0" smtClean="0">
                <a:latin typeface="Constantia"/>
                <a:cs typeface="Constantia"/>
              </a:rPr>
              <a:t>Леў Сапега (1557 </a:t>
            </a:r>
            <a:r>
              <a:rPr lang="en-US" b="1" i="1" dirty="0" smtClean="0">
                <a:latin typeface="Constantia"/>
                <a:cs typeface="Constantia"/>
              </a:rPr>
              <a:t>–</a:t>
            </a:r>
            <a:r>
              <a:rPr lang="be-BY" b="1" i="1" dirty="0" smtClean="0">
                <a:latin typeface="Constantia"/>
                <a:cs typeface="Constantia"/>
              </a:rPr>
              <a:t> 1633) </a:t>
            </a:r>
            <a:r>
              <a:rPr lang="en-US" i="1" dirty="0" smtClean="0">
                <a:latin typeface="Constantia"/>
                <a:cs typeface="Constantia"/>
              </a:rPr>
              <a:t>–</a:t>
            </a:r>
            <a:r>
              <a:rPr lang="be-BY" i="1" dirty="0" smtClean="0">
                <a:latin typeface="Constantia"/>
                <a:cs typeface="Constantia"/>
              </a:rPr>
              <a:t> канцлер ВКЛ, стваральнік 3-га Статута ВКЛ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088" y="2571504"/>
            <a:ext cx="2966875" cy="34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96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(Польшча)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ЛЕГІТКА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62" y="3017677"/>
            <a:ext cx="6813471" cy="31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2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 (Польшча)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ФЭЙСІК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723" y="3289566"/>
            <a:ext cx="4558254" cy="25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11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ВІЗА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022600"/>
            <a:ext cx="4267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385464"/>
            <a:ext cx="8795171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onstantia"/>
                <a:cs typeface="Constantia"/>
              </a:rPr>
              <a:t>C</a:t>
            </a:r>
            <a:r>
              <a:rPr lang="be-BY" sz="3600" b="1" dirty="0" smtClean="0">
                <a:latin typeface="Constantia"/>
                <a:cs typeface="Constantia"/>
              </a:rPr>
              <a:t>лоўнік беларускага студэнта за мяжой</a:t>
            </a:r>
            <a:endParaRPr lang="en-US" sz="3600" b="1" dirty="0">
              <a:latin typeface="Constantia"/>
              <a:cs typeface="Constant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400" b="1" dirty="0" smtClean="0">
                <a:solidFill>
                  <a:srgbClr val="FF0000"/>
                </a:solidFill>
                <a:latin typeface="Constantia"/>
                <a:cs typeface="Constantia"/>
              </a:rPr>
              <a:t>ЧВНЖ</a:t>
            </a:r>
            <a:endParaRPr lang="en-US" sz="4400" b="1" dirty="0">
              <a:solidFill>
                <a:srgbClr val="FF0000"/>
              </a:solidFill>
              <a:latin typeface="Constantia"/>
              <a:cs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02" y="3324065"/>
            <a:ext cx="4201218" cy="27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6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5" y="1490611"/>
            <a:ext cx="3095665" cy="38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8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83820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>
                <a:latin typeface="Constantia"/>
                <a:cs typeface="Constantia"/>
              </a:rPr>
              <a:t>Лейпцыгскі ўніверсітэт </a:t>
            </a:r>
            <a:r>
              <a:rPr lang="be-BY" b="1" dirty="0">
                <a:latin typeface="Constantia"/>
                <a:cs typeface="Constantia"/>
              </a:rPr>
              <a:t>(Нямеччына)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b="1" dirty="0" smtClean="0">
              <a:latin typeface="Constantia"/>
              <a:cs typeface="Constantia"/>
            </a:endParaRPr>
          </a:p>
          <a:p>
            <a:endParaRPr lang="be-BY" b="1" dirty="0">
              <a:latin typeface="Constantia"/>
              <a:cs typeface="Constantia"/>
            </a:endParaRPr>
          </a:p>
          <a:p>
            <a:pPr marL="0" indent="0">
              <a:buNone/>
            </a:pPr>
            <a:r>
              <a:rPr lang="be-BY" b="1" i="1" dirty="0" smtClean="0">
                <a:latin typeface="Constantia"/>
                <a:cs typeface="Constantia"/>
              </a:rPr>
              <a:t>Януш Радзівіл (1612 </a:t>
            </a:r>
            <a:r>
              <a:rPr lang="en-US" b="1" i="1" dirty="0" smtClean="0">
                <a:latin typeface="Constantia"/>
                <a:cs typeface="Constantia"/>
              </a:rPr>
              <a:t>–</a:t>
            </a:r>
            <a:r>
              <a:rPr lang="be-BY" b="1" i="1" dirty="0" smtClean="0">
                <a:latin typeface="Constantia"/>
                <a:cs typeface="Constantia"/>
              </a:rPr>
              <a:t> 1655) </a:t>
            </a:r>
            <a:r>
              <a:rPr lang="en-US" i="1" dirty="0" smtClean="0"/>
              <a:t>–</a:t>
            </a:r>
            <a:r>
              <a:rPr lang="be-BY" i="1" dirty="0" smtClean="0"/>
              <a:t> </a:t>
            </a:r>
          </a:p>
          <a:p>
            <a:pPr marL="0" indent="0">
              <a:buNone/>
            </a:pPr>
            <a:r>
              <a:rPr lang="be-BY" i="1" dirty="0" smtClean="0">
                <a:latin typeface="Constantia"/>
                <a:cs typeface="Constantia"/>
              </a:rPr>
              <a:t>дзяржаўны і вайсковы дзеяч ВКЛ</a:t>
            </a:r>
            <a:r>
              <a:rPr lang="be-BY" dirty="0" smtClean="0">
                <a:latin typeface="Constantia"/>
                <a:cs typeface="Constantia"/>
              </a:rPr>
              <a:t>. </a:t>
            </a:r>
            <a:endParaRPr lang="en-US" dirty="0"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765" y="2390275"/>
            <a:ext cx="2794920" cy="36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0409" y="6585561"/>
            <a:ext cx="1849965" cy="75263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 smtClean="0"/>
          </a:p>
          <a:p>
            <a:endParaRPr lang="be-BY" dirty="0"/>
          </a:p>
          <a:p>
            <a:endParaRPr lang="be-BY" b="1" dirty="0" smtClean="0"/>
          </a:p>
          <a:p>
            <a:r>
              <a:rPr lang="be-BY" b="1" i="1" dirty="0" smtClean="0">
                <a:latin typeface="Constantia"/>
                <a:cs typeface="Constantia"/>
              </a:rPr>
              <a:t>Саламон Рысінскі (1560 </a:t>
            </a:r>
            <a:r>
              <a:rPr lang="en-US" b="1" i="1" dirty="0" smtClean="0">
                <a:latin typeface="Constantia"/>
                <a:cs typeface="Constantia"/>
              </a:rPr>
              <a:t>–</a:t>
            </a:r>
            <a:r>
              <a:rPr lang="be-BY" b="1" i="1" dirty="0" smtClean="0">
                <a:latin typeface="Constantia"/>
                <a:cs typeface="Constantia"/>
              </a:rPr>
              <a:t> 1625) </a:t>
            </a:r>
            <a:r>
              <a:rPr lang="en-US" i="1" dirty="0" smtClean="0">
                <a:latin typeface="Constantia"/>
                <a:cs typeface="Constantia"/>
              </a:rPr>
              <a:t>–</a:t>
            </a:r>
            <a:r>
              <a:rPr lang="be-BY" i="1" dirty="0" smtClean="0">
                <a:latin typeface="Constantia"/>
                <a:cs typeface="Constantia"/>
              </a:rPr>
              <a:t> новалацінскі паэт, які першым у гісторыі назваў сябе “беларусам”.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685800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Лейпцыгскі ўніверсітэт (Нямеччына)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396" y="3533591"/>
            <a:ext cx="1904565" cy="23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2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b="1" i="1" dirty="0" smtClean="0">
                <a:latin typeface="Constantia"/>
                <a:cs typeface="Constantia"/>
              </a:rPr>
              <a:t>Сімяон Полацкі (</a:t>
            </a:r>
            <a:r>
              <a:rPr lang="en-US" b="1" i="1" dirty="0" smtClean="0">
                <a:latin typeface="Constantia"/>
                <a:cs typeface="Constantia"/>
              </a:rPr>
              <a:t>1629 – 1680)</a:t>
            </a:r>
            <a:r>
              <a:rPr lang="en-US" i="1" dirty="0" smtClean="0">
                <a:latin typeface="Constantia"/>
                <a:cs typeface="Constantia"/>
              </a:rPr>
              <a:t> – </a:t>
            </a:r>
            <a:r>
              <a:rPr lang="be-BY" i="1" dirty="0" smtClean="0">
                <a:latin typeface="Constantia"/>
                <a:cs typeface="Constantia"/>
              </a:rPr>
              <a:t>беларускі драматург, грамадскі і рэлігійны дзеяч</a:t>
            </a:r>
            <a:r>
              <a:rPr lang="be-BY" dirty="0" smtClean="0">
                <a:latin typeface="Constantia"/>
                <a:cs typeface="Constantia"/>
              </a:rPr>
              <a:t>.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685800"/>
            <a:ext cx="83820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Кіеўская духоўная акадэмія </a:t>
            </a:r>
          </a:p>
          <a:p>
            <a:pPr algn="ctr"/>
            <a:r>
              <a:rPr lang="be-BY" b="1" dirty="0" smtClean="0">
                <a:latin typeface="Constantia"/>
                <a:cs typeface="Constantia"/>
              </a:rPr>
              <a:t>(Украіна)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87" y="2508785"/>
            <a:ext cx="2314965" cy="34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54" y="707496"/>
            <a:ext cx="7543800" cy="3886200"/>
          </a:xfrm>
        </p:spPr>
        <p:txBody>
          <a:bodyPr/>
          <a:lstStyle/>
          <a:p>
            <a:r>
              <a:rPr lang="be-BY" b="1" i="1" dirty="0" smtClean="0">
                <a:latin typeface="Constantia"/>
                <a:cs typeface="Constantia"/>
              </a:rPr>
              <a:t>Мітрафан Доўнар-Запольскі (1867 </a:t>
            </a:r>
            <a:r>
              <a:rPr lang="en-US" b="1" i="1" dirty="0" smtClean="0">
                <a:latin typeface="Constantia"/>
                <a:cs typeface="Constantia"/>
              </a:rPr>
              <a:t>–</a:t>
            </a:r>
            <a:r>
              <a:rPr lang="be-BY" b="1" i="1" dirty="0" smtClean="0">
                <a:latin typeface="Constantia"/>
                <a:cs typeface="Constantia"/>
              </a:rPr>
              <a:t> 1934) </a:t>
            </a:r>
            <a:r>
              <a:rPr lang="en-US" i="1" dirty="0" smtClean="0">
                <a:latin typeface="Constantia"/>
                <a:cs typeface="Constantia"/>
              </a:rPr>
              <a:t>–</a:t>
            </a:r>
            <a:r>
              <a:rPr lang="be-BY" i="1" dirty="0" smtClean="0">
                <a:latin typeface="Constantia"/>
                <a:cs typeface="Constantia"/>
              </a:rPr>
              <a:t> гісторык і этнограф беларускага паходжання. </a:t>
            </a:r>
          </a:p>
          <a:p>
            <a:endParaRPr lang="en-US" dirty="0">
              <a:latin typeface="Constantia"/>
              <a:cs typeface="Constant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16018"/>
            <a:ext cx="8983579" cy="2445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be-BY" b="1" dirty="0" smtClean="0">
              <a:latin typeface="Constantia"/>
              <a:cs typeface="Constantia"/>
            </a:endParaRPr>
          </a:p>
          <a:p>
            <a:pPr algn="ctr"/>
            <a:r>
              <a:rPr lang="be-BY" b="1" dirty="0" smtClean="0">
                <a:latin typeface="Constantia"/>
                <a:cs typeface="Constantia"/>
              </a:rPr>
              <a:t>Кіеўскі ўніверсітэт</a:t>
            </a:r>
          </a:p>
          <a:p>
            <a:pPr algn="ctr"/>
            <a:r>
              <a:rPr lang="be-BY" b="1" dirty="0" smtClean="0">
                <a:latin typeface="Constantia"/>
                <a:cs typeface="Constantia"/>
              </a:rPr>
              <a:t>(Украіна)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085" y="2833859"/>
            <a:ext cx="2361585" cy="31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9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8" y="2148147"/>
            <a:ext cx="8799091" cy="1044870"/>
          </a:xfrm>
        </p:spPr>
        <p:txBody>
          <a:bodyPr>
            <a:normAutofit/>
          </a:bodyPr>
          <a:lstStyle/>
          <a:p>
            <a:r>
              <a:rPr lang="be-BY" sz="2800" b="1" i="1" dirty="0" smtClean="0">
                <a:latin typeface="Constantia"/>
                <a:cs typeface="Constantia"/>
              </a:rPr>
              <a:t>Уладзімір Караткевіч (1930-1984)</a:t>
            </a:r>
            <a:r>
              <a:rPr lang="be-BY" sz="2800" i="1" dirty="0" smtClean="0">
                <a:latin typeface="Constantia"/>
                <a:cs typeface="Constantia"/>
              </a:rPr>
              <a:t> </a:t>
            </a:r>
            <a:r>
              <a:rPr lang="en-US" sz="2800" i="1" dirty="0" smtClean="0">
                <a:latin typeface="Constantia"/>
                <a:cs typeface="Constantia"/>
              </a:rPr>
              <a:t>–</a:t>
            </a:r>
            <a:r>
              <a:rPr lang="be-BY" sz="2800" i="1" dirty="0" smtClean="0">
                <a:latin typeface="Constantia"/>
                <a:cs typeface="Constantia"/>
              </a:rPr>
              <a:t> </a:t>
            </a:r>
            <a:br>
              <a:rPr lang="be-BY" sz="2800" i="1" dirty="0" smtClean="0">
                <a:latin typeface="Constantia"/>
                <a:cs typeface="Constantia"/>
              </a:rPr>
            </a:br>
            <a:r>
              <a:rPr lang="be-BY" sz="2800" i="1" dirty="0" smtClean="0">
                <a:latin typeface="Constantia"/>
                <a:cs typeface="Constantia"/>
              </a:rPr>
              <a:t>класік беларускай літаратуры.</a:t>
            </a:r>
            <a:endParaRPr lang="en-US" sz="2800" i="1" dirty="0">
              <a:latin typeface="Constantia"/>
              <a:cs typeface="Constantia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761999" y="990600"/>
            <a:ext cx="7703941" cy="1870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e-BY" b="1" dirty="0" smtClean="0">
                <a:latin typeface="Constantia"/>
                <a:cs typeface="Constantia"/>
              </a:rPr>
              <a:t>Кіеўскі ўніверсітэт</a:t>
            </a:r>
          </a:p>
          <a:p>
            <a:pPr algn="ctr"/>
            <a:r>
              <a:rPr lang="be-BY" b="1" dirty="0" smtClean="0">
                <a:latin typeface="Constantia"/>
                <a:cs typeface="Constantia"/>
              </a:rPr>
              <a:t>(Украіна)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2148147"/>
            <a:ext cx="2540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89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1</TotalTime>
  <Words>879</Words>
  <Application>Microsoft Office PowerPoint</Application>
  <PresentationFormat>Экран (4:3)</PresentationFormat>
  <Paragraphs>170</Paragraphs>
  <Slides>44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Cambria</vt:lpstr>
      <vt:lpstr>Constantia</vt:lpstr>
      <vt:lpstr>Impact</vt:lpstr>
      <vt:lpstr>Times New Roman</vt:lpstr>
      <vt:lpstr>NewsPrint</vt:lpstr>
      <vt:lpstr>     АДУКАЦЫЯ ЗА МЯЖОЙ                                                                                 </vt:lpstr>
      <vt:lpstr>Традыцыі адукацыі за мяжой</vt:lpstr>
      <vt:lpstr>Презентация PowerPoint</vt:lpstr>
      <vt:lpstr>Лейпцыгскі ўніверсітэт (Нямеччына)</vt:lpstr>
      <vt:lpstr>Лейпцыгскі ўніверсітэт (Нямеччына)</vt:lpstr>
      <vt:lpstr>Презентация PowerPoint</vt:lpstr>
      <vt:lpstr>Презентация PowerPoint</vt:lpstr>
      <vt:lpstr>Презентация PowerPoint</vt:lpstr>
      <vt:lpstr>Уладзімір Караткевіч (1930-1984) –  класік беларускай літаратуры.</vt:lpstr>
      <vt:lpstr>Францішак Багушэвіч (1840 – 1900) – класік беларускай літаратуры</vt:lpstr>
      <vt:lpstr>Браніслаў Тарашкевіч (1892 – 1938) –  беларускі мовазнаўца  і грамадска-палітычны дзеяч. </vt:lpstr>
      <vt:lpstr>Презентация PowerPoint</vt:lpstr>
      <vt:lpstr>Презентация PowerPoint</vt:lpstr>
      <vt:lpstr>Беларускі лёвенскі хор на мяжы ХХ ст.</vt:lpstr>
      <vt:lpstr>.</vt:lpstr>
      <vt:lpstr>.</vt:lpstr>
      <vt:lpstr>.</vt:lpstr>
      <vt:lpstr>.</vt:lpstr>
      <vt:lpstr>.</vt:lpstr>
      <vt:lpstr>Варыянты навучання за мяжой для беларусаў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(Літва)</vt:lpstr>
      <vt:lpstr>Cлоўнік беларускага студэнта за мяжой (Іспанія)</vt:lpstr>
      <vt:lpstr>Cлоўнік беларускага студэнта за мяжой (Польшча)</vt:lpstr>
      <vt:lpstr>Cлоўнік беларускага студэнта за мяжой (Польшча)</vt:lpstr>
      <vt:lpstr>Cлоўнік беларускага студэнта за мяжой (Польшча)</vt:lpstr>
      <vt:lpstr>Cлоўнік беларускага студэнта за мяжой (Польшча)</vt:lpstr>
      <vt:lpstr>Cлоўнік беларускага студэнта за мяжой</vt:lpstr>
      <vt:lpstr>Cлоўнік беларускага студэнта за мяжой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ТЭМА:  АДУКАЦЫЯ ЗА МЯЖОЙ</dc:title>
  <dc:creator>Dzianis</dc:creator>
  <cp:lastModifiedBy>ГЛ</cp:lastModifiedBy>
  <cp:revision>34</cp:revision>
  <dcterms:created xsi:type="dcterms:W3CDTF">2015-11-20T00:31:09Z</dcterms:created>
  <dcterms:modified xsi:type="dcterms:W3CDTF">2015-11-23T11:03:18Z</dcterms:modified>
</cp:coreProperties>
</file>