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BEED-AF0A-4F8B-918A-B12164A63F51}" type="datetimeFigureOut">
              <a:rPr lang="ru-RU" smtClean="0"/>
              <a:t>11.05.2015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D9CC61-6BFB-4D6A-8997-C1CC1980AE3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BEED-AF0A-4F8B-918A-B12164A63F51}" type="datetimeFigureOut">
              <a:rPr lang="ru-RU" smtClean="0"/>
              <a:t>11.05.2015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CC61-6BFB-4D6A-8997-C1CC1980AE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BEED-AF0A-4F8B-918A-B12164A63F51}" type="datetimeFigureOut">
              <a:rPr lang="ru-RU" smtClean="0"/>
              <a:t>11.05.2015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CC61-6BFB-4D6A-8997-C1CC1980AE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BEED-AF0A-4F8B-918A-B12164A63F51}" type="datetimeFigureOut">
              <a:rPr lang="ru-RU" smtClean="0"/>
              <a:t>11.05.2015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D9CC61-6BFB-4D6A-8997-C1CC1980AE35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BEED-AF0A-4F8B-918A-B12164A63F51}" type="datetimeFigureOut">
              <a:rPr lang="ru-RU" smtClean="0"/>
              <a:t>11.05.2015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D9CC61-6BFB-4D6A-8997-C1CC1980AE3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BEED-AF0A-4F8B-918A-B12164A63F51}" type="datetimeFigureOut">
              <a:rPr lang="ru-RU" smtClean="0"/>
              <a:t>11.05.2015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D9CC61-6BFB-4D6A-8997-C1CC1980AE3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BEED-AF0A-4F8B-918A-B12164A63F51}" type="datetimeFigureOut">
              <a:rPr lang="ru-RU" smtClean="0"/>
              <a:t>11.05.2015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D9CC61-6BFB-4D6A-8997-C1CC1980AE35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BEED-AF0A-4F8B-918A-B12164A63F51}" type="datetimeFigureOut">
              <a:rPr lang="ru-RU" smtClean="0"/>
              <a:t>11.05.2015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D9CC61-6BFB-4D6A-8997-C1CC1980AE3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BEED-AF0A-4F8B-918A-B12164A63F51}" type="datetimeFigureOut">
              <a:rPr lang="ru-RU" smtClean="0"/>
              <a:t>11.05.2015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D9CC61-6BFB-4D6A-8997-C1CC1980AE3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BEED-AF0A-4F8B-918A-B12164A63F51}" type="datetimeFigureOut">
              <a:rPr lang="ru-RU" smtClean="0"/>
              <a:t>11.05.2015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D9CC61-6BFB-4D6A-8997-C1CC1980AE3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BEED-AF0A-4F8B-918A-B12164A63F51}" type="datetimeFigureOut">
              <a:rPr lang="ru-RU" smtClean="0"/>
              <a:t>11.05.2015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D9CC61-6BFB-4D6A-8997-C1CC1980AE35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36CBEED-AF0A-4F8B-918A-B12164A63F51}" type="datetimeFigureOut">
              <a:rPr lang="ru-RU" smtClean="0"/>
              <a:t>11.05.2015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BD9CC61-6BFB-4D6A-8997-C1CC1980AE3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http://www.picturesnew.com/media/images/telecamera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http://cdns2.freepik.com/free-photo/old-television-2-0_17-1102093641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http://www.graycell.ru/picture/big/antenna3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https://encrypted-tbn3.gstatic.com/images?q=tbn:ANd9GcR87um0K7lkuNbAYX19GallT8LI8aeeR7-DWTew5ftj8n6bUO1d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generation.by/mediashare/5l/vo1t9ka5t3gvcyduqc1ksr2py2wftu-org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21.by/pub/news/2011/11/1320217094866861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www.allthekit.com/Shure%20SM58s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7000" b="1" dirty="0" err="1" smtClean="0">
                <a:solidFill>
                  <a:srgbClr val="FFFF00"/>
                </a:solidFill>
              </a:rPr>
              <a:t>Тэлебачанне</a:t>
            </a:r>
            <a:endParaRPr lang="ru-RU" sz="7000" b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0590" y="3356991"/>
            <a:ext cx="2201208" cy="2726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972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685801"/>
            <a:ext cx="7690048" cy="5839543"/>
          </a:xfrm>
        </p:spPr>
        <p:txBody>
          <a:bodyPr>
            <a:normAutofit fontScale="92500" lnSpcReduction="10000"/>
          </a:bodyPr>
          <a:lstStyle/>
          <a:p>
            <a:r>
              <a:rPr lang="be-BY" sz="5000" dirty="0">
                <a:effectLst/>
              </a:rPr>
              <a:t>Сцэнар</a:t>
            </a:r>
            <a:endParaRPr lang="ru-RU" sz="5000" dirty="0">
              <a:effectLst/>
            </a:endParaRPr>
          </a:p>
          <a:p>
            <a:r>
              <a:rPr lang="be-BY" sz="5000" dirty="0">
                <a:effectLst/>
              </a:rPr>
              <a:t>Хранаметраж</a:t>
            </a:r>
            <a:endParaRPr lang="ru-RU" sz="5000" dirty="0">
              <a:effectLst/>
            </a:endParaRPr>
          </a:p>
          <a:p>
            <a:r>
              <a:rPr lang="be-BY" sz="5000" dirty="0">
                <a:effectLst/>
              </a:rPr>
              <a:t>Мантаж, мантажаваць</a:t>
            </a:r>
            <a:endParaRPr lang="ru-RU" sz="5000" dirty="0">
              <a:effectLst/>
            </a:endParaRPr>
          </a:p>
          <a:p>
            <a:pPr fontAlgn="base"/>
            <a:r>
              <a:rPr lang="be-BY" sz="5000" dirty="0">
                <a:effectLst/>
              </a:rPr>
              <a:t>Стэндап – рэпарцёрскі прыём, калі журналіст працуе непасрэдна ў кадры, часта на месцы падзеяў </a:t>
            </a:r>
            <a:endParaRPr lang="ru-RU" sz="5000" dirty="0">
              <a:effectLst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352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685801"/>
            <a:ext cx="7618040" cy="5695527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be-BY" sz="5000" dirty="0">
                <a:effectLst/>
              </a:rPr>
              <a:t>Сінхрон – запісаны на відэа каментар удзельніка, сведкі падзеяў ці эксперта, які ўстаўляецца ў журналісцкі матэрыял.</a:t>
            </a:r>
            <a:endParaRPr lang="ru-RU" sz="5000" dirty="0">
              <a:effectLst/>
            </a:endParaRPr>
          </a:p>
          <a:p>
            <a:pPr fontAlgn="base"/>
            <a:r>
              <a:rPr lang="be-BY" sz="5000" dirty="0">
                <a:effectLst/>
              </a:rPr>
              <a:t>Закадравы тэкст (off, оф) – словы журналіста ў тэлесюжэце, якія тлумачаць, што адбываецца ў кадры</a:t>
            </a:r>
            <a:endParaRPr lang="ru-RU" sz="5000" dirty="0">
              <a:effectLst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352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347864" y="685801"/>
            <a:ext cx="4881736" cy="5983559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be-BY" sz="5000" dirty="0">
                <a:effectLst/>
              </a:rPr>
              <a:t>Прайм-тайм – час на тэлебачанні, калі яго глядзіць найбольшая колкасць гледачоў</a:t>
            </a:r>
            <a:endParaRPr lang="ru-RU" sz="5000" dirty="0">
              <a:effectLst/>
            </a:endParaRPr>
          </a:p>
          <a:p>
            <a:r>
              <a:rPr lang="be-BY" sz="5000" dirty="0">
                <a:effectLst/>
              </a:rPr>
              <a:t>“Выхад з цемры” (зацьмення), чорны кадр папярэднічае наступным</a:t>
            </a:r>
            <a:endParaRPr lang="ru-RU" sz="5000" dirty="0">
              <a:effectLst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www.picturesnew.com/media/images/telecamera.jpg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39" y="340003"/>
            <a:ext cx="2876550" cy="2254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1352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685801"/>
            <a:ext cx="7834064" cy="6172199"/>
          </a:xfrm>
        </p:spPr>
        <p:txBody>
          <a:bodyPr>
            <a:normAutofit lnSpcReduction="10000"/>
          </a:bodyPr>
          <a:lstStyle/>
          <a:p>
            <a:r>
              <a:rPr lang="be-BY" sz="5000" dirty="0">
                <a:effectLst/>
              </a:rPr>
              <a:t>Відэашэраг</a:t>
            </a:r>
            <a:endParaRPr lang="ru-RU" sz="5000" dirty="0">
              <a:effectLst/>
            </a:endParaRPr>
          </a:p>
          <a:p>
            <a:r>
              <a:rPr lang="be-BY" sz="5000" dirty="0">
                <a:effectLst/>
              </a:rPr>
              <a:t>Графіка</a:t>
            </a:r>
            <a:endParaRPr lang="ru-RU" sz="5000" dirty="0">
              <a:effectLst/>
            </a:endParaRPr>
          </a:p>
          <a:p>
            <a:r>
              <a:rPr lang="be-BY" sz="5000" dirty="0">
                <a:effectLst/>
              </a:rPr>
              <a:t>Сцэнаграфія </a:t>
            </a:r>
            <a:endParaRPr lang="ru-RU" sz="5000" dirty="0">
              <a:effectLst/>
            </a:endParaRPr>
          </a:p>
          <a:p>
            <a:r>
              <a:rPr lang="be-BY" sz="5000" dirty="0">
                <a:effectLst/>
              </a:rPr>
              <a:t>Праграмная сетка</a:t>
            </a:r>
            <a:endParaRPr lang="ru-RU" sz="5000" dirty="0">
              <a:effectLst/>
            </a:endParaRPr>
          </a:p>
          <a:p>
            <a:r>
              <a:rPr lang="be-BY" sz="5000" dirty="0">
                <a:effectLst/>
              </a:rPr>
              <a:t>Сезон</a:t>
            </a:r>
            <a:endParaRPr lang="ru-RU" sz="5000" dirty="0">
              <a:effectLst/>
            </a:endParaRPr>
          </a:p>
          <a:p>
            <a:r>
              <a:rPr lang="be-BY" sz="5000" dirty="0">
                <a:effectLst/>
              </a:rPr>
              <a:t>Забаўляльныя праграмы</a:t>
            </a:r>
            <a:endParaRPr lang="ru-RU" sz="5000" dirty="0">
              <a:effectLst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352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131840" y="332656"/>
            <a:ext cx="5097760" cy="5904655"/>
          </a:xfrm>
        </p:spPr>
        <p:txBody>
          <a:bodyPr>
            <a:normAutofit fontScale="62500" lnSpcReduction="20000"/>
          </a:bodyPr>
          <a:lstStyle/>
          <a:p>
            <a:r>
              <a:rPr lang="be-BY" sz="5000" dirty="0">
                <a:effectLst/>
              </a:rPr>
              <a:t>Інфармацыйна-аналітычныя праграмы</a:t>
            </a:r>
            <a:endParaRPr lang="ru-RU" sz="5000" dirty="0">
              <a:effectLst/>
            </a:endParaRPr>
          </a:p>
          <a:p>
            <a:r>
              <a:rPr lang="be-BY" sz="5000" dirty="0">
                <a:effectLst/>
              </a:rPr>
              <a:t>Асветніцкія, адукацыйныя праграмы</a:t>
            </a:r>
            <a:endParaRPr lang="ru-RU" sz="5000" dirty="0">
              <a:effectLst/>
            </a:endParaRPr>
          </a:p>
          <a:p>
            <a:r>
              <a:rPr lang="be-BY" sz="5000" dirty="0">
                <a:effectLst/>
              </a:rPr>
              <a:t>Навукова-папулярныя праграмы</a:t>
            </a:r>
            <a:endParaRPr lang="ru-RU" sz="5000" dirty="0">
              <a:effectLst/>
            </a:endParaRPr>
          </a:p>
          <a:p>
            <a:r>
              <a:rPr lang="be-BY" sz="5000" dirty="0">
                <a:effectLst/>
              </a:rPr>
              <a:t>Спартовыя праграмы</a:t>
            </a:r>
            <a:endParaRPr lang="ru-RU" sz="5000" dirty="0">
              <a:effectLst/>
            </a:endParaRPr>
          </a:p>
          <a:p>
            <a:r>
              <a:rPr lang="be-BY" sz="5000" dirty="0">
                <a:effectLst/>
              </a:rPr>
              <a:t>Сенсацыя</a:t>
            </a:r>
            <a:endParaRPr lang="ru-RU" sz="5000" dirty="0">
              <a:effectLst/>
            </a:endParaRPr>
          </a:p>
          <a:p>
            <a:r>
              <a:rPr lang="be-BY" sz="5000" dirty="0">
                <a:effectLst/>
              </a:rPr>
              <a:t>Свецкая хроніка, умешвацца ў прыватнае жыццё</a:t>
            </a:r>
            <a:endParaRPr lang="ru-RU" sz="5000" dirty="0">
              <a:effectLst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://cdns2.freepik.com/free-photo/old-television-2-0_17-1102093641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933056"/>
            <a:ext cx="2465468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13521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685801"/>
            <a:ext cx="7618040" cy="5767535"/>
          </a:xfrm>
        </p:spPr>
        <p:txBody>
          <a:bodyPr>
            <a:normAutofit fontScale="77500" lnSpcReduction="20000"/>
          </a:bodyPr>
          <a:lstStyle/>
          <a:p>
            <a:r>
              <a:rPr lang="be-BY" sz="5000" dirty="0">
                <a:effectLst/>
              </a:rPr>
              <a:t>Інфармацыйна-аналітычныя праграмы</a:t>
            </a:r>
            <a:endParaRPr lang="ru-RU" sz="5000" dirty="0">
              <a:effectLst/>
            </a:endParaRPr>
          </a:p>
          <a:p>
            <a:r>
              <a:rPr lang="be-BY" sz="5000" dirty="0">
                <a:effectLst/>
              </a:rPr>
              <a:t>Асветніцкія, адукацыйныя праграмы</a:t>
            </a:r>
            <a:endParaRPr lang="ru-RU" sz="5000" dirty="0">
              <a:effectLst/>
            </a:endParaRPr>
          </a:p>
          <a:p>
            <a:r>
              <a:rPr lang="be-BY" sz="5000" dirty="0">
                <a:effectLst/>
              </a:rPr>
              <a:t>Навукова-папулярныя праграмы</a:t>
            </a:r>
            <a:endParaRPr lang="ru-RU" sz="5000" dirty="0">
              <a:effectLst/>
            </a:endParaRPr>
          </a:p>
          <a:p>
            <a:r>
              <a:rPr lang="be-BY" sz="5000" dirty="0">
                <a:effectLst/>
              </a:rPr>
              <a:t>Спартовыя праграмы</a:t>
            </a:r>
            <a:endParaRPr lang="ru-RU" sz="5000" dirty="0">
              <a:effectLst/>
            </a:endParaRPr>
          </a:p>
          <a:p>
            <a:r>
              <a:rPr lang="be-BY" sz="5000" dirty="0">
                <a:effectLst/>
              </a:rPr>
              <a:t>Сенсацыя</a:t>
            </a:r>
            <a:endParaRPr lang="ru-RU" sz="5000" dirty="0">
              <a:effectLst/>
            </a:endParaRPr>
          </a:p>
          <a:p>
            <a:r>
              <a:rPr lang="be-BY" sz="5000" dirty="0">
                <a:effectLst/>
              </a:rPr>
              <a:t>Свецкая хроніка, умешвацца ў прыватнае жыццё</a:t>
            </a:r>
            <a:endParaRPr lang="ru-RU" sz="5000" dirty="0">
              <a:effectLst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352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685801"/>
            <a:ext cx="7690048" cy="5551511"/>
          </a:xfrm>
        </p:spPr>
        <p:txBody>
          <a:bodyPr>
            <a:normAutofit fontScale="92500" lnSpcReduction="20000"/>
          </a:bodyPr>
          <a:lstStyle/>
          <a:p>
            <a:r>
              <a:rPr lang="be-BY" sz="5000" dirty="0">
                <a:effectLst/>
              </a:rPr>
              <a:t>Навіны</a:t>
            </a:r>
            <a:endParaRPr lang="ru-RU" sz="5000" dirty="0">
              <a:effectLst/>
            </a:endParaRPr>
          </a:p>
          <a:p>
            <a:r>
              <a:rPr lang="be-BY" sz="5000" dirty="0">
                <a:effectLst/>
              </a:rPr>
              <a:t>Прапаганда, хлуслівая (падманлівая) інфармацыя</a:t>
            </a:r>
            <a:endParaRPr lang="ru-RU" sz="5000" dirty="0">
              <a:effectLst/>
            </a:endParaRPr>
          </a:p>
          <a:p>
            <a:r>
              <a:rPr lang="be-BY" sz="5000" dirty="0">
                <a:effectLst/>
              </a:rPr>
              <a:t>Абраза гонару і годнасці</a:t>
            </a:r>
            <a:endParaRPr lang="ru-RU" sz="5000" dirty="0">
              <a:effectLst/>
            </a:endParaRPr>
          </a:p>
          <a:p>
            <a:r>
              <a:rPr lang="be-BY" sz="5000" dirty="0">
                <a:effectLst/>
              </a:rPr>
              <a:t>Сюжэт</a:t>
            </a:r>
            <a:endParaRPr lang="ru-RU" sz="5000" dirty="0">
              <a:effectLst/>
            </a:endParaRPr>
          </a:p>
          <a:p>
            <a:r>
              <a:rPr lang="be-BY" sz="5000" dirty="0">
                <a:effectLst/>
              </a:rPr>
              <a:t>Герой, эксперт, каментатар </a:t>
            </a:r>
            <a:endParaRPr lang="ru-RU" sz="5000" dirty="0">
              <a:effectLst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www.graycell.ru/picture/big/antenna3.jpg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238499"/>
            <a:ext cx="2469187" cy="24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13521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685801"/>
            <a:ext cx="6912768" cy="5839543"/>
          </a:xfrm>
        </p:spPr>
        <p:txBody>
          <a:bodyPr/>
          <a:lstStyle/>
          <a:p>
            <a:r>
              <a:rPr lang="be-BY" sz="5000" dirty="0">
                <a:effectLst/>
              </a:rPr>
              <a:t>Рэпартаж </a:t>
            </a:r>
            <a:endParaRPr lang="ru-RU" sz="5000" dirty="0">
              <a:effectLst/>
            </a:endParaRPr>
          </a:p>
          <a:p>
            <a:r>
              <a:rPr lang="be-BY" sz="5000" dirty="0">
                <a:effectLst/>
              </a:rPr>
              <a:t>Інтэрв’ю</a:t>
            </a:r>
            <a:endParaRPr lang="ru-RU" sz="5000" dirty="0">
              <a:effectLst/>
            </a:endParaRPr>
          </a:p>
          <a:p>
            <a:r>
              <a:rPr lang="be-BY" sz="5000" dirty="0">
                <a:effectLst/>
              </a:rPr>
              <a:t>Каментар</a:t>
            </a:r>
            <a:endParaRPr lang="ru-RU" sz="5000" dirty="0">
              <a:effectLst/>
            </a:endParaRPr>
          </a:p>
          <a:p>
            <a:r>
              <a:rPr lang="be-BY" sz="5000" dirty="0">
                <a:effectLst/>
              </a:rPr>
              <a:t>Апытанне (вокс-поп)</a:t>
            </a:r>
            <a:endParaRPr lang="ru-RU" sz="5000" dirty="0">
              <a:effectLst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https://encrypted-tbn3.gstatic.com/images?q=tbn:ANd9GcR87um0K7lkuNbAYX19GallT8LI8aeeR7-DWTew5ftj8n6bUO1d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232118">
            <a:off x="5610730" y="-209242"/>
            <a:ext cx="1593244" cy="5469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51553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685801"/>
            <a:ext cx="7402016" cy="5767535"/>
          </a:xfrm>
        </p:spPr>
        <p:txBody>
          <a:bodyPr>
            <a:normAutofit lnSpcReduction="10000"/>
          </a:bodyPr>
          <a:lstStyle/>
          <a:p>
            <a:r>
              <a:rPr lang="be-BY" sz="5000" dirty="0">
                <a:effectLst/>
              </a:rPr>
              <a:t>Рэклама, дапушчальны ўзровень гуку</a:t>
            </a:r>
            <a:endParaRPr lang="ru-RU" sz="5000" dirty="0">
              <a:effectLst/>
            </a:endParaRPr>
          </a:p>
          <a:p>
            <a:r>
              <a:rPr lang="be-BY" sz="5000" dirty="0">
                <a:effectLst/>
              </a:rPr>
              <a:t>Грым, грыміраваць, пудра, пэндзлік</a:t>
            </a:r>
            <a:endParaRPr lang="ru-RU" sz="5000" dirty="0">
              <a:effectLst/>
            </a:endParaRPr>
          </a:p>
          <a:p>
            <a:r>
              <a:rPr lang="be-BY" sz="5000" dirty="0">
                <a:effectLst/>
              </a:rPr>
              <a:t>Стужка</a:t>
            </a:r>
            <a:endParaRPr lang="ru-RU" sz="5000" dirty="0">
              <a:effectLst/>
            </a:endParaRPr>
          </a:p>
          <a:p>
            <a:r>
              <a:rPr lang="be-BY" sz="5000" dirty="0">
                <a:effectLst/>
              </a:rPr>
              <a:t>Анатацыя</a:t>
            </a:r>
            <a:endParaRPr lang="ru-RU" sz="5000" dirty="0">
              <a:effectLst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1553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685801"/>
            <a:ext cx="7690048" cy="5479503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908720"/>
            <a:ext cx="3675782" cy="4552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155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685801"/>
            <a:ext cx="7402016" cy="5479503"/>
          </a:xfrm>
        </p:spPr>
        <p:txBody>
          <a:bodyPr>
            <a:normAutofit lnSpcReduction="10000"/>
          </a:bodyPr>
          <a:lstStyle/>
          <a:p>
            <a:r>
              <a:rPr lang="ru-RU" sz="5000" dirty="0" err="1">
                <a:effectLst/>
              </a:rPr>
              <a:t>Тэлебачанне</a:t>
            </a:r>
            <a:r>
              <a:rPr lang="ru-RU" sz="5000" dirty="0">
                <a:effectLst/>
              </a:rPr>
              <a:t>, </a:t>
            </a:r>
            <a:r>
              <a:rPr lang="ru-RU" sz="5000" dirty="0" err="1">
                <a:effectLst/>
              </a:rPr>
              <a:t>тэлев</a:t>
            </a:r>
            <a:r>
              <a:rPr lang="be-BY" sz="5000" dirty="0">
                <a:effectLst/>
              </a:rPr>
              <a:t>ізія</a:t>
            </a:r>
            <a:endParaRPr lang="ru-RU" sz="5000" dirty="0">
              <a:effectLst/>
            </a:endParaRPr>
          </a:p>
          <a:p>
            <a:r>
              <a:rPr lang="be-BY" sz="5000" dirty="0">
                <a:effectLst/>
              </a:rPr>
              <a:t>Тэлевізар</a:t>
            </a:r>
            <a:endParaRPr lang="ru-RU" sz="5000" dirty="0">
              <a:effectLst/>
            </a:endParaRPr>
          </a:p>
          <a:p>
            <a:r>
              <a:rPr lang="be-BY" sz="5000" dirty="0">
                <a:effectLst/>
              </a:rPr>
              <a:t>Тэлеканал (дзяржаўны, прыватны (камерцыйны), грамадскі)</a:t>
            </a:r>
            <a:endParaRPr lang="ru-RU" sz="5000" dirty="0">
              <a:effectLst/>
            </a:endParaRPr>
          </a:p>
          <a:p>
            <a:r>
              <a:rPr lang="be-BY" sz="5000" dirty="0">
                <a:effectLst/>
              </a:rPr>
              <a:t>Кабельная сетка</a:t>
            </a:r>
            <a:endParaRPr lang="ru-RU" sz="5000" dirty="0">
              <a:effectLst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6257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685801"/>
            <a:ext cx="7834064" cy="5695527"/>
          </a:xfrm>
        </p:spPr>
        <p:txBody>
          <a:bodyPr>
            <a:noAutofit/>
          </a:bodyPr>
          <a:lstStyle/>
          <a:p>
            <a:r>
              <a:rPr lang="be-BY" sz="5000" dirty="0">
                <a:effectLst/>
              </a:rPr>
              <a:t>Спадарожнікавы (сатэлітарны) канал</a:t>
            </a:r>
            <a:endParaRPr lang="ru-RU" sz="5000" dirty="0">
              <a:effectLst/>
            </a:endParaRPr>
          </a:p>
          <a:p>
            <a:r>
              <a:rPr lang="be-BY" sz="5000" dirty="0">
                <a:effectLst/>
              </a:rPr>
              <a:t>Спадарожнікавая (сатэлітарная) талерка, прыёмнік (прымач) </a:t>
            </a:r>
            <a:endParaRPr lang="ru-RU" sz="5000" dirty="0">
              <a:effectLst/>
            </a:endParaRPr>
          </a:p>
          <a:p>
            <a:r>
              <a:rPr lang="be-BY" sz="5000" dirty="0">
                <a:effectLst/>
              </a:rPr>
              <a:t>Праграма, перадача</a:t>
            </a:r>
            <a:endParaRPr lang="ru-RU" sz="5000" dirty="0">
              <a:effectLst/>
            </a:endParaRPr>
          </a:p>
          <a:p>
            <a:r>
              <a:rPr lang="be-BY" sz="5000" dirty="0">
                <a:effectLst/>
              </a:rPr>
              <a:t>Абсталяванне</a:t>
            </a:r>
            <a:endParaRPr lang="ru-RU" sz="5000" dirty="0">
              <a:effectLst/>
            </a:endParaRPr>
          </a:p>
          <a:p>
            <a:endParaRPr lang="ru-RU" sz="5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352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685801"/>
            <a:ext cx="7762056" cy="4399382"/>
          </a:xfrm>
        </p:spPr>
        <p:txBody>
          <a:bodyPr>
            <a:normAutofit fontScale="77500" lnSpcReduction="20000"/>
          </a:bodyPr>
          <a:lstStyle/>
          <a:p>
            <a:r>
              <a:rPr lang="be-BY" sz="6000" dirty="0">
                <a:effectLst/>
              </a:rPr>
              <a:t>Камера, мікрафон</a:t>
            </a:r>
            <a:endParaRPr lang="ru-RU" sz="6000" dirty="0">
              <a:effectLst/>
            </a:endParaRPr>
          </a:p>
          <a:p>
            <a:r>
              <a:rPr lang="be-BY" sz="6000" dirty="0">
                <a:effectLst/>
              </a:rPr>
              <a:t>Святло, асвятленне, асвятляльнік</a:t>
            </a:r>
            <a:endParaRPr lang="ru-RU" sz="6000" dirty="0">
              <a:effectLst/>
            </a:endParaRPr>
          </a:p>
          <a:p>
            <a:r>
              <a:rPr lang="be-BY" sz="6000" dirty="0">
                <a:effectLst/>
              </a:rPr>
              <a:t>Пятліца – від мікрафона</a:t>
            </a:r>
            <a:endParaRPr lang="ru-RU" sz="6000" dirty="0">
              <a:effectLst/>
            </a:endParaRPr>
          </a:p>
          <a:p>
            <a:r>
              <a:rPr lang="be-BY" sz="6000" dirty="0">
                <a:effectLst/>
              </a:rPr>
              <a:t>“Пушка” – накамерны мікрафон</a:t>
            </a:r>
            <a:endParaRPr lang="ru-RU" sz="6000" dirty="0">
              <a:effectLst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generation.by/mediashare/5l/vo1t9ka5t3gvcyduqc1ksr2py2wftu-org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085183"/>
            <a:ext cx="4028107" cy="1475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1352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880427" y="685801"/>
            <a:ext cx="6349173" cy="5839543"/>
          </a:xfrm>
        </p:spPr>
        <p:txBody>
          <a:bodyPr>
            <a:normAutofit fontScale="85000" lnSpcReduction="10000"/>
          </a:bodyPr>
          <a:lstStyle/>
          <a:p>
            <a:r>
              <a:rPr lang="be-BY" sz="5900" dirty="0">
                <a:effectLst/>
              </a:rPr>
              <a:t>Пульт</a:t>
            </a:r>
            <a:endParaRPr lang="ru-RU" sz="5900" dirty="0">
              <a:effectLst/>
            </a:endParaRPr>
          </a:p>
          <a:p>
            <a:r>
              <a:rPr lang="be-BY" sz="5900" dirty="0">
                <a:effectLst/>
              </a:rPr>
              <a:t>Кран, “журавель” – мацаванне для камеры</a:t>
            </a:r>
            <a:endParaRPr lang="ru-RU" sz="5900" dirty="0">
              <a:effectLst/>
            </a:endParaRPr>
          </a:p>
          <a:p>
            <a:r>
              <a:rPr lang="be-BY" sz="5900" dirty="0">
                <a:effectLst/>
              </a:rPr>
              <a:t>Мікшар</a:t>
            </a:r>
            <a:endParaRPr lang="ru-RU" sz="5900" dirty="0">
              <a:effectLst/>
            </a:endParaRPr>
          </a:p>
          <a:p>
            <a:r>
              <a:rPr lang="be-BY" sz="5900" dirty="0">
                <a:effectLst/>
              </a:rPr>
              <a:t>Перасоўная студыя</a:t>
            </a:r>
            <a:endParaRPr lang="ru-RU" sz="5900" dirty="0">
              <a:effectLst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http://www.21.by/pub/news/2011/11/1320217094866861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46" y="1700808"/>
            <a:ext cx="1634181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1352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685801"/>
            <a:ext cx="7546032" cy="5623519"/>
          </a:xfrm>
        </p:spPr>
        <p:txBody>
          <a:bodyPr>
            <a:normAutofit fontScale="85000" lnSpcReduction="20000"/>
          </a:bodyPr>
          <a:lstStyle/>
          <a:p>
            <a:r>
              <a:rPr lang="be-BY" sz="5000" dirty="0">
                <a:effectLst/>
              </a:rPr>
              <a:t>Жывы эфір, анлайн-трансляцыя</a:t>
            </a:r>
            <a:endParaRPr lang="ru-RU" sz="5000" dirty="0">
              <a:effectLst/>
            </a:endParaRPr>
          </a:p>
          <a:p>
            <a:r>
              <a:rPr lang="be-BY" sz="5000" dirty="0">
                <a:effectLst/>
              </a:rPr>
              <a:t>Перадаваць з месца падзеяў</a:t>
            </a:r>
            <a:endParaRPr lang="ru-RU" sz="5000" dirty="0">
              <a:effectLst/>
            </a:endParaRPr>
          </a:p>
          <a:p>
            <a:r>
              <a:rPr lang="be-BY" sz="5000" dirty="0">
                <a:effectLst/>
              </a:rPr>
              <a:t>Студыя, дэкарацыі</a:t>
            </a:r>
            <a:endParaRPr lang="ru-RU" sz="5000" dirty="0">
              <a:effectLst/>
            </a:endParaRPr>
          </a:p>
          <a:p>
            <a:r>
              <a:rPr lang="be-BY" sz="5000" dirty="0">
                <a:effectLst/>
              </a:rPr>
              <a:t>Зялёны пакой (храмакей) -- здымкі на зялёным (сінім) фоне, які пазней замяняецца іншым.</a:t>
            </a:r>
            <a:endParaRPr lang="ru-RU" sz="5000" dirty="0">
              <a:effectLst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352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15616" y="685801"/>
            <a:ext cx="7113984" cy="5407495"/>
          </a:xfrm>
        </p:spPr>
        <p:txBody>
          <a:bodyPr>
            <a:normAutofit fontScale="92500" lnSpcReduction="20000"/>
          </a:bodyPr>
          <a:lstStyle/>
          <a:p>
            <a:r>
              <a:rPr lang="be-BY" sz="5000" dirty="0">
                <a:effectLst/>
              </a:rPr>
              <a:t>Вядоўца, дыктар, журналіст</a:t>
            </a:r>
            <a:endParaRPr lang="ru-RU" sz="5000" dirty="0">
              <a:effectLst/>
            </a:endParaRPr>
          </a:p>
          <a:p>
            <a:r>
              <a:rPr lang="be-BY" sz="5000" dirty="0">
                <a:effectLst/>
              </a:rPr>
              <a:t>Рэдактар, прадзюсар, выдавец, старшы рэдактар, галоўны рэдактар</a:t>
            </a:r>
            <a:endParaRPr lang="ru-RU" sz="5000" dirty="0">
              <a:effectLst/>
            </a:endParaRPr>
          </a:p>
          <a:p>
            <a:r>
              <a:rPr lang="be-BY" sz="5000" dirty="0">
                <a:effectLst/>
              </a:rPr>
              <a:t>Аўтар, сааўтар (суаўтар)</a:t>
            </a:r>
            <a:endParaRPr lang="ru-RU" sz="5000" dirty="0">
              <a:effectLst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www.allthekit.com/Shure%20SM58s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9928" y="4725143"/>
            <a:ext cx="2204071" cy="2204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1352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685801"/>
            <a:ext cx="7330008" cy="5983559"/>
          </a:xfrm>
        </p:spPr>
        <p:txBody>
          <a:bodyPr>
            <a:normAutofit lnSpcReduction="10000"/>
          </a:bodyPr>
          <a:lstStyle/>
          <a:p>
            <a:r>
              <a:rPr lang="be-BY" sz="5000" dirty="0">
                <a:effectLst/>
              </a:rPr>
              <a:t>Рэжысёр, асістэнт рэжысёра</a:t>
            </a:r>
            <a:endParaRPr lang="ru-RU" sz="5000" dirty="0">
              <a:effectLst/>
            </a:endParaRPr>
          </a:p>
          <a:p>
            <a:r>
              <a:rPr lang="be-BY" sz="5000" dirty="0">
                <a:effectLst/>
              </a:rPr>
              <a:t>Адміністратар</a:t>
            </a:r>
            <a:endParaRPr lang="ru-RU" sz="5000" dirty="0">
              <a:effectLst/>
            </a:endParaRPr>
          </a:p>
          <a:p>
            <a:r>
              <a:rPr lang="be-BY" sz="5000" dirty="0">
                <a:effectLst/>
              </a:rPr>
              <a:t>Кіроўца</a:t>
            </a:r>
            <a:endParaRPr lang="ru-RU" sz="5000" dirty="0">
              <a:effectLst/>
            </a:endParaRPr>
          </a:p>
          <a:p>
            <a:r>
              <a:rPr lang="be-BY" sz="5000" dirty="0">
                <a:effectLst/>
              </a:rPr>
              <a:t>Аператар, гукааператар</a:t>
            </a:r>
            <a:endParaRPr lang="ru-RU" sz="5000" dirty="0">
              <a:effectLst/>
            </a:endParaRPr>
          </a:p>
          <a:p>
            <a:r>
              <a:rPr lang="be-BY" sz="5000" dirty="0">
                <a:effectLst/>
              </a:rPr>
              <a:t>Рабочы сцэны</a:t>
            </a:r>
            <a:endParaRPr lang="ru-RU" sz="5000" dirty="0">
              <a:effectLst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352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685801"/>
            <a:ext cx="7546032" cy="5695527"/>
          </a:xfrm>
        </p:spPr>
        <p:txBody>
          <a:bodyPr>
            <a:normAutofit fontScale="92500" lnSpcReduction="20000"/>
          </a:bodyPr>
          <a:lstStyle/>
          <a:p>
            <a:r>
              <a:rPr lang="be-BY" sz="5000" dirty="0">
                <a:effectLst/>
              </a:rPr>
              <a:t>Дырэктар, намеснік дырэктара</a:t>
            </a:r>
            <a:endParaRPr lang="ru-RU" sz="5000" dirty="0">
              <a:effectLst/>
            </a:endParaRPr>
          </a:p>
          <a:p>
            <a:r>
              <a:rPr lang="be-BY" sz="5000" dirty="0">
                <a:effectLst/>
              </a:rPr>
              <a:t>Карэспандэнт, спецыяльны карэспандэнт</a:t>
            </a:r>
            <a:endParaRPr lang="ru-RU" sz="5000" dirty="0">
              <a:effectLst/>
            </a:endParaRPr>
          </a:p>
          <a:p>
            <a:r>
              <a:rPr lang="be-BY" sz="5000" dirty="0">
                <a:effectLst/>
              </a:rPr>
              <a:t>Адказны сакратар</a:t>
            </a:r>
            <a:endParaRPr lang="ru-RU" sz="5000" dirty="0">
              <a:effectLst/>
            </a:endParaRPr>
          </a:p>
          <a:p>
            <a:r>
              <a:rPr lang="be-BY" sz="5000" dirty="0">
                <a:effectLst/>
              </a:rPr>
              <a:t>Дырэкцыя, рэдакцыя, творчае аб’яднанне, холдынг</a:t>
            </a:r>
            <a:endParaRPr lang="ru-RU" sz="5000" dirty="0">
              <a:effectLst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3521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15</TotalTime>
  <Words>240</Words>
  <Application>Microsoft Office PowerPoint</Application>
  <PresentationFormat>Экран (4:3)</PresentationFormat>
  <Paragraphs>72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Базовая</vt:lpstr>
      <vt:lpstr>Тэлебачанне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Тэлебачанне</dc:title>
  <dc:creator>mypc</dc:creator>
  <cp:lastModifiedBy>mypc</cp:lastModifiedBy>
  <cp:revision>2</cp:revision>
  <dcterms:created xsi:type="dcterms:W3CDTF">2015-05-11T16:28:46Z</dcterms:created>
  <dcterms:modified xsi:type="dcterms:W3CDTF">2015-05-11T16:44:36Z</dcterms:modified>
</cp:coreProperties>
</file>