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3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40" d="100"/>
          <a:sy n="40" d="100"/>
        </p:scale>
        <p:origin x="1488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1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5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558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123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0600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557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169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4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7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3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3/23/2015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4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286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6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2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8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57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cs307500.vk.me/v307500449/9fec/vUsCIKI1luI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http://files.fortrader.ru/uploads/2011/03/ryb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styleofmoney.com/images/history/belarus/800px-05rubles.jpg" TargetMode="Externa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http://icdn.lenta.ru/images/0000/0026/000000268447/pic_1358301155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charter97.org/photos/galleries/2014/gi-3194-14562-big.gif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pics.livejournal.com/skepsys/pic/000bxadz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://www.kimpress.by/i/content/pi/cult/134/737/Maneta1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zara.by/dimages/s000369_842413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4102100"/>
            <a:ext cx="8915399" cy="2262781"/>
          </a:xfrm>
        </p:spPr>
        <p:txBody>
          <a:bodyPr>
            <a:normAutofit/>
          </a:bodyPr>
          <a:lstStyle/>
          <a:p>
            <a:r>
              <a:rPr lang="be-BY" sz="10000" b="1" dirty="0" smtClean="0">
                <a:solidFill>
                  <a:srgbClr val="FF0000"/>
                </a:solidFill>
              </a:rPr>
              <a:t>ГРОШЫ</a:t>
            </a:r>
            <a:endParaRPr lang="be-BY" sz="10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370" y="875211"/>
            <a:ext cx="2717330" cy="3365500"/>
          </a:xfrm>
          <a:prstGeom prst="rect">
            <a:avLst/>
          </a:prstGeom>
        </p:spPr>
      </p:pic>
      <p:pic>
        <p:nvPicPr>
          <p:cNvPr id="3074" name="Picture 2" descr="34728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875211"/>
            <a:ext cx="5601645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762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664368"/>
            <a:ext cx="8915400" cy="5626100"/>
          </a:xfrm>
        </p:spPr>
        <p:txBody>
          <a:bodyPr>
            <a:noAutofit/>
          </a:bodyPr>
          <a:lstStyle/>
          <a:p>
            <a:r>
              <a:rPr lang="be-BY" sz="4000" dirty="0"/>
              <a:t>Пачатак XVIII ст. - расійскі рубель і капейка. Пётр I увёў новыя адзінкі: паўпалушка (1/8 капейкі), палушка (1/4), дзенга (1/2), грыўна (10 капеек), паўпалціна (25 капеек) і палціна (50 капеек)</a:t>
            </a:r>
            <a:endParaRPr lang="be-BY" sz="4000" dirty="0"/>
          </a:p>
        </p:txBody>
      </p:sp>
    </p:spTree>
    <p:extLst>
      <p:ext uri="{BB962C8B-B14F-4D97-AF65-F5344CB8AC3E}">
        <p14:creationId xmlns:p14="http://schemas.microsoft.com/office/powerpoint/2010/main" val="401205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5000" dirty="0" smtClean="0"/>
              <a:t>Паўпалушка (1/8 капейкі)</a:t>
            </a:r>
            <a:endParaRPr lang="be-BY" sz="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Picture 2" descr="http://cache.osta.ee/iv2/auctions/1_9_10325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61" y="1734259"/>
            <a:ext cx="6242193" cy="46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326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5000" dirty="0" smtClean="0"/>
              <a:t>Палушка </a:t>
            </a:r>
            <a:r>
              <a:rPr lang="be-BY" sz="5000" dirty="0"/>
              <a:t>(</a:t>
            </a:r>
            <a:r>
              <a:rPr lang="be-BY" sz="5000" dirty="0" smtClean="0"/>
              <a:t>1/4 капейкі)</a:t>
            </a:r>
            <a:endParaRPr lang="be-BY" sz="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11266" name="Picture 2" descr="http://dic.academic.ru/pictures/wiki/files/80/Polushka_1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7" y="1905000"/>
            <a:ext cx="95154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39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5000" dirty="0" smtClean="0"/>
              <a:t>Дзенга </a:t>
            </a:r>
            <a:r>
              <a:rPr lang="be-BY" sz="5000" dirty="0"/>
              <a:t>(</a:t>
            </a:r>
            <a:r>
              <a:rPr lang="be-BY" sz="5000" dirty="0" smtClean="0"/>
              <a:t>1/2 капейкі)</a:t>
            </a:r>
            <a:endParaRPr lang="be-BY" sz="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13314" name="Picture 2" descr="http://www.ljplus.ru/img4/e/c/ecologys/denga_1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86" y="1905000"/>
            <a:ext cx="8759352" cy="437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728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5000" dirty="0" smtClean="0"/>
              <a:t>Грыўна </a:t>
            </a:r>
            <a:r>
              <a:rPr lang="be-BY" sz="5000" dirty="0"/>
              <a:t>(10 капеек</a:t>
            </a:r>
            <a:r>
              <a:rPr lang="be-BY" sz="5000" dirty="0" smtClean="0"/>
              <a:t>)</a:t>
            </a:r>
            <a:endParaRPr lang="be-BY" sz="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14338" name="Picture 2" descr="http://from-ua.com/upload/bc3652cbf1723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317" y="2232568"/>
            <a:ext cx="9017295" cy="44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169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991" y="425992"/>
            <a:ext cx="9671594" cy="1663752"/>
          </a:xfrm>
        </p:spPr>
        <p:txBody>
          <a:bodyPr>
            <a:normAutofit/>
          </a:bodyPr>
          <a:lstStyle/>
          <a:p>
            <a:r>
              <a:rPr lang="be-BY" sz="5000" dirty="0" smtClean="0"/>
              <a:t>Паўпалціна         Палціна</a:t>
            </a:r>
            <a:br>
              <a:rPr lang="be-BY" sz="5000" dirty="0" smtClean="0"/>
            </a:br>
            <a:r>
              <a:rPr lang="be-BY" sz="5000" dirty="0" smtClean="0"/>
              <a:t>(25 </a:t>
            </a:r>
            <a:r>
              <a:rPr lang="be-BY" sz="5000" dirty="0"/>
              <a:t>капеек</a:t>
            </a:r>
            <a:r>
              <a:rPr lang="be-BY" sz="5000" dirty="0" smtClean="0"/>
              <a:t>)       (50 капеек)</a:t>
            </a:r>
            <a:endParaRPr lang="be-BY" sz="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15362" name="Picture 2" descr="http://www.m-dv.ru/thumb/70x0/var/upload/lots/2_531811821fc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30" y="2089744"/>
            <a:ext cx="3865327" cy="38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gdenashel.ru/ruscat/3202-poltina-1877-go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58" y="2355534"/>
            <a:ext cx="4092563" cy="40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319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5000" dirty="0" smtClean="0"/>
              <a:t>Імперыял</a:t>
            </a:r>
            <a:endParaRPr lang="be-BY" sz="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4578" name="Picture 2" descr="http://realcoin.ru/Image/History/Nikolay2/imperial18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21" y="2133600"/>
            <a:ext cx="7130882" cy="34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461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6000" dirty="0" smtClean="0"/>
              <a:t>Савецкія рублі</a:t>
            </a:r>
            <a:endParaRPr lang="be-BY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16386" name="Picture 2" descr="http://upload.wikimedia.org/wikipedia/commons/8/85/1_%D1%81%D0%BE%D0%B2%D0%B5%D1%82%D1%81%D0%BA%D0%B8%D0%B9_%D1%80%D1%83%D0%B1%D0%BB%D1%8C_1961_%D0%B3._%D0%90%D0%B2%D0%B5%D1%80%D1%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2" y="1733550"/>
            <a:ext cx="5026938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upload.wikimedia.org/wikipedia/commons/f/f3/3_%D1%81%D0%BE%D0%B2%D0%B5%D1%82%D1%81%D0%BA%D0%B8%D1%85_%D1%80%D1%83%D0%B1%D0%BB%D1%8F_1961_%D0%B3._%D0%A0%D0%B5%D0%B2%D0%B5%D1%80%D1%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61" y="1733550"/>
            <a:ext cx="5366491" cy="2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souz.info/museum/money/images/100r196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90" y="4265580"/>
            <a:ext cx="5246843" cy="261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images.webpark.ru/uploads52/081014/fake_money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1" y="4265580"/>
            <a:ext cx="47625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565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07747"/>
            <a:ext cx="8911687" cy="1280890"/>
          </a:xfrm>
        </p:spPr>
        <p:txBody>
          <a:bodyPr>
            <a:normAutofit/>
          </a:bodyPr>
          <a:lstStyle/>
          <a:p>
            <a:r>
              <a:rPr lang="be-BY" sz="4000" b="1" dirty="0" smtClean="0"/>
              <a:t>Купоны (1992)</a:t>
            </a:r>
            <a:endParaRPr lang="be-BY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Picture 2" descr="Belarus-1992-Consumer's_Card-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37" y="271183"/>
            <a:ext cx="4821487" cy="652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94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 smtClean="0"/>
              <a:t>Беларускія рублі 1994</a:t>
            </a:r>
            <a:br>
              <a:rPr lang="be-BY" dirty="0" smtClean="0"/>
            </a:br>
            <a:r>
              <a:rPr lang="be-BY" dirty="0" smtClean="0"/>
              <a:t>(не былі ў абарачэнні)</a:t>
            </a:r>
            <a:endParaRPr lang="be-BY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03" y="2323624"/>
            <a:ext cx="7967329" cy="3765301"/>
          </a:xfrm>
        </p:spPr>
      </p:pic>
    </p:spTree>
    <p:extLst>
      <p:ext uri="{BB962C8B-B14F-4D97-AF65-F5344CB8AC3E}">
        <p14:creationId xmlns:p14="http://schemas.microsoft.com/office/powerpoint/2010/main" val="32566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624110"/>
            <a:ext cx="9056688" cy="5287112"/>
          </a:xfrm>
        </p:spPr>
        <p:txBody>
          <a:bodyPr>
            <a:normAutofit fontScale="85000" lnSpcReduction="10000"/>
          </a:bodyPr>
          <a:lstStyle/>
          <a:p>
            <a:r>
              <a:rPr lang="be-BY" sz="6000" dirty="0"/>
              <a:t>Грошы -- спецыфічны тавар (рэч), які з’яўляецца ўніверсальным эквівалентам кошту іншых тавараў </a:t>
            </a:r>
            <a:r>
              <a:rPr lang="be-BY" sz="6000" i="1" dirty="0"/>
              <a:t>(Вікіпедыя)</a:t>
            </a:r>
            <a:endParaRPr lang="be-BY" sz="6000" dirty="0"/>
          </a:p>
          <a:p>
            <a:r>
              <a:rPr lang="be-BY" sz="6000" dirty="0"/>
              <a:t>Грашовы/грашовая/грашовае</a:t>
            </a:r>
          </a:p>
          <a:p>
            <a:endParaRPr lang="be-BY" dirty="0"/>
          </a:p>
        </p:txBody>
      </p:sp>
      <p:pic>
        <p:nvPicPr>
          <p:cNvPr id="5122" name="Picture 2" descr="http://cs307500.vk.me/v307500449/9fec/vUsCIKI1luI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776" y="5029199"/>
            <a:ext cx="1667835" cy="16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366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/>
              <a:t>Беларускія рублі</a:t>
            </a:r>
            <a:br>
              <a:rPr lang="be-BY" dirty="0"/>
            </a:br>
            <a:r>
              <a:rPr lang="be-BY" dirty="0"/>
              <a:t>(не былі ў абарачэнні)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17410" name="Picture 2" descr="http://nn.by/img/w498d4/photos/s-2012-03/groszy120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64" y="2267865"/>
            <a:ext cx="7528593" cy="36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224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/>
              <a:t>Беларускія рублі</a:t>
            </a:r>
            <a:br>
              <a:rPr lang="be-BY" dirty="0"/>
            </a:br>
            <a:r>
              <a:rPr lang="be-BY" dirty="0"/>
              <a:t>(не былі ў абарачэнні)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be-BY" sz="3500" dirty="0" smtClean="0"/>
              <a:t>1 – Камянецкая вежа</a:t>
            </a:r>
          </a:p>
          <a:p>
            <a:r>
              <a:rPr lang="be-BY" sz="3500" dirty="0"/>
              <a:t>5</a:t>
            </a:r>
            <a:r>
              <a:rPr lang="be-BY" sz="3500" dirty="0" smtClean="0"/>
              <a:t> – Спаса-Еўфрасіннеўская царква</a:t>
            </a:r>
          </a:p>
          <a:p>
            <a:r>
              <a:rPr lang="be-BY" sz="3500" dirty="0" smtClean="0"/>
              <a:t>10 – Максім Багдановіч</a:t>
            </a:r>
          </a:p>
          <a:p>
            <a:r>
              <a:rPr lang="be-BY" sz="3500" dirty="0" smtClean="0"/>
              <a:t>20 – Янка Купала</a:t>
            </a:r>
          </a:p>
          <a:p>
            <a:r>
              <a:rPr lang="be-BY" sz="3500" dirty="0" smtClean="0"/>
              <a:t>50 – Якуб Колас</a:t>
            </a:r>
          </a:p>
          <a:p>
            <a:r>
              <a:rPr lang="be-BY" sz="3500" dirty="0" smtClean="0"/>
              <a:t>100 – Францыск Скарына</a:t>
            </a:r>
          </a:p>
        </p:txBody>
      </p:sp>
    </p:spTree>
    <p:extLst>
      <p:ext uri="{BB962C8B-B14F-4D97-AF65-F5344CB8AC3E}">
        <p14:creationId xmlns:p14="http://schemas.microsoft.com/office/powerpoint/2010/main" val="4133759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e-BY" sz="5000" dirty="0" smtClean="0"/>
              <a:t>Беларускія рублі («зайчыкі»)</a:t>
            </a:r>
            <a:endParaRPr lang="be-BY" sz="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19458" name="Picture 2" descr="http://files.fortrader.ru/uploads/2011/03/ryb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99" y="2575111"/>
            <a:ext cx="5810875" cy="29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http://www.styleofmoney.com/images/history/belarus/800px-05rubles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31" y="2581003"/>
            <a:ext cx="5662674" cy="288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060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979" y="312821"/>
            <a:ext cx="3813175" cy="3200400"/>
          </a:xfrm>
        </p:spPr>
        <p:txBody>
          <a:bodyPr>
            <a:noAutofit/>
          </a:bodyPr>
          <a:lstStyle/>
          <a:p>
            <a:r>
              <a:rPr lang="be-BY" sz="5000" dirty="0"/>
              <a:t>Беларускія рублі («зайчыкі»)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22530" name="Picture 2" descr="http://www.gumilev-center.ru/wp-content/uploads/2011/08/%D0%B7%D0%B0%D0%B9%D1%87%D0%B8%D0%BA%D0%B8-%D0%B1%D0%B5%D0%BB%D0%BE%D1%80%D1%83%D1%81%D1%81%D0%BA%D0%B8%D0%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154" y="312820"/>
            <a:ext cx="6446921" cy="649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342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21506" name="Picture 2" descr="http://polonet.ru/images/belrub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37" y="334571"/>
            <a:ext cx="9699875" cy="618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SEhUUExQWFRUXGBwaGRcWGB8bGhwcGxgcGR8ZFx0YHSggHBolHR8fIjEiJSkrLi4uHR8zODMsNygtLisBCgoKDg0OGxAQGiwkHyQsLCwsLCwrLCwsLCwsLCwsLCwsLCwsLCwsLCwsLCwsLCwsLCwsLCwsLCwrLCwsLCwsLP/AABEIAHQA8AMBIgACEQEDEQH/xAAbAAABBQEBAAAAAAAAAAAAAAAGAAIDBAUBB//EAEEQAAIBAgQEAwUGAwYFBQAAAAECEQMhAAQSMQUiQVEGE2EycYGRsSNCUqHB8BTR4RUzYnKy8RYkQ2OCB3OSotL/xAAZAQADAQEBAAAAAAAAAAAAAAABAgMEAAX/xAAmEQACAgIBBAICAwEAAAAAAAAAAQIRAyESBBMxUTJBIjOBofFh/9oADAMBAAIRAxEAPwD1PM+yfh9RjGzOYVWGplXb2iBO/f441s37B+H1GPO/FT/80oDKreXHOwAiWvcG47YVOmZuplxia+bzKioxLKBAiSOw2k426VcaEMi6refQdseRVXQVH8sgER7bCGtvzCxkdPTGrwrN011RpYsi/wB5V0qdJDTPQysgRcA4yRnU2Z8U9npNaoukgkdOo7kd43BHwPbEGVdDMFffIj6xgL/tSm0oqpKkQWqldUtq6kzDLqG+5PW/Mxx2nUDUitMwxe9SFLnUWgmQBzmD78V0zVzQe+csTK/Meo6/GcPaqAblZ2gkTPaN59Meavxek7OumncGT5p0sWLF+Ynlkuxm8knaMSpxemans053k1SVLbxqm4gH4n5pIeORHo3mDuL+o94v7r46KoncTbqOsR9RHvGPOsvxdFOgLTBhL+a2gMgIS8xIUlddtxPTHP46iCE00/7spPmsQFgALINo0i42tiTRfuI9HWspmCtt4It7/kfke2Eaq/iX5jrMGPWDHuPbAA/HlBIIp6npujEVGZYqGYJkA3kk9NXqcRVeJ0ywVkS8SVqMwEatMkGDGo9oBOOoHM9FFUG0gnpcdI+kj5jvhn8QsSGU2mdQ29+AehxhaLIdKSNUaajMFD7je4LGSD+EdsM/tNaXlDRTlCNOly2kqANfqbC3YY5TQrmg3bMpfmQRvzD88causEyse8ReYMesH5HAPmc7SHtLTbVY6XY8vNe2xOsmPQ9sNzfEECnUlNtQ0kLUYkqZme250r0JbFozRCU0HTV17rvG4N/w+jYi85ejLEEzqG2xM7RcfPAdX4wKYgimR5gddDsTYaZJBsdMADv17QPxBUphClNlVfLVQ7GUIurCZVSIkSZMYbmhOaDjz1/Ett+YdOhnriSnmARqBUjaZtPvnf8AngDr8RUc2mm5HMDrbWxmZe/KQRPUSdsLiOdFRKkhYqMDy1G1k9J/CO5g7fPu4juarQeLmlJjUpPbUJ+U/Xth4zCzp1LPbUJ+U48uzek07sCn3RIDk9mhZsfXthalNMLI0bhZXWZ2RoXUL/enYeuGTsZZT1AZhZjUsjcahPynFjI5ldcalmDbUJ6bXnHlGqn5YGoeUBMahr6ALtqABEzO2LfDqyAe19mQSQSvmWjkBK6t+vbBbpWcsmz1ivnEQEswEXMXPyWT+WIqfFaJUOKisCYGm5JHQAXJ9AMAOVpA0iqs2mOYK01NjKqQurSSJDT29+LnD6Q86mTqCCvmDqZSDpZ7M0gEBlUwxnVM4VTbLKdhfl+N0H9iqrmYKoCzAjoygSD78I8ey4IU1VUkkANKyRYqpIgsDYqLjANlKtUUMvTZqjFadHzA0kpU8yiFWUuwK6tQuAFBMTdNTqI9apTZgKlAWUyC2o6VAI5zpFzy2c3UYpYeR6M2ZUbso9CQD8jh+rHltKlTVHVHCIbNLaiLSTSLKWYG67jbHpmWPIsWGlbfDrjrOjKyrnKo0kdyOnqN8CHE69Z8wKVBkTSgJapN/QaSCN/rv0KM4sr8R9RgJ8W6KldKYpvUqAXKnZf8YJAO/X1xPFNyeyPUor0K9VqlanWKs6aOZdiCDb06fM9sFVAxTS+6L9BgP4O9MCoiU2pMujWrmTcGDPUWPoO9wcGmXjQh/wAK/Qd7YlH5yIYvkyjxXPmjSLQTBUHce06rsL9enaMZvBvEH8TXrUVgiiisSJPMzFSpBAiInbri54sEZVwGKmU5gJ0/aJeIkn067YxfB+UK5rMS7OzZelqLUjTuKjCw0iR6/M4r9GpLQUGod/6/I9P38ZFe0/nt+fXEoQEyPj/uLX/THPK+OISKY4NiFbcfv5fvpjq5mf8AbFfMcpnT8f3thtDOgn2fjOJ0zRSRZbNAd/1xxc6CfTqZt88d1A7Yiq0zsRqHaLY7iHRYbOgDv7sSitaw+HyO2IKUATEDDP48TBgfv8sFCtIkq5zSyKRGqY3PsgE36W/XCNXre3XAZ4u40tPO5Opr+zosTUu2zwCSAwHKu+5vg4qEC1j+fyOK20TWOMvsrtWjvfrt8fX44XmWi/uAt8v64dURYn64flQYx3cZywL2LVPcRf8Ar6YqZ/i1Oi6q5MsCRAm2oLc+8jGg6W7RecZvFeCrmGQtUqIE2VAkG831Kb9LRikZckQyw4PQw8cogsWZlXnIqFYVvLI16T1iR2m8Yb/blMAghw4ZFFIrzk1JKALN9QBMz0OHnw9RYnVrKRUC055F80jUwtqk2vJjEieH6cEl6rVCyMKhI1A0gQkQsQATuDM4Zf8ARVZTPiajpDDWYDFwEk0wjaGNQfdg9N7HF3J+IKIrhZY6mNMPEqX06tAI66f0xXqeFKBAUPWUlWV2VhNQO2ptfLFzNxG5xKvh2kKqMpYKrGoKcjRr06dURJt0mMdN1FsbHG5pG9UzRmVjY+0p3+HT+uGjN1OyTHXUb3/LHFXFfPVWUcgJJ6xIX1Pz+uM/ekb3iiWzmHtBX3aW2Mx1ntb344K1T/t/Jvl7sUsu1QD+6j3vJjeLC7fqcXaQMDUBMXjafT0wVlkK8cSzTrH72/oDEfHD/NHriADHYwe7Ik4pFbNHlPw+uAbxW/lV1q08wKTusFWmGA6jTB/2GDnNjl+I+uAvjdOrTzIqpRWupUKbSVPxYTPcRuZmRFOn8mXqTL4WA/mVBW853063Ai4FhB9598DscHGUXkT/ACr69B3GA7h2Vdalao9MUTU0fZr00htx66rD34NcsRoX/Ktt+gwkP2SIYvLMnxbRnKVFgsTpAAi5NRbSw/LrjO8GUyczX81CtTyKJMadJGtwByiSwuDJtGCXOZZaqFKg1Ax17EMLj1HxxT4RwOjlmq1aZfVWjVqfUIUkhUtYSf8AbDydGzGrZsqQLARGI6+ZC7/TFSmpknofX88YXH+NDLFUQnzaglepEtpGkHrM72EYjdmi6Rv0c8rsyW1KFOnrDSJI+A+Yw6tllfdY9cecpQrK3mq32snYyT7nNmJ7bep2wW8A4+MwjMGQMpgibbSCJ+NscwRlemXa+QgiDAHWe2JS97Mo+P8APAjx7xDmBXdKJJprC8tLUZ0yTqbfexEjGE2ezZ28736F/wDx6fuTJ4iPIkz1PQdwQf6dsY/Gc/Ty4Aq3epq0JEyViZjZZKg+/AlkPEmbo6dZc0w0troi4JlrqAe8e/G544zqM9MUtHm0pZqp0jTTYHkBc80xqK3iBMSMdRzmmtANxVncnWp1ERzEe0TJMW3MWwaeCfEAqImXqFhUUEJaQyLsZFgQLX3jAtWyxexFMmApPmqdgCNib3PzjFjwzWqUK2tTSZSIKh0nQxmEOoRdR37YZ1RKDakeopTPXHX5ekCCflh4UraZ/I4o8UqEhZtJgHsdsSekaiZ80ptNz+u1/wB9cSUnB/lH6Yw8nXZWUMQZa0XBvoBmLDSC0e73Y18jW1ljACzA+H3rbjDYZ7ojmVqyjWqnWwLsOaFF4vJ7Ra0/5u+L1XJ1ggOtNYu4AMhfS5v8O+G1cizVFdCFMFSTP4gViPce8TiZaOZL7gTu0iI2tyzf3Y0U03d/x/pgjHzaZQ4dVJqCGJEGZJjci9t5A98nGsp5h8fTt0xRymUZNRaCzOLrOwXSBzXHW3ri4vtL2v8AphJpqGy/SqpKy4BhrIDhA4cDiB6rOhcOC45OHA4KEZ1RhxGEMdGOIsqZpeX5fXAL4iNM5tUr1HRQkqEnmPUki567fqMHmZNviPrgM8RrUzFfyUFLTTEsagUnURMLqG1+hGNHT+TH1Jg8IYTWWnUapRBXy3axurah7hy/Xrg5osdCz+Fd/wDKO1/ngQyNSpqrUqoTVS0CacaSGU7aQBI09ANx2wX0k5Fn8K/6R88Tj+yRDF8mR8T4gKNJqjRyxfbdtM7Raeo+uK/AONpmTURRdAGMmbOSAbe7fEfiIhcuxchV109TETC+YATpAvAPS+PNuD1KlStWJqFxopgFQwldTlbuAbX9N4OGka4S47PXMxm0UEs6gf5gD8L4BPEGVavXFWnUD6VAU62UpIusKIm+97k4qJk6kTOwB9mIk/8A29+NDL5l6OXqFIJWr95Pu2B5RF4+uJ+PBRz5EFHJVhALHaJnoAIYWtf4+mMLi/h4opblDM12DsZmSbVDAkybd8GWc4lVTKrVGguWE8pjSSbxMgwB+eM/xg7Nl8uW06i5NhA9n8rHbAi2mK0qMThGQdUIdC95HMliVg7VlMyOvrjdeoGqq/8ADsICADUk8sWtXiDI3BN8U81wxUWnzm7QZi4I+WL+e4Uor0qYqcrC8hZFyBHwGDaAirXuzuEI1a7lk1DWQR/1itoPQbYl8GZRRUrwoH2caeSNzAcITI/LfEVLgyNm3o+YdI2gAzYG9ut/ljQ8JUBTr1wCDAI2AsrjtjrCvJpZLNaFAzAprVm4QSJAgHlkC1t8TU2KPULrTWioUqwiQqmTqgkwLm4HpOPPvHRP8UZkgAG9rkmTvvYCfTBjk6xqZWsrkk+TJkROugGMHY77+px3HVhjO3Xo3KnGaLANRq06iltJKuDB6TeQJxVr5kMBq1KWEXkXJAE+uq07Y8sp5XLlGchpWT8B6x/LFqtnGpqAtWoAxFjUY2sfvWt6k4WcDu97PSKImmQBDFo/8ldQIkSLMTB9OxxpcMAVRpPLJgz2t7wLYH+B54/wrMWJq6Fg6Yhy8WgCZAT5Y0FpywGpggRDpEAczFZkDrBHrM4GNpS0NkpwsIKdQDebHse/oMSnNDf72x5W2+WAXP5hhWqcze21tTRv2nEf8W34j/8AJv54q+rSdUSWNpef6DSpUBiJ37Hse4w4e0sev6d74FeA1ScwlyRzWLE9D0JwVgcy/H9OuC8vcg3Q2KPHIidRh4w3HcQRvHDDhhoOFOCIyUHHScMBwiccRZBmjb4j92wAeLq1H+IAKvrVQGanUKmDJCnT27kGPQXJ9mzb4jAfxTI0amdRDVqJVKeZoE6SF6k3gjTt/QY09OY+o1Rj8Dqr9qioUKaCxZtRbUpIJJvsO53wdUkGlbbKPoPXARwtaB86tl2ZkqsDcRGnVYA7e0fywcoJA9APpicPnIjif5My/FBYZYsolhUpEbdKqmYa3zt3wD5B5quqvP2SaSI6M5IGiwEtsb49G4jkFzFM02LAMQCUaDZpswuMeS5BxQqedD6Cmm976vakn02w0i/KmEqZsCwIsvMOb7vvEm9rdAcS5RkfL1C5gGoZZdQ6LG/MMDtSiVqNv/1CYO2oN26TadrHbrYNYLk6lK+uBBvZxymT7o74zqVuhkwirrTOXUM7eWCIbVeJtJ9ZjGX42qaaFAq3KHEk3lTTYkmxO4HTFDO5wNkloqftdKDci6mTLEwZGO8dza1KVKmrcwTSR2YooudtwcUS2GT1o7Q4ipkNcyVVmJYK2mdiNoIM+/sMZ1fjlVX0GnTk2gVDcXj679bdsMZIbWSRDSdyYKBdgDeR22jGdnVD1zB9qImdj8MOkifJmrw3ipFRqr6UOg2l9lME8l9W4jvgs8LZ6k1WroQK6iKhBYgnULjVuZmf3AdmaQqklbgKUOrlvNvaAJWAb40uC5laL1GqSA0kBRO7L0J9Nv2A6GjJ2P8AF1WhSzDak5mUMeUtNzJsepm1sE3CkRcuDTBUPRmJJvoiQCbYDPEdIZmqKqOY0qLodwSd5jr9PhsU+L00oBOfWtLT7MCQoF77ntgPwMntmbw3h6vQceYIN2I25hfrbrivmMuSKasRYsVqA2NrDYA7AfHFjhSv/DVlI52koREbWk9PliXP0X/hkAU61KEzEGBeD6n0wLF+jd8P1PLphh9prNILBsDrUgDVaZEfH0xp8NYvEG8HnM3VGcBgNgslunyjFbw0vlZEEgR5wKyPwPEN0HMDB7HGh4ZyailScKy/ZIqhvaKhd3ud2ZjHSe+yQj+RTJqFGRnwDVeLc56ev7+eIKtGASCbEd74t8Qc+fU3/vDh4YmbqLxjLK+TLKq2c8PH7dP/AC6f4TguB5l+P0GBTgkjMpP+L/SdsFZHMvx+gxpxfqYq/ai0DhwOGKMdxxrHTh04ZOOqcFCMkBwjhDCjHEWQZuy/EdcCfiDiL0a6hKuTp8k/8wxV7k3ETy+uC/Mgxt1GATxZWRcwA1fKUzoBivlfOa5N9RWymNvQ41dOmrMfUnMvXLozM1FiSb0DNO3RT9fWcFwFh6AevTtNsBvDWDUiVem4Ormo0/Lpnf2VG0RB7nBsVsPSPpviWP5yI4VtmbxTiyZZfNeYDKpgi2pgoJZiIF8ed5XgdRq1YJURzTUM9NWaRqLFVBupYwdyNxO+DnxblS9GVYK2pACxgA6pBLLsZ6zjL8M0XGYzKtXFaKdD7RSTv5p0kuzez2B6+uGnbLpK9gVQWqkzTqKgBkspkQTEEi4B+dsaWVOsFBUWmzNEkkBTBJMiT2E73HbHowyh2LGfcI90bmcdHDlBBAAIEagiTA7QoIFzjPwadjxqwOzPhKvoUTSUqTLKzBj/AOWifffphmY8JZioiBDQUC4YFiTPWfLn8+uD3yesn8v3++mJQu1yBg8mVUIs8/peC8zYNWpgCx5n5r/e5ZJ9846//p1X8w1FrUBMQvPAAG3s4O8wwVSzMQBvb9N7+mG0MypsrEmRsL8y6hbpbB5sPagBGY8G5kMIrUVGxE1LmZ/DisnhLMKTqzFB2iOYvIvMjl3we/xaMBzG5UXF+ZdSj4jFRqFFlNZidJAJkRZgIm37vjuTYHCKAs+Fq7OQK1McpEKXIBJPNMb/AA7Yhfw2ysaTNQqMLFzqLXFplZtHfqb4OKmVpICQWU3uAfurrNouI7e7CzOhpJLlqTASFvLbaQBJ7fAYdKTJ/ggdy/hOuEI8+nPQweXtbTGJW8KZgqo8+nq6tpIJ9By43cxXRSVaowKCWAE2JCg2EQT9D2xI1YAwWf2tNh15hbpHKeva98d25B5Y/TBviRfLZetlKhDGuCaGiYJeoqtTE/eBIPY6pwXZeiEUIDIUBQe+kRMeu+MkUKNWpSqHWaiEeXII0Fk1zBsTpi/cDGyiQIH7/WcNCDT2LKakqAziR+3q/wDuH64aSY2Pe3fHOK1VGYqDUoOs7xhjZhYjzU33t/PGFq5Ms9UXuCN/zKdPa/0nBb95fj+mA7gVVTmUGpW9rYj8BwZLTJZYBO5+m84vi3jdA8ZETjHZx0I34T+X88cKN+E/Mfzx3GXo18o+zuEuOhT2/MfzwlRu35jDcX6Fcl7HqcOw0Ajofy/nh2k9vzx3F+iLY7O+z8R6/XAT4hqsMwAM6MvIUBTl0qXYtzanIIFr9BA74Ns6OUe8Y878W8Ar181rpqrKURJYi3tb9So6+8WPTdHyYeo8EJ4tSpqVqVxUe51aBTkaQ3srYWIHqcG+bzaUlL1GCKIljYCdtv1x5FnfC+Y51CgyI9oSCFFjzX3gX6dMejeKaFRkSglMurHn0xsiERDdyR/SJxngkpOieJ+WScc4tSVaYFamjOysnmTESbsouBJifUYo8AzlCnXrr59F2qtTMUhA16XLCNTQbgwDeRjFzeRztfLJTejGhQF0GG1K2lkqGZFMrsRO0mcKlwPN+ZUqaSjmrSdNLSi+WhBLKSZaDpUdIJ9MOy3IMqPGcu41LWRhBMg8sASTq6f1x1uNZcAnzVhSJJMbmB0m5tfrgTo8FrnLLSNIq8QVdlNILqVtKnVYnTGxkkdsafH8tWzC8uVuBT5ngVJUkkC5GkTv1k9MRkxk2bh4xQBI8xRpIVpsQxGoKbQGi8G8Ymp56myNUDAosksNoFz02GBTMZKs5rfYuA2ap1N1BCrTIJHNGsTA6WwS8MRtBVlYAMYFSGYydUtBImSb4m2Xi2NHHstciulpBM7QQLmLX+uJq/EKalFZwrOCyhpEhYlhI2EiSdpvGBnMcPrNl80vkkvUzBqU5gypZTLGeWQLr7sUM74er1XcCmwpstRU859WkOtPlMH2XZWJF4tvsBoLkwuTjWXYE+ckKoYkmLdGuLj1GEnHcuSFWqpJ1QFkk6Y1WA6SJ7SMYnG8nXroiDLcwRQHZhqFRGDAgg3pyLzczFt8RZLglRvMeoHSsr1WplQCGWsiqwIOxJUdoER1hkJKTCejnEqIHRg6ESrLcMO4tce6cZ3/ABLlWBIroRY7nZidOwkyR+5xJ4cpNSytJXQq9NApQXgjovcbRgYynher/DU9YipRQKlINp0/aLUY+Z15lGmREiDi8SUmwk/tzLzHmgQwQggghmEhIj2iATB7e/Ej8XoqoZqkKWKqYN2AJKqIgtANhe3yGm4PXKkmm2qpmVqNJE6UQqWOkxqOqAB0AM4jq8EzNRHpujeWgqtQUtqOpnDKrkG4gAT3HXrTQlhDU8QU0rmiVkqVBYEQpad1NwNhbebY5l/EtN6ophWAJKpUkFXKkSFjmBBsbWj5ZFOhmfPas1GoWPlEaaggug/6gm62j4k2jHeF8FrLmKRK6adNqzzqBUeYwb7M7yxgnVtFiZx1gs1+I8Zy9J9FRkVj0Ki9pmYuDtJ6wN8M/tvK6xTlNR+75YB3AgjT7Rmw3Ik9MYnibwvXr13qUwmlwASWgyEO46ibd5PY4zv+CsxqjTT0EyZcTGpZkabm0i22+0EaObYWUPEOVLaVZdQEwqX6zA07iCGAkiRO4m/wTjlCvV006gcgNMXFtN57Xset+xwAr4NzMkMq6R/3AZs8DaJ6E+tusa/gjw5mKGbV6uiAlRQVaeiXHYE/ER2wQxbtB3xDiNOgoao2lSYk9/67eptjMz/iQIyqlIuWmzNo2iwMHv1jEXjHgtTMpTFMKWRiYYxYqNj0PLHTcdBjJynAs2hDLRpoRsqVQQZWJZn2iSBZuuCVblZrf29WjUcuCpMBdd/fMGfl1GLWU8SU2Ul1KRuRdY7yQCY93xxkZfh2YBWMqAwMkmpA2AkNETyjpiLMeHsyVJ8qm7NJJZ9LCWm2mQdyZJ6G22Jyck9AuRvVvEuVWNVUDVtMwRfmmI029rbbvjXpOGAYbMARNrETsdsebv4JzIjSKewBOsAfe5oAEr6G9/fg/wCF0TTo0kMArTVTtuB3ETgxbb2hotvyifO+z8f0OMsnnP76DCwsWh5IZ/owsyOep/mOCSoN/eRhYWMmL5SJ4fsYwtHpjiGfnH0OFhYozQIPsfScSKd/fhYWJMpEcjY4x/lhYWJFkc1bY6GvhYWAgiW4+P0GGE2/fXHMLDxEkOnb44YG+eFhYvEhIbr6fvb1w8Nb8/z+eFhYoINP7/LHA3XrB/L/AHPzx3Cxxx0mPn/PDSen7tGO4WAEjJ+v8sWcl7Y9x/TCwsEK8mhjuFhYYsLHcLCxxw045OFhY44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5" name="AutoShape 6" descr="data:image/jpeg;base64,/9j/4AAQSkZJRgABAQAAAQABAAD/2wCEAAkGBxQSEhUUExQWFRUXGBwaGRcWGB8bGhwcGxgcGR8ZFx0YHSggHBolHR8fIjEiJSkrLi4uHR8zODMsNygtLisBCgoKDg0OGxAQGiwkHyQsLCwsLCwrLCwsLCwsLCwsLCwsLCwsLCwsLCwsLCwsLCwsLCwsLCwsLCwrLCwsLCwsLP/AABEIAHQA8AMBIgACEQEDEQH/xAAbAAABBQEBAAAAAAAAAAAAAAAGAAIDBAUBB//EAEEQAAIBAgQEAwUGAwYFBQAAAAECEQMhAAQSMQUiQVEGE2EycYGRsSNCUqHB8BTR4RUzYnKy8RYkQ2OCB3OSotL/xAAZAQADAQEBAAAAAAAAAAAAAAABAgMEAAX/xAAmEQACAgIBBAICAwEAAAAAAAAAAQIRAyESBBMxUTJBIjOBofFh/9oADAMBAAIRAxEAPwD1PM+yfh9RjGzOYVWGplXb2iBO/f441s37B+H1GPO/FT/80oDKreXHOwAiWvcG47YVOmZuplxia+bzKioxLKBAiSOw2k426VcaEMi6refQdseRVXQVH8sgER7bCGtvzCxkdPTGrwrN011RpYsi/wB5V0qdJDTPQysgRcA4yRnU2Z8U9npNaoukgkdOo7kd43BHwPbEGVdDMFffIj6xgL/tSm0oqpKkQWqldUtq6kzDLqG+5PW/Mxx2nUDUitMwxe9SFLnUWgmQBzmD78V0zVzQe+csTK/Meo6/GcPaqAblZ2gkTPaN59Meavxek7OumncGT5p0sWLF+Ynlkuxm8knaMSpxemans053k1SVLbxqm4gH4n5pIeORHo3mDuL+o94v7r46KoncTbqOsR9RHvGPOsvxdFOgLTBhL+a2gMgIS8xIUlddtxPTHP46iCE00/7spPmsQFgALINo0i42tiTRfuI9HWspmCtt4It7/kfke2Eaq/iX5jrMGPWDHuPbAA/HlBIIp6npujEVGZYqGYJkA3kk9NXqcRVeJ0ywVkS8SVqMwEatMkGDGo9oBOOoHM9FFUG0gnpcdI+kj5jvhn8QsSGU2mdQ29+AehxhaLIdKSNUaajMFD7je4LGSD+EdsM/tNaXlDRTlCNOly2kqANfqbC3YY5TQrmg3bMpfmQRvzD88causEyse8ReYMesH5HAPmc7SHtLTbVY6XY8vNe2xOsmPQ9sNzfEECnUlNtQ0kLUYkqZme250r0JbFozRCU0HTV17rvG4N/w+jYi85ejLEEzqG2xM7RcfPAdX4wKYgimR5gddDsTYaZJBsdMADv17QPxBUphClNlVfLVQ7GUIurCZVSIkSZMYbmhOaDjz1/Ett+YdOhnriSnmARqBUjaZtPvnf8AngDr8RUc2mm5HMDrbWxmZe/KQRPUSdsLiOdFRKkhYqMDy1G1k9J/CO5g7fPu4juarQeLmlJjUpPbUJ+U/Xth4zCzp1LPbUJ+U48uzek07sCn3RIDk9mhZsfXthalNMLI0bhZXWZ2RoXUL/enYeuGTsZZT1AZhZjUsjcahPynFjI5ldcalmDbUJ6bXnHlGqn5YGoeUBMahr6ALtqABEzO2LfDqyAe19mQSQSvmWjkBK6t+vbBbpWcsmz1ivnEQEswEXMXPyWT+WIqfFaJUOKisCYGm5JHQAXJ9AMAOVpA0iqs2mOYK01NjKqQurSSJDT29+LnD6Q86mTqCCvmDqZSDpZ7M0gEBlUwxnVM4VTbLKdhfl+N0H9iqrmYKoCzAjoygSD78I8ey4IU1VUkkANKyRYqpIgsDYqLjANlKtUUMvTZqjFadHzA0kpU8yiFWUuwK6tQuAFBMTdNTqI9apTZgKlAWUyC2o6VAI5zpFzy2c3UYpYeR6M2ZUbso9CQD8jh+rHltKlTVHVHCIbNLaiLSTSLKWYG67jbHpmWPIsWGlbfDrjrOjKyrnKo0kdyOnqN8CHE69Z8wKVBkTSgJapN/QaSCN/rv0KM4sr8R9RgJ8W6KldKYpvUqAXKnZf8YJAO/X1xPFNyeyPUor0K9VqlanWKs6aOZdiCDb06fM9sFVAxTS+6L9BgP4O9MCoiU2pMujWrmTcGDPUWPoO9wcGmXjQh/wAK/Qd7YlH5yIYvkyjxXPmjSLQTBUHce06rsL9enaMZvBvEH8TXrUVgiiisSJPMzFSpBAiInbri54sEZVwGKmU5gJ0/aJeIkn067YxfB+UK5rMS7OzZelqLUjTuKjCw0iR6/M4r9GpLQUGod/6/I9P38ZFe0/nt+fXEoQEyPj/uLX/THPK+OISKY4NiFbcfv5fvpjq5mf8AbFfMcpnT8f3thtDOgn2fjOJ0zRSRZbNAd/1xxc6CfTqZt88d1A7Yiq0zsRqHaLY7iHRYbOgDv7sSitaw+HyO2IKUATEDDP48TBgfv8sFCtIkq5zSyKRGqY3PsgE36W/XCNXre3XAZ4u40tPO5Opr+zosTUu2zwCSAwHKu+5vg4qEC1j+fyOK20TWOMvsrtWjvfrt8fX44XmWi/uAt8v64dURYn64flQYx3cZywL2LVPcRf8Ar6YqZ/i1Oi6q5MsCRAm2oLc+8jGg6W7RecZvFeCrmGQtUqIE2VAkG831Kb9LRikZckQyw4PQw8cogsWZlXnIqFYVvLI16T1iR2m8Yb/blMAghw4ZFFIrzk1JKALN9QBMz0OHnw9RYnVrKRUC055F80jUwtqk2vJjEieH6cEl6rVCyMKhI1A0gQkQsQATuDM4Zf8ARVZTPiajpDDWYDFwEk0wjaGNQfdg9N7HF3J+IKIrhZY6mNMPEqX06tAI66f0xXqeFKBAUPWUlWV2VhNQO2ptfLFzNxG5xKvh2kKqMpYKrGoKcjRr06dURJt0mMdN1FsbHG5pG9UzRmVjY+0p3+HT+uGjN1OyTHXUb3/LHFXFfPVWUcgJJ6xIX1Pz+uM/ekb3iiWzmHtBX3aW2Mx1ntb344K1T/t/Jvl7sUsu1QD+6j3vJjeLC7fqcXaQMDUBMXjafT0wVlkK8cSzTrH72/oDEfHD/NHriADHYwe7Ik4pFbNHlPw+uAbxW/lV1q08wKTusFWmGA6jTB/2GDnNjl+I+uAvjdOrTzIqpRWupUKbSVPxYTPcRuZmRFOn8mXqTL4WA/mVBW853063Ai4FhB9598DscHGUXkT/ACr69B3GA7h2Vdalao9MUTU0fZr00htx66rD34NcsRoX/Ktt+gwkP2SIYvLMnxbRnKVFgsTpAAi5NRbSw/LrjO8GUyczX81CtTyKJMadJGtwByiSwuDJtGCXOZZaqFKg1Ax17EMLj1HxxT4RwOjlmq1aZfVWjVqfUIUkhUtYSf8AbDydGzGrZsqQLARGI6+ZC7/TFSmpknofX88YXH+NDLFUQnzaglepEtpGkHrM72EYjdmi6Rv0c8rsyW1KFOnrDSJI+A+Yw6tllfdY9cecpQrK3mq32snYyT7nNmJ7bep2wW8A4+MwjMGQMpgibbSCJ+NscwRlemXa+QgiDAHWe2JS97Mo+P8APAjx7xDmBXdKJJprC8tLUZ0yTqbfexEjGE2ezZ28736F/wDx6fuTJ4iPIkz1PQdwQf6dsY/Gc/Ty4Aq3epq0JEyViZjZZKg+/AlkPEmbo6dZc0w0troi4JlrqAe8e/G544zqM9MUtHm0pZqp0jTTYHkBc80xqK3iBMSMdRzmmtANxVncnWp1ERzEe0TJMW3MWwaeCfEAqImXqFhUUEJaQyLsZFgQLX3jAtWyxexFMmApPmqdgCNib3PzjFjwzWqUK2tTSZSIKh0nQxmEOoRdR37YZ1RKDakeopTPXHX5ekCCflh4UraZ/I4o8UqEhZtJgHsdsSekaiZ80ptNz+u1/wB9cSUnB/lH6Yw8nXZWUMQZa0XBvoBmLDSC0e73Y18jW1ljACzA+H3rbjDYZ7ojmVqyjWqnWwLsOaFF4vJ7Ra0/5u+L1XJ1ggOtNYu4AMhfS5v8O+G1cizVFdCFMFSTP4gViPce8TiZaOZL7gTu0iI2tyzf3Y0U03d/x/pgjHzaZQ4dVJqCGJEGZJjci9t5A98nGsp5h8fTt0xRymUZNRaCzOLrOwXSBzXHW3ri4vtL2v8AphJpqGy/SqpKy4BhrIDhA4cDiB6rOhcOC45OHA4KEZ1RhxGEMdGOIsqZpeX5fXAL4iNM5tUr1HRQkqEnmPUki567fqMHmZNviPrgM8RrUzFfyUFLTTEsagUnURMLqG1+hGNHT+TH1Jg8IYTWWnUapRBXy3axurah7hy/Xrg5osdCz+Fd/wDKO1/ngQyNSpqrUqoTVS0CacaSGU7aQBI09ANx2wX0k5Fn8K/6R88Tj+yRDF8mR8T4gKNJqjRyxfbdtM7Raeo+uK/AONpmTURRdAGMmbOSAbe7fEfiIhcuxchV109TETC+YATpAvAPS+PNuD1KlStWJqFxopgFQwldTlbuAbX9N4OGka4S47PXMxm0UEs6gf5gD8L4BPEGVavXFWnUD6VAU62UpIusKIm+97k4qJk6kTOwB9mIk/8A29+NDL5l6OXqFIJWr95Pu2B5RF4+uJ+PBRz5EFHJVhALHaJnoAIYWtf4+mMLi/h4opblDM12DsZmSbVDAkybd8GWc4lVTKrVGguWE8pjSSbxMgwB+eM/xg7Nl8uW06i5NhA9n8rHbAi2mK0qMThGQdUIdC95HMliVg7VlMyOvrjdeoGqq/8ADsICADUk8sWtXiDI3BN8U81wxUWnzm7QZi4I+WL+e4Uor0qYqcrC8hZFyBHwGDaAirXuzuEI1a7lk1DWQR/1itoPQbYl8GZRRUrwoH2caeSNzAcITI/LfEVLgyNm3o+YdI2gAzYG9ut/ljQ8JUBTr1wCDAI2AsrjtjrCvJpZLNaFAzAprVm4QSJAgHlkC1t8TU2KPULrTWioUqwiQqmTqgkwLm4HpOPPvHRP8UZkgAG9rkmTvvYCfTBjk6xqZWsrkk+TJkROugGMHY77+px3HVhjO3Xo3KnGaLANRq06iltJKuDB6TeQJxVr5kMBq1KWEXkXJAE+uq07Y8sp5XLlGchpWT8B6x/LFqtnGpqAtWoAxFjUY2sfvWt6k4WcDu97PSKImmQBDFo/8ldQIkSLMTB9OxxpcMAVRpPLJgz2t7wLYH+B54/wrMWJq6Fg6Yhy8WgCZAT5Y0FpywGpggRDpEAczFZkDrBHrM4GNpS0NkpwsIKdQDebHse/oMSnNDf72x5W2+WAXP5hhWqcze21tTRv2nEf8W34j/8AJv54q+rSdUSWNpef6DSpUBiJ37Hse4w4e0sev6d74FeA1ScwlyRzWLE9D0JwVgcy/H9OuC8vcg3Q2KPHIidRh4w3HcQRvHDDhhoOFOCIyUHHScMBwiccRZBmjb4j92wAeLq1H+IAKvrVQGanUKmDJCnT27kGPQXJ9mzb4jAfxTI0amdRDVqJVKeZoE6SF6k3gjTt/QY09OY+o1Rj8Dqr9qioUKaCxZtRbUpIJJvsO53wdUkGlbbKPoPXARwtaB86tl2ZkqsDcRGnVYA7e0fywcoJA9APpicPnIjif5My/FBYZYsolhUpEbdKqmYa3zt3wD5B5quqvP2SaSI6M5IGiwEtsb49G4jkFzFM02LAMQCUaDZpswuMeS5BxQqedD6Cmm976vakn02w0i/KmEqZsCwIsvMOb7vvEm9rdAcS5RkfL1C5gGoZZdQ6LG/MMDtSiVqNv/1CYO2oN26TadrHbrYNYLk6lK+uBBvZxymT7o74zqVuhkwirrTOXUM7eWCIbVeJtJ9ZjGX42qaaFAq3KHEk3lTTYkmxO4HTFDO5wNkloqftdKDci6mTLEwZGO8dza1KVKmrcwTSR2YooudtwcUS2GT1o7Q4ipkNcyVVmJYK2mdiNoIM+/sMZ1fjlVX0GnTk2gVDcXj679bdsMZIbWSRDSdyYKBdgDeR22jGdnVD1zB9qImdj8MOkifJmrw3ipFRqr6UOg2l9lME8l9W4jvgs8LZ6k1WroQK6iKhBYgnULjVuZmf3AdmaQqklbgKUOrlvNvaAJWAb40uC5laL1GqSA0kBRO7L0J9Nv2A6GjJ2P8AF1WhSzDak5mUMeUtNzJsepm1sE3CkRcuDTBUPRmJJvoiQCbYDPEdIZmqKqOY0qLodwSd5jr9PhsU+L00oBOfWtLT7MCQoF77ntgPwMntmbw3h6vQceYIN2I25hfrbrivmMuSKasRYsVqA2NrDYA7AfHFjhSv/DVlI52koREbWk9PliXP0X/hkAU61KEzEGBeD6n0wLF+jd8P1PLphh9prNILBsDrUgDVaZEfH0xp8NYvEG8HnM3VGcBgNgslunyjFbw0vlZEEgR5wKyPwPEN0HMDB7HGh4ZyailScKy/ZIqhvaKhd3ud2ZjHSe+yQj+RTJqFGRnwDVeLc56ev7+eIKtGASCbEd74t8Qc+fU3/vDh4YmbqLxjLK+TLKq2c8PH7dP/AC6f4TguB5l+P0GBTgkjMpP+L/SdsFZHMvx+gxpxfqYq/ai0DhwOGKMdxxrHTh04ZOOqcFCMkBwjhDCjHEWQZuy/EdcCfiDiL0a6hKuTp8k/8wxV7k3ETy+uC/Mgxt1GATxZWRcwA1fKUzoBivlfOa5N9RWymNvQ41dOmrMfUnMvXLozM1FiSb0DNO3RT9fWcFwFh6AevTtNsBvDWDUiVem4Ormo0/Lpnf2VG0RB7nBsVsPSPpviWP5yI4VtmbxTiyZZfNeYDKpgi2pgoJZiIF8ed5XgdRq1YJURzTUM9NWaRqLFVBupYwdyNxO+DnxblS9GVYK2pACxgA6pBLLsZ6zjL8M0XGYzKtXFaKdD7RSTv5p0kuzez2B6+uGnbLpK9gVQWqkzTqKgBkspkQTEEi4B+dsaWVOsFBUWmzNEkkBTBJMiT2E73HbHowyh2LGfcI90bmcdHDlBBAAIEagiTA7QoIFzjPwadjxqwOzPhKvoUTSUqTLKzBj/AOWifffphmY8JZioiBDQUC4YFiTPWfLn8+uD3yesn8v3++mJQu1yBg8mVUIs8/peC8zYNWpgCx5n5r/e5ZJ9846//p1X8w1FrUBMQvPAAG3s4O8wwVSzMQBvb9N7+mG0MypsrEmRsL8y6hbpbB5sPagBGY8G5kMIrUVGxE1LmZ/DisnhLMKTqzFB2iOYvIvMjl3we/xaMBzG5UXF+ZdSj4jFRqFFlNZidJAJkRZgIm37vjuTYHCKAs+Fq7OQK1McpEKXIBJPNMb/AA7Yhfw2ysaTNQqMLFzqLXFplZtHfqb4OKmVpICQWU3uAfurrNouI7e7CzOhpJLlqTASFvLbaQBJ7fAYdKTJ/ggdy/hOuEI8+nPQweXtbTGJW8KZgqo8+nq6tpIJ9By43cxXRSVaowKCWAE2JCg2EQT9D2xI1YAwWf2tNh15hbpHKeva98d25B5Y/TBviRfLZetlKhDGuCaGiYJeoqtTE/eBIPY6pwXZeiEUIDIUBQe+kRMeu+MkUKNWpSqHWaiEeXII0Fk1zBsTpi/cDGyiQIH7/WcNCDT2LKakqAziR+3q/wDuH64aSY2Pe3fHOK1VGYqDUoOs7xhjZhYjzU33t/PGFq5Ms9UXuCN/zKdPa/0nBb95fj+mA7gVVTmUGpW9rYj8BwZLTJZYBO5+m84vi3jdA8ZETjHZx0I34T+X88cKN+E/Mfzx3GXo18o+zuEuOhT2/MfzwlRu35jDcX6Fcl7HqcOw0Ajofy/nh2k9vzx3F+iLY7O+z8R6/XAT4hqsMwAM6MvIUBTl0qXYtzanIIFr9BA74Ns6OUe8Y878W8Ar181rpqrKURJYi3tb9So6+8WPTdHyYeo8EJ4tSpqVqVxUe51aBTkaQ3srYWIHqcG+bzaUlL1GCKIljYCdtv1x5FnfC+Y51CgyI9oSCFFjzX3gX6dMejeKaFRkSglMurHn0xsiERDdyR/SJxngkpOieJ+WScc4tSVaYFamjOysnmTESbsouBJifUYo8AzlCnXrr59F2qtTMUhA16XLCNTQbgwDeRjFzeRztfLJTejGhQF0GG1K2lkqGZFMrsRO0mcKlwPN+ZUqaSjmrSdNLSi+WhBLKSZaDpUdIJ9MOy3IMqPGcu41LWRhBMg8sASTq6f1x1uNZcAnzVhSJJMbmB0m5tfrgTo8FrnLLSNIq8QVdlNILqVtKnVYnTGxkkdsafH8tWzC8uVuBT5ngVJUkkC5GkTv1k9MRkxk2bh4xQBI8xRpIVpsQxGoKbQGi8G8Ymp56myNUDAosksNoFz02GBTMZKs5rfYuA2ap1N1BCrTIJHNGsTA6WwS8MRtBVlYAMYFSGYydUtBImSb4m2Xi2NHHstciulpBM7QQLmLX+uJq/EKalFZwrOCyhpEhYlhI2EiSdpvGBnMcPrNl80vkkvUzBqU5gypZTLGeWQLr7sUM74er1XcCmwpstRU859WkOtPlMH2XZWJF4tvsBoLkwuTjWXYE+ckKoYkmLdGuLj1GEnHcuSFWqpJ1QFkk6Y1WA6SJ7SMYnG8nXroiDLcwRQHZhqFRGDAgg3pyLzczFt8RZLglRvMeoHSsr1WplQCGWsiqwIOxJUdoER1hkJKTCejnEqIHRg6ESrLcMO4tce6cZ3/ABLlWBIroRY7nZidOwkyR+5xJ4cpNSytJXQq9NApQXgjovcbRgYynher/DU9YipRQKlINp0/aLUY+Z15lGmREiDi8SUmwk/tzLzHmgQwQggghmEhIj2iATB7e/Ej8XoqoZqkKWKqYN2AJKqIgtANhe3yGm4PXKkmm2qpmVqNJE6UQqWOkxqOqAB0AM4jq8EzNRHpujeWgqtQUtqOpnDKrkG4gAT3HXrTQlhDU8QU0rmiVkqVBYEQpad1NwNhbebY5l/EtN6ophWAJKpUkFXKkSFjmBBsbWj5ZFOhmfPas1GoWPlEaaggug/6gm62j4k2jHeF8FrLmKRK6adNqzzqBUeYwb7M7yxgnVtFiZx1gs1+I8Zy9J9FRkVj0Ki9pmYuDtJ6wN8M/tvK6xTlNR+75YB3AgjT7Rmw3Ik9MYnibwvXr13qUwmlwASWgyEO46ibd5PY4zv+CsxqjTT0EyZcTGpZkabm0i22+0EaObYWUPEOVLaVZdQEwqX6zA07iCGAkiRO4m/wTjlCvV006gcgNMXFtN57Xset+xwAr4NzMkMq6R/3AZs8DaJ6E+tusa/gjw5mKGbV6uiAlRQVaeiXHYE/ER2wQxbtB3xDiNOgoao2lSYk9/67eptjMz/iQIyqlIuWmzNo2iwMHv1jEXjHgtTMpTFMKWRiYYxYqNj0PLHTcdBjJynAs2hDLRpoRsqVQQZWJZn2iSBZuuCVblZrf29WjUcuCpMBdd/fMGfl1GLWU8SU2Ul1KRuRdY7yQCY93xxkZfh2YBWMqAwMkmpA2AkNETyjpiLMeHsyVJ8qm7NJJZ9LCWm2mQdyZJ6G22Jyck9AuRvVvEuVWNVUDVtMwRfmmI029rbbvjXpOGAYbMARNrETsdsebv4JzIjSKewBOsAfe5oAEr6G9/fg/wCF0TTo0kMArTVTtuB3ETgxbb2hotvyifO+z8f0OMsnnP76DCwsWh5IZ/owsyOep/mOCSoN/eRhYWMmL5SJ4fsYwtHpjiGfnH0OFhYozQIPsfScSKd/fhYWJMpEcjY4x/lhYWJFkc1bY6GvhYWAgiW4+P0GGE2/fXHMLDxEkOnb44YG+eFhYvEhIbr6fvb1w8Nb8/z+eFhYoINP7/LHA3XrB/L/AHPzx3Cxxx0mPn/PDSen7tGO4WAEjJ+v8sWcl7Y9x/TCwsEK8mhjuFhYYsLHcLCxxw045OFhY44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21512" name="Picture 8" descr="https://upload.wikimedia.org/wikipedia/commons/thumb/0/06/200000-rubles-Belarus-2000-f.jpg/300px-200000-rubles-Belarus-2000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63" y="5042222"/>
            <a:ext cx="3037138" cy="14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577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0675" y="624110"/>
            <a:ext cx="9723938" cy="1280890"/>
          </a:xfrm>
        </p:spPr>
        <p:txBody>
          <a:bodyPr/>
          <a:lstStyle/>
          <a:p>
            <a:r>
              <a:rPr lang="be-BY" dirty="0" smtClean="0"/>
              <a:t>Праекты</a:t>
            </a:r>
            <a:endParaRPr lang="be-BY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706" y="170760"/>
            <a:ext cx="6691981" cy="6414859"/>
          </a:xfrm>
        </p:spPr>
      </p:pic>
    </p:spTree>
    <p:extLst>
      <p:ext uri="{BB962C8B-B14F-4D97-AF65-F5344CB8AC3E}">
        <p14:creationId xmlns:p14="http://schemas.microsoft.com/office/powerpoint/2010/main" val="3994816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485" y="429556"/>
            <a:ext cx="9796128" cy="1475444"/>
          </a:xfrm>
        </p:spPr>
        <p:txBody>
          <a:bodyPr/>
          <a:lstStyle/>
          <a:p>
            <a:r>
              <a:rPr lang="be-BY" dirty="0" smtClean="0"/>
              <a:t>Праекты</a:t>
            </a:r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20482" name="Picture 2" descr="http://1863x.com/wp-content/uploads/2015/01/taler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7" y="624110"/>
            <a:ext cx="7435366" cy="594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815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b="1" dirty="0"/>
              <a:t>Банкноты беларускага рубля маюць 10 элементаў абароны:</a:t>
            </a:r>
            <a:r>
              <a:rPr lang="be-BY" dirty="0"/>
              <a:t/>
            </a:r>
            <a:br>
              <a:rPr lang="be-BY" dirty="0"/>
            </a:br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4" y="2133599"/>
            <a:ext cx="8911687" cy="4555959"/>
          </a:xfrm>
        </p:spPr>
        <p:txBody>
          <a:bodyPr>
            <a:normAutofit/>
          </a:bodyPr>
          <a:lstStyle/>
          <a:p>
            <a:r>
              <a:rPr lang="be-BY" dirty="0"/>
              <a:t>1. вадзяны знак; </a:t>
            </a:r>
          </a:p>
          <a:p>
            <a:r>
              <a:rPr lang="be-BY" dirty="0"/>
              <a:t>2. ахоўная ніць;</a:t>
            </a:r>
          </a:p>
          <a:p>
            <a:r>
              <a:rPr lang="be-BY" dirty="0"/>
              <a:t>3. сумяшчальны відарыс;</a:t>
            </a:r>
          </a:p>
          <a:p>
            <a:r>
              <a:rPr lang="be-BY" dirty="0"/>
              <a:t>4. металаграфскі друк;</a:t>
            </a:r>
          </a:p>
          <a:p>
            <a:r>
              <a:rPr lang="be-BY" dirty="0"/>
              <a:t>5. супрацькапіявальная сетка;</a:t>
            </a:r>
          </a:p>
          <a:p>
            <a:r>
              <a:rPr lang="be-BY" dirty="0"/>
              <a:t>6. мікратэкст; </a:t>
            </a:r>
          </a:p>
          <a:p>
            <a:r>
              <a:rPr lang="be-BY" dirty="0"/>
              <a:t>7. метка для людзей з аслабленым зрокам;</a:t>
            </a:r>
          </a:p>
          <a:p>
            <a:r>
              <a:rPr lang="be-BY" dirty="0"/>
              <a:t>8. бясфарбнае цісненне;</a:t>
            </a:r>
          </a:p>
          <a:p>
            <a:r>
              <a:rPr lang="be-BY" dirty="0"/>
              <a:t>9. люмінесцэнцыя ва ўльтрафіялетавых промнях;</a:t>
            </a:r>
          </a:p>
          <a:p>
            <a:r>
              <a:rPr lang="be-BY" dirty="0"/>
              <a:t>10. схаваны шматколерны вобраз.</a:t>
            </a:r>
          </a:p>
          <a:p>
            <a:endParaRPr lang="be-BY" dirty="0"/>
          </a:p>
        </p:txBody>
      </p:sp>
      <p:pic>
        <p:nvPicPr>
          <p:cNvPr id="23554" name="Picture 2" descr="http://icdn.lenta.ru/images/0000/0026/000000268447/pic_1358301155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284" y="1547916"/>
            <a:ext cx="3299327" cy="24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974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01" y="624110"/>
            <a:ext cx="4258511" cy="52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5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736600"/>
            <a:ext cx="8915400" cy="5753100"/>
          </a:xfrm>
        </p:spPr>
        <p:txBody>
          <a:bodyPr>
            <a:normAutofit/>
          </a:bodyPr>
          <a:lstStyle/>
          <a:p>
            <a:r>
              <a:rPr lang="be-BY" sz="4000" dirty="0"/>
              <a:t>Залатыя зліткі</a:t>
            </a:r>
          </a:p>
          <a:p>
            <a:r>
              <a:rPr lang="be-BY" sz="4000" dirty="0"/>
              <a:t>Срэбра </a:t>
            </a:r>
          </a:p>
          <a:p>
            <a:r>
              <a:rPr lang="be-BY" sz="4000" dirty="0"/>
              <a:t>Медзь</a:t>
            </a:r>
          </a:p>
          <a:p>
            <a:r>
              <a:rPr lang="be-BY" sz="4000" dirty="0"/>
              <a:t>Манета</a:t>
            </a:r>
          </a:p>
          <a:p>
            <a:r>
              <a:rPr lang="be-BY" sz="4000" dirty="0"/>
              <a:t>Аверс, рэверс</a:t>
            </a:r>
          </a:p>
          <a:p>
            <a:r>
              <a:rPr lang="be-BY" sz="4000" dirty="0"/>
              <a:t>Біццё манет (рус. чеканка)</a:t>
            </a:r>
          </a:p>
          <a:p>
            <a:r>
              <a:rPr lang="be-BY" sz="4000" dirty="0"/>
              <a:t>Пруф – найвышэйшая якасць біцця манет</a:t>
            </a:r>
          </a:p>
          <a:p>
            <a:endParaRPr lang="be-BY" dirty="0"/>
          </a:p>
        </p:txBody>
      </p:sp>
      <p:pic>
        <p:nvPicPr>
          <p:cNvPr id="2052" name="Picture 4" descr="http://charter97.org/photos/galleries/2014/gi-3194-14562-big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4" y="624110"/>
            <a:ext cx="3449638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18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624110"/>
            <a:ext cx="8915400" cy="5802090"/>
          </a:xfrm>
        </p:spPr>
        <p:txBody>
          <a:bodyPr>
            <a:normAutofit/>
          </a:bodyPr>
          <a:lstStyle/>
          <a:p>
            <a:r>
              <a:rPr lang="be-BY" sz="4000" dirty="0"/>
              <a:t>Нумізматыка – вывучэнне і калекцыянаванне манет</a:t>
            </a:r>
          </a:p>
          <a:p>
            <a:r>
              <a:rPr lang="be-BY" sz="4000" dirty="0"/>
              <a:t>Дробныя манеты, драбяза</a:t>
            </a:r>
          </a:p>
          <a:p>
            <a:r>
              <a:rPr lang="be-BY" sz="4000" dirty="0"/>
              <a:t>Баністыка – вывучэнне і калекцыянаванне папяровых грошай</a:t>
            </a:r>
          </a:p>
          <a:p>
            <a:r>
              <a:rPr lang="be-BY" sz="4000" dirty="0"/>
              <a:t>Банкнота, купюра</a:t>
            </a:r>
          </a:p>
          <a:p>
            <a:r>
              <a:rPr lang="be-BY" sz="4000" dirty="0"/>
              <a:t>Гатоўка (наяўныя грошы)</a:t>
            </a:r>
          </a:p>
          <a:p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12163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2756" y="749300"/>
            <a:ext cx="4926012" cy="5791200"/>
          </a:xfrm>
        </p:spPr>
        <p:txBody>
          <a:bodyPr>
            <a:normAutofit fontScale="92500"/>
          </a:bodyPr>
          <a:lstStyle/>
          <a:p>
            <a:r>
              <a:rPr lang="be-BY" sz="3500" dirty="0"/>
              <a:t>Эмісія – выпуск у абыходжанне грашовых знакаў</a:t>
            </a:r>
          </a:p>
          <a:p>
            <a:r>
              <a:rPr lang="be-BY" sz="3500" dirty="0"/>
              <a:t>Дэнамінацыя – змена намінальнай вартасці грашовых знакаў (“прыбіранне нулёў</a:t>
            </a:r>
            <a:r>
              <a:rPr lang="be-BY" sz="3500" dirty="0" smtClean="0"/>
              <a:t>”)</a:t>
            </a:r>
          </a:p>
          <a:p>
            <a:r>
              <a:rPr lang="be-BY" sz="3500" dirty="0"/>
              <a:t>Пазычаць</a:t>
            </a:r>
          </a:p>
          <a:p>
            <a:r>
              <a:rPr lang="be-BY" sz="3500" dirty="0"/>
              <a:t>Мець запазычанасць</a:t>
            </a:r>
          </a:p>
          <a:p>
            <a:endParaRPr lang="be-BY" dirty="0"/>
          </a:p>
          <a:p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953679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624110"/>
            <a:ext cx="8915400" cy="5840190"/>
          </a:xfrm>
        </p:spPr>
        <p:txBody>
          <a:bodyPr/>
          <a:lstStyle/>
          <a:p>
            <a:r>
              <a:rPr lang="be-BY" sz="4000" dirty="0"/>
              <a:t>Валюта, абмен валюты (валют)</a:t>
            </a:r>
          </a:p>
          <a:p>
            <a:r>
              <a:rPr lang="be-BY" sz="4000" dirty="0"/>
              <a:t>Долар (</a:t>
            </a:r>
            <a:r>
              <a:rPr lang="be-BY" sz="4000" i="1" dirty="0"/>
              <a:t>разм. </a:t>
            </a:r>
            <a:r>
              <a:rPr lang="be-BY" sz="4000" dirty="0"/>
              <a:t>даляр)</a:t>
            </a:r>
          </a:p>
          <a:p>
            <a:r>
              <a:rPr lang="be-BY" sz="4000" dirty="0"/>
              <a:t>Еўра, грыўня, рубель</a:t>
            </a:r>
          </a:p>
          <a:p>
            <a:r>
              <a:rPr lang="be-BY" sz="4000" dirty="0"/>
              <a:t>Безнаяўны разлік</a:t>
            </a:r>
          </a:p>
          <a:p>
            <a:r>
              <a:rPr lang="be-BY" sz="4000" dirty="0"/>
              <a:t>Банкамат</a:t>
            </a:r>
          </a:p>
          <a:p>
            <a:r>
              <a:rPr lang="be-BY" sz="4000" dirty="0"/>
              <a:t>Банкаўская картка</a:t>
            </a:r>
          </a:p>
          <a:p>
            <a:r>
              <a:rPr lang="be-BY" sz="4000" dirty="0"/>
              <a:t>Разліковы рахунак</a:t>
            </a:r>
          </a:p>
          <a:p>
            <a:endParaRPr lang="be-BY" dirty="0"/>
          </a:p>
        </p:txBody>
      </p:sp>
      <p:pic>
        <p:nvPicPr>
          <p:cNvPr id="6146" name="Picture 2" descr="Belarus-1992-Bill-500-Ob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2" y="4725988"/>
            <a:ext cx="3881437" cy="197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468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495300"/>
            <a:ext cx="8027988" cy="6172200"/>
          </a:xfrm>
        </p:spPr>
        <p:txBody>
          <a:bodyPr>
            <a:normAutofit/>
          </a:bodyPr>
          <a:lstStyle/>
          <a:p>
            <a:r>
              <a:rPr lang="be-BY" sz="4000" dirty="0"/>
              <a:t>Падрахаваць</a:t>
            </a:r>
          </a:p>
          <a:p>
            <a:r>
              <a:rPr lang="be-BY" sz="4000" dirty="0"/>
              <a:t>Пералічыць грошы, разлічыцца (разлік)</a:t>
            </a:r>
          </a:p>
          <a:p>
            <a:r>
              <a:rPr lang="be-BY" sz="4000" dirty="0"/>
              <a:t>Здымаць грошы</a:t>
            </a:r>
          </a:p>
          <a:p>
            <a:r>
              <a:rPr lang="be-BY" sz="4000" dirty="0"/>
              <a:t>Бясплатна</a:t>
            </a:r>
          </a:p>
          <a:p>
            <a:r>
              <a:rPr lang="be-BY" sz="4000" dirty="0"/>
              <a:t>Колькі каштуе?</a:t>
            </a:r>
          </a:p>
          <a:p>
            <a:endParaRPr lang="be-BY" dirty="0"/>
          </a:p>
        </p:txBody>
      </p:sp>
      <p:pic>
        <p:nvPicPr>
          <p:cNvPr id="7171" name="Picture 3" descr="http://pics.livejournal.com/skepsys/pic/000bxadz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841" y="4828382"/>
            <a:ext cx="7925771" cy="202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687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624110"/>
            <a:ext cx="8915400" cy="5916390"/>
          </a:xfrm>
        </p:spPr>
        <p:txBody>
          <a:bodyPr/>
          <a:lstStyle/>
          <a:p>
            <a:r>
              <a:rPr lang="be-BY" sz="4000" dirty="0"/>
              <a:t>Танна</a:t>
            </a:r>
          </a:p>
          <a:p>
            <a:r>
              <a:rPr lang="be-BY" sz="4000" dirty="0"/>
              <a:t>Дорага</a:t>
            </a:r>
          </a:p>
          <a:p>
            <a:r>
              <a:rPr lang="be-BY" sz="4000" dirty="0"/>
              <a:t>Затанна</a:t>
            </a:r>
          </a:p>
          <a:p>
            <a:r>
              <a:rPr lang="be-BY" sz="4000" dirty="0"/>
              <a:t>Задорага</a:t>
            </a:r>
          </a:p>
          <a:p>
            <a:r>
              <a:rPr lang="be-BY" sz="4000" dirty="0"/>
              <a:t>Разлік</a:t>
            </a:r>
          </a:p>
          <a:p>
            <a:r>
              <a:rPr lang="be-BY" sz="4000" dirty="0"/>
              <a:t>Рэшта (рус. здача)</a:t>
            </a:r>
          </a:p>
          <a:p>
            <a:r>
              <a:rPr lang="be-BY" sz="4000" dirty="0"/>
              <a:t>Зніжка = скідка</a:t>
            </a:r>
          </a:p>
          <a:p>
            <a:endParaRPr lang="be-BY" dirty="0"/>
          </a:p>
        </p:txBody>
      </p:sp>
      <p:pic>
        <p:nvPicPr>
          <p:cNvPr id="8195" name="Picture 3" descr="http://www.kimpress.by/i/content/pi/cult/134/737/Maneta1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1" y="629110"/>
            <a:ext cx="3646488" cy="359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37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624110"/>
            <a:ext cx="8497888" cy="5903690"/>
          </a:xfrm>
        </p:spPr>
        <p:txBody>
          <a:bodyPr>
            <a:normAutofit/>
          </a:bodyPr>
          <a:lstStyle/>
          <a:p>
            <a:r>
              <a:rPr lang="be-BY" sz="4000" dirty="0"/>
              <a:t>Цана – кошт (рус. стоимость)</a:t>
            </a:r>
          </a:p>
          <a:p>
            <a:r>
              <a:rPr lang="be-BY" sz="4000" dirty="0"/>
              <a:t>Кашалёк (партманет, гаманец)</a:t>
            </a:r>
          </a:p>
          <a:p>
            <a:r>
              <a:rPr lang="be-BY" sz="4000" dirty="0"/>
              <a:t>Набываць, купляць, прадаваць </a:t>
            </a:r>
          </a:p>
          <a:p>
            <a:r>
              <a:rPr lang="be-BY" sz="4000" dirty="0"/>
              <a:t>Не хапае (не стае) грошай</a:t>
            </a:r>
          </a:p>
          <a:p>
            <a:r>
              <a:rPr lang="be-BY" sz="4000" dirty="0"/>
              <a:t>Ашчаджаць (эканоміць грошы)</a:t>
            </a:r>
          </a:p>
          <a:p>
            <a:r>
              <a:rPr lang="be-BY" sz="4000" dirty="0" smtClean="0"/>
              <a:t>Электронныя </a:t>
            </a:r>
            <a:r>
              <a:rPr lang="be-BY" sz="4000" dirty="0"/>
              <a:t>грошы</a:t>
            </a:r>
          </a:p>
          <a:p>
            <a:endParaRPr lang="be-BY" dirty="0"/>
          </a:p>
        </p:txBody>
      </p:sp>
      <p:pic>
        <p:nvPicPr>
          <p:cNvPr id="9218" name="Picture 2" descr="http://zara.by/dimages/s000369_842413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2" y="5070474"/>
            <a:ext cx="309972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32487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</TotalTime>
  <Words>353</Words>
  <Application>Microsoft Office PowerPoint</Application>
  <PresentationFormat>Широкоэкранный</PresentationFormat>
  <Paragraphs>77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Century Gothic</vt:lpstr>
      <vt:lpstr>Wingdings 3</vt:lpstr>
      <vt:lpstr>Легкий дым</vt:lpstr>
      <vt:lpstr>ГРОШЫ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Паўпалушка (1/8 капейкі)</vt:lpstr>
      <vt:lpstr>Палушка (1/4 капейкі)</vt:lpstr>
      <vt:lpstr>Дзенга (1/2 капейкі)</vt:lpstr>
      <vt:lpstr>Грыўна (10 капеек)</vt:lpstr>
      <vt:lpstr>Паўпалціна         Палціна (25 капеек)       (50 капеек)</vt:lpstr>
      <vt:lpstr>Імперыял</vt:lpstr>
      <vt:lpstr>Савецкія рублі</vt:lpstr>
      <vt:lpstr>Купоны (1992)</vt:lpstr>
      <vt:lpstr>Беларускія рублі 1994 (не былі ў абарачэнні)</vt:lpstr>
      <vt:lpstr>Беларускія рублі (не былі ў абарачэнні)</vt:lpstr>
      <vt:lpstr>Беларускія рублі (не былі ў абарачэнні)</vt:lpstr>
      <vt:lpstr>Беларускія рублі («зайчыкі»)</vt:lpstr>
      <vt:lpstr>Беларускія рублі («зайчыкі»)</vt:lpstr>
      <vt:lpstr>Презентация PowerPoint</vt:lpstr>
      <vt:lpstr>Праекты</vt:lpstr>
      <vt:lpstr>Праекты</vt:lpstr>
      <vt:lpstr>Банкноты беларускага рубля маюць 10 элементаў абароны: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ГРОШЫ</dc:title>
  <dc:creator>ГЛ</dc:creator>
  <cp:lastModifiedBy>ГЛ</cp:lastModifiedBy>
  <cp:revision>6</cp:revision>
  <dcterms:created xsi:type="dcterms:W3CDTF">2015-03-23T14:28:09Z</dcterms:created>
  <dcterms:modified xsi:type="dcterms:W3CDTF">2015-03-23T15:16:33Z</dcterms:modified>
</cp:coreProperties>
</file>