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57" r:id="rId5"/>
    <p:sldId id="258" r:id="rId6"/>
    <p:sldId id="261" r:id="rId7"/>
    <p:sldId id="262" r:id="rId8"/>
    <p:sldId id="264" r:id="rId9"/>
    <p:sldId id="263" r:id="rId10"/>
    <p:sldId id="266" r:id="rId11"/>
    <p:sldId id="267" r:id="rId12"/>
    <p:sldId id="260" r:id="rId13"/>
    <p:sldId id="268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A188"/>
    <a:srgbClr val="BDBF71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75" d="100"/>
          <a:sy n="75" d="100"/>
        </p:scale>
        <p:origin x="22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0ED0-AA9F-4B4F-9A03-4336A6E3C7D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34B4-864E-4CAF-8036-2C48206A3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927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0ED0-AA9F-4B4F-9A03-4336A6E3C7D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34B4-864E-4CAF-8036-2C48206A3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05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0ED0-AA9F-4B4F-9A03-4336A6E3C7D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34B4-864E-4CAF-8036-2C48206A3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12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0ED0-AA9F-4B4F-9A03-4336A6E3C7D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34B4-864E-4CAF-8036-2C48206A3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310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0ED0-AA9F-4B4F-9A03-4336A6E3C7D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34B4-864E-4CAF-8036-2C48206A3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678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0ED0-AA9F-4B4F-9A03-4336A6E3C7D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34B4-864E-4CAF-8036-2C48206A3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19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0ED0-AA9F-4B4F-9A03-4336A6E3C7D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34B4-864E-4CAF-8036-2C48206A3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41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0ED0-AA9F-4B4F-9A03-4336A6E3C7D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34B4-864E-4CAF-8036-2C48206A3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48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0ED0-AA9F-4B4F-9A03-4336A6E3C7D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34B4-864E-4CAF-8036-2C48206A3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30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0ED0-AA9F-4B4F-9A03-4336A6E3C7D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34B4-864E-4CAF-8036-2C48206A3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316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0ED0-AA9F-4B4F-9A03-4336A6E3C7D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34B4-864E-4CAF-8036-2C48206A3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84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50ED0-AA9F-4B4F-9A03-4336A6E3C7D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134B4-864E-4CAF-8036-2C48206A3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79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38300" y="1549400"/>
            <a:ext cx="84963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9600" b="1" dirty="0" smtClean="0">
                <a:solidFill>
                  <a:srgbClr val="92D050"/>
                </a:solidFill>
              </a:rPr>
              <a:t>ЯК ПРЫХОДЗЯЦЬ НАВІНЫ</a:t>
            </a:r>
            <a:endParaRPr lang="ru-RU" sz="9600" b="1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6500" y="711200"/>
            <a:ext cx="4076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b="1" dirty="0" smtClean="0">
                <a:solidFill>
                  <a:srgbClr val="0070C0"/>
                </a:solidFill>
              </a:rPr>
              <a:t>Алена Церашкова</a:t>
            </a:r>
          </a:p>
          <a:p>
            <a:pPr algn="ctr"/>
            <a:r>
              <a:rPr lang="be-BY" b="1" dirty="0" smtClean="0">
                <a:solidFill>
                  <a:srgbClr val="0070C0"/>
                </a:solidFill>
              </a:rPr>
              <a:t>адмыслова для МоваНановаДзеткам</a:t>
            </a:r>
          </a:p>
          <a:p>
            <a:pPr algn="ctr"/>
            <a:r>
              <a:rPr lang="be-BY" b="1" dirty="0" smtClean="0">
                <a:solidFill>
                  <a:srgbClr val="0070C0"/>
                </a:solidFill>
              </a:rPr>
              <a:t>Мінск, 2015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1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175" y="0"/>
            <a:ext cx="5076825" cy="762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70993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19100" y="939800"/>
            <a:ext cx="6324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000" b="1" dirty="0" smtClean="0">
                <a:solidFill>
                  <a:srgbClr val="0070C0"/>
                </a:solidFill>
              </a:rPr>
              <a:t>Эфектыўны спосаб падаць сігнал – сонечны зайчык.  Падумай, чым апроч люстэрка можна яго падаць?</a:t>
            </a:r>
          </a:p>
          <a:p>
            <a:endParaRPr lang="be-BY" sz="4000" b="1" dirty="0">
              <a:solidFill>
                <a:srgbClr val="0070C0"/>
              </a:solidFill>
            </a:endParaRPr>
          </a:p>
          <a:p>
            <a:r>
              <a:rPr lang="be-BY" sz="4000" b="1" dirty="0" smtClean="0">
                <a:solidFill>
                  <a:srgbClr val="0070C0"/>
                </a:solidFill>
              </a:rPr>
              <a:t>Калі ты ведаеш азбуку </a:t>
            </a:r>
            <a:r>
              <a:rPr lang="be-BY" sz="4000" b="1" dirty="0" smtClean="0">
                <a:solidFill>
                  <a:srgbClr val="0070C0"/>
                </a:solidFill>
              </a:rPr>
              <a:t>Морзэ, </a:t>
            </a:r>
            <a:r>
              <a:rPr lang="be-BY" sz="4000" b="1" dirty="0" smtClean="0">
                <a:solidFill>
                  <a:srgbClr val="0070C0"/>
                </a:solidFill>
              </a:rPr>
              <a:t>так можна нават перамаўляцца.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23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4300" y="0"/>
            <a:ext cx="11430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53897" y="0"/>
            <a:ext cx="2238103" cy="6858000"/>
          </a:xfrm>
          <a:prstGeom prst="rect">
            <a:avLst/>
          </a:prstGeom>
          <a:solidFill>
            <a:srgbClr val="BDBF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897189" y="305068"/>
            <a:ext cx="514676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000" b="1" dirty="0" smtClean="0"/>
              <a:t>Голас барабанаў чуваць  далёка ў джунглях. Розны тэмп, характар удараў і рытм ператвараюць гэтую музыку ў сапраўдную мову, добра знаёмую афрыканскім плямёнам.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53734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" y="0"/>
            <a:ext cx="12189822" cy="40632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624251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5400" b="1" dirty="0" smtClean="0">
                <a:solidFill>
                  <a:srgbClr val="FF0000"/>
                </a:solidFill>
              </a:rPr>
              <a:t>Сцяжковая азбука – спосаб перадаць навіны ў межах простай бачнасці.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96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14671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83200" y="0"/>
            <a:ext cx="68072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3200" b="1" dirty="0" smtClean="0">
                <a:solidFill>
                  <a:srgbClr val="7030A0"/>
                </a:solidFill>
              </a:rPr>
              <a:t>Гэты амерыканец доўгі час не мог дамагчыся прызнання сваёй ідэі ані ў Злучаных Штатах, ані ў Еўропе. Але, калі ў 1844 годзе першае паведамленне «Дзіўныя справы Твае, Божа» перанеслася за 40 км між Балтыморам і Вашынгтонам, свет змяніўся незваротна. Вынаходнік атрымаў ад 10 еўрапейскіх дзяржаў прэмію 400 000 франкаў. І хоць апарат ягоны даўно ў музеі, назву гэтай сувязі мы ведаем і ўжываем дасюль.</a:t>
            </a:r>
          </a:p>
          <a:p>
            <a:r>
              <a:rPr lang="be-BY" b="1" i="1" dirty="0" smtClean="0">
                <a:solidFill>
                  <a:srgbClr val="7030A0"/>
                </a:solidFill>
              </a:rPr>
              <a:t>Самюэль </a:t>
            </a:r>
            <a:r>
              <a:rPr lang="be-BY" b="1" i="1" dirty="0" smtClean="0">
                <a:solidFill>
                  <a:srgbClr val="7030A0"/>
                </a:solidFill>
              </a:rPr>
              <a:t>Морз</a:t>
            </a:r>
            <a:r>
              <a:rPr lang="ru-RU" b="1" i="1" dirty="0">
                <a:solidFill>
                  <a:srgbClr val="7030A0"/>
                </a:solidFill>
              </a:rPr>
              <a:t>э</a:t>
            </a:r>
            <a:r>
              <a:rPr lang="be-BY" b="1" i="1" dirty="0" smtClean="0">
                <a:solidFill>
                  <a:srgbClr val="7030A0"/>
                </a:solidFill>
              </a:rPr>
              <a:t>, </a:t>
            </a:r>
            <a:r>
              <a:rPr lang="be-BY" b="1" i="1" dirty="0" smtClean="0">
                <a:solidFill>
                  <a:srgbClr val="7030A0"/>
                </a:solidFill>
              </a:rPr>
              <a:t>вынаходнік кода </a:t>
            </a:r>
            <a:r>
              <a:rPr lang="be-BY" b="1" i="1" dirty="0" smtClean="0">
                <a:solidFill>
                  <a:srgbClr val="7030A0"/>
                </a:solidFill>
              </a:rPr>
              <a:t>Морзэ, </a:t>
            </a:r>
            <a:r>
              <a:rPr lang="be-BY" b="1" i="1" dirty="0" smtClean="0">
                <a:solidFill>
                  <a:srgbClr val="7030A0"/>
                </a:solidFill>
              </a:rPr>
              <a:t>мастак, філантроп.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21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0"/>
            <a:ext cx="8839200" cy="51120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5372100"/>
            <a:ext cx="11607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3200" b="1" dirty="0" smtClean="0"/>
              <a:t>Код Самюэля </a:t>
            </a:r>
            <a:r>
              <a:rPr lang="be-BY" sz="3200" b="1" dirty="0" smtClean="0"/>
              <a:t>Морзэ </a:t>
            </a:r>
            <a:r>
              <a:rPr lang="be-BY" sz="3200" b="1" dirty="0" smtClean="0"/>
              <a:t>выкарыстоўваецца радыстамі ўсяго свету. Прачытай:        </a:t>
            </a:r>
            <a:r>
              <a:rPr lang="be-BY" sz="4400" b="1" dirty="0" smtClean="0"/>
              <a:t>… --- …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70488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35600" cy="686862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10200" y="0"/>
            <a:ext cx="67818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880100" y="520700"/>
            <a:ext cx="6032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000" b="1" dirty="0" smtClean="0"/>
              <a:t>Марскі семафор міргае «марзянкай». Калі адзін карабель назваў пароль, а з іншага не прыйшоў водгук – гэта вораг!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426377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308100" y="596900"/>
            <a:ext cx="97663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4000" b="1" dirty="0" smtClean="0">
                <a:solidFill>
                  <a:srgbClr val="FFFF00"/>
                </a:solidFill>
              </a:rPr>
              <a:t>Чалавек увесь час вынаходзіць новыя спосабы сувязі – хутчэйшыя, дакладнейшыя, зручнейшыя. Але пакуль мы карыстаемся вушамі ды вачыма, спрадвечныя невербальныя спосабы сувязі могуць быць выкарыстаныя поруч з сучаснымі вербальнымі.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136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85502" y="418011"/>
            <a:ext cx="1122099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4000" b="1" dirty="0" smtClean="0">
                <a:solidFill>
                  <a:schemeClr val="bg1"/>
                </a:solidFill>
              </a:rPr>
              <a:t>Мы прызвычаіліся, што навіны мы чуем альбо чытаем у выглядзе слоў. Газеты, тэлебачанне, радыё, тэлефон, інтэрнэт сталі для чалавека </a:t>
            </a:r>
            <a:r>
              <a:rPr lang="be-BY" sz="4000" b="1" dirty="0" smtClean="0">
                <a:solidFill>
                  <a:srgbClr val="FFFF00"/>
                </a:solidFill>
              </a:rPr>
              <a:t>вербальнымі </a:t>
            </a:r>
            <a:r>
              <a:rPr lang="be-BY" sz="4000" b="1" dirty="0" smtClean="0">
                <a:solidFill>
                  <a:schemeClr val="bg1"/>
                </a:solidFill>
              </a:rPr>
              <a:t>крыніцамі навін. Але тысячы гадоў таму навіны перадаваліся без дапамогі слоў – </a:t>
            </a:r>
            <a:r>
              <a:rPr lang="be-BY" sz="4000" b="1" dirty="0" smtClean="0">
                <a:solidFill>
                  <a:srgbClr val="FFFF00"/>
                </a:solidFill>
              </a:rPr>
              <a:t>невербальным</a:t>
            </a:r>
            <a:r>
              <a:rPr lang="be-BY" sz="4000" b="1" dirty="0" smtClean="0">
                <a:solidFill>
                  <a:schemeClr val="bg1"/>
                </a:solidFill>
              </a:rPr>
              <a:t> спосабам.</a:t>
            </a:r>
          </a:p>
          <a:p>
            <a:pPr algn="ctr"/>
            <a:endParaRPr lang="be-BY" sz="4000" b="1" dirty="0">
              <a:solidFill>
                <a:schemeClr val="bg1"/>
              </a:solidFill>
            </a:endParaRPr>
          </a:p>
          <a:p>
            <a:pPr algn="ctr"/>
            <a:r>
              <a:rPr lang="be-BY" sz="4000" b="1" dirty="0" smtClean="0">
                <a:solidFill>
                  <a:schemeClr val="bg1"/>
                </a:solidFill>
              </a:rPr>
              <a:t>Галоўнае – загадзя дамовіцца пра значэнне таго ці іншага сігнала. Іначай навіну можна зразумець няслушна.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3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700" y="46474"/>
            <a:ext cx="6456759" cy="68115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60452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6850" y="-101600"/>
            <a:ext cx="56515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b="1" dirty="0" smtClean="0">
                <a:solidFill>
                  <a:srgbClr val="FF0000"/>
                </a:solidFill>
              </a:rPr>
              <a:t>Сігнальныя вогнішчы </a:t>
            </a:r>
            <a:r>
              <a:rPr lang="be-BY" sz="3600" b="1" dirty="0" smtClean="0">
                <a:solidFill>
                  <a:srgbClr val="FFC000"/>
                </a:solidFill>
              </a:rPr>
              <a:t>– адзін з самых старых спосабаў перадачы навін. А таксама – спосаб падаць сігнал бедства. Калі няма магчымасці зрабіць тры вогнішчы, можна зрабіць адно і старацца засланіць яго час ад часу, каб назіральніку здавалася, што агонь то гасне, то ўспыхвае.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8000" y="2687449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400" b="1" dirty="0" smtClean="0"/>
              <a:t>альбо</a:t>
            </a:r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46474"/>
            <a:ext cx="360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000" b="1" dirty="0" smtClean="0"/>
              <a:t>Міжнародны сігнал бедства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81655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01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6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117566"/>
            <a:ext cx="12192000" cy="6975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7566"/>
            <a:ext cx="5786846" cy="29835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80856" y="222069"/>
            <a:ext cx="611114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000" b="1" dirty="0" smtClean="0">
                <a:solidFill>
                  <a:schemeClr val="bg1"/>
                </a:solidFill>
              </a:rPr>
              <a:t>Дадаючы косткі ці адмысловыя расліны, можна надаць дыму пэўны колер. А яшчэ асобным дымавым аблокам можна задаць патрэбную форму. Багацце сігналаў дазваляе перадаць разнастайную інфармацыю.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" y="3269712"/>
            <a:ext cx="51467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Дым</a:t>
            </a:r>
            <a:r>
              <a:rPr lang="ru-RU" sz="4000" b="1" dirty="0" smtClean="0">
                <a:solidFill>
                  <a:schemeClr val="bg1"/>
                </a:solidFill>
              </a:rPr>
              <a:t> – </a:t>
            </a:r>
            <a:r>
              <a:rPr lang="ru-RU" sz="4000" b="1" dirty="0" err="1" smtClean="0">
                <a:solidFill>
                  <a:schemeClr val="bg1"/>
                </a:solidFill>
              </a:rPr>
              <a:t>традыцыйны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інструмент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індзейцаў</a:t>
            </a:r>
            <a:r>
              <a:rPr lang="ru-RU" sz="4000" b="1" dirty="0" smtClean="0">
                <a:solidFill>
                  <a:schemeClr val="bg1"/>
                </a:solidFill>
              </a:rPr>
              <a:t>. </a:t>
            </a:r>
            <a:r>
              <a:rPr lang="ru-RU" sz="4000" b="1" dirty="0" err="1" smtClean="0">
                <a:solidFill>
                  <a:schemeClr val="bg1"/>
                </a:solidFill>
              </a:rPr>
              <a:t>Сухія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дровы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даюць</a:t>
            </a:r>
            <a:r>
              <a:rPr lang="ru-RU" sz="4000" b="1" dirty="0" smtClean="0">
                <a:solidFill>
                  <a:schemeClr val="bg1"/>
                </a:solidFill>
              </a:rPr>
              <a:t> светлы і </a:t>
            </a:r>
            <a:r>
              <a:rPr lang="ru-RU" sz="4000" b="1" dirty="0" err="1" smtClean="0">
                <a:solidFill>
                  <a:schemeClr val="bg1"/>
                </a:solidFill>
              </a:rPr>
              <a:t>лёгкі</a:t>
            </a:r>
            <a:r>
              <a:rPr lang="ru-RU" sz="4000" b="1" dirty="0" smtClean="0">
                <a:solidFill>
                  <a:schemeClr val="bg1"/>
                </a:solidFill>
              </a:rPr>
              <a:t> дым, </a:t>
            </a:r>
            <a:r>
              <a:rPr lang="ru-RU" sz="4000" b="1" dirty="0" err="1" smtClean="0">
                <a:solidFill>
                  <a:schemeClr val="bg1"/>
                </a:solidFill>
              </a:rPr>
              <a:t>воглыя</a:t>
            </a:r>
            <a:r>
              <a:rPr lang="ru-RU" sz="4000" b="1" dirty="0" smtClean="0">
                <a:solidFill>
                  <a:schemeClr val="bg1"/>
                </a:solidFill>
              </a:rPr>
              <a:t> – </a:t>
            </a:r>
            <a:r>
              <a:rPr lang="ru-RU" sz="4000" b="1" dirty="0" err="1" smtClean="0">
                <a:solidFill>
                  <a:schemeClr val="bg1"/>
                </a:solidFill>
              </a:rPr>
              <a:t>цёмны</a:t>
            </a:r>
            <a:r>
              <a:rPr lang="ru-RU" sz="4000" b="1" dirty="0" smtClean="0">
                <a:solidFill>
                  <a:schemeClr val="bg1"/>
                </a:solidFill>
              </a:rPr>
              <a:t>. 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5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131300" y="0"/>
            <a:ext cx="30607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077200" y="317500"/>
            <a:ext cx="4114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4000" b="1" dirty="0" smtClean="0">
                <a:solidFill>
                  <a:schemeClr val="bg1"/>
                </a:solidFill>
              </a:rPr>
              <a:t>Кітайцы першыя вынайшлі порах, прыдумалі рабіць феерверк. А неўзабаве сталі выкарыстоўваць рознакаляровую прыгажосць і ў якасці сігналаў.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6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9400"/>
            <a:ext cx="12192000" cy="8412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5100" y="4269740"/>
            <a:ext cx="866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3600" b="1" dirty="0" smtClean="0">
                <a:solidFill>
                  <a:srgbClr val="002060"/>
                </a:solidFill>
              </a:rPr>
              <a:t>Паветраны змей лётае высока – яго можна ўбачыць здалёк. Папярэдне дамовіўшыся, што абазначае пэўны колер, можна лёгка перадаць паведамленне.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58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38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0"/>
            <a:ext cx="48514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000" b="1" dirty="0" smtClean="0">
                <a:solidFill>
                  <a:srgbClr val="FF9900"/>
                </a:solidFill>
              </a:rPr>
              <a:t>Збудаваны на адкрытай усім вятрам гары, млын бачны здалёк. На крыло ягонае можна пачапіць рознакаляровыя </a:t>
            </a:r>
            <a:r>
              <a:rPr lang="be-BY" sz="4000" b="1" dirty="0" smtClean="0">
                <a:solidFill>
                  <a:srgbClr val="FF0000"/>
                </a:solidFill>
              </a:rPr>
              <a:t>сцягі, і ўсе суседзі даведаюцца пра важныя падзеі ў вашым доме.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66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00600" cy="71957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06900" y="0"/>
            <a:ext cx="778510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21200" y="0"/>
            <a:ext cx="75819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4000" b="1" dirty="0" smtClean="0"/>
              <a:t>Па </a:t>
            </a:r>
            <a:r>
              <a:rPr lang="be-BY" sz="4000" b="1" dirty="0" smtClean="0"/>
              <a:t>рацэ </a:t>
            </a:r>
            <a:r>
              <a:rPr lang="be-BY" sz="4000" b="1" dirty="0" smtClean="0"/>
              <a:t>можна пусціць ліст, і, магчыма, ён даплыве.  Але  розныя перашкоды могуць затрымаць паведамленне, альбо яго вылавіць не той, каму ліст прызначаўся. </a:t>
            </a:r>
          </a:p>
          <a:p>
            <a:pPr algn="ctr"/>
            <a:r>
              <a:rPr lang="be-BY" sz="4000" b="1" dirty="0" smtClean="0"/>
              <a:t>Затое можна дадаць у ваду фарбы. Пафарбаваная вада – сігнал, які пабачыць можа кожны, але зразумее толькі той, хто ведае сакрэт і чакае знаку.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14417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523</Words>
  <Application>Microsoft Office PowerPoint</Application>
  <PresentationFormat>Широкоэкранный</PresentationFormat>
  <Paragraphs>27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Andrej Cieraskou</dc:creator>
  <cp:lastModifiedBy>Andrej Cieraskou</cp:lastModifiedBy>
  <cp:revision>26</cp:revision>
  <dcterms:created xsi:type="dcterms:W3CDTF">2015-04-18T20:08:50Z</dcterms:created>
  <dcterms:modified xsi:type="dcterms:W3CDTF">2015-04-19T05:57:59Z</dcterms:modified>
</cp:coreProperties>
</file>