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57" r:id="rId4"/>
    <p:sldId id="279" r:id="rId5"/>
    <p:sldId id="280" r:id="rId6"/>
    <p:sldId id="261" r:id="rId7"/>
    <p:sldId id="281" r:id="rId8"/>
    <p:sldId id="282" r:id="rId9"/>
    <p:sldId id="263" r:id="rId10"/>
    <p:sldId id="283" r:id="rId11"/>
    <p:sldId id="267" r:id="rId12"/>
    <p:sldId id="284" r:id="rId13"/>
    <p:sldId id="268" r:id="rId14"/>
    <p:sldId id="285" r:id="rId15"/>
    <p:sldId id="293" r:id="rId16"/>
    <p:sldId id="269" r:id="rId17"/>
    <p:sldId id="286" r:id="rId18"/>
    <p:sldId id="287" r:id="rId19"/>
    <p:sldId id="270" r:id="rId20"/>
    <p:sldId id="289" r:id="rId21"/>
    <p:sldId id="290" r:id="rId22"/>
    <p:sldId id="291" r:id="rId23"/>
    <p:sldId id="271" r:id="rId24"/>
    <p:sldId id="292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F4CA7-961A-4F5E-8296-F3A0B3392456}" type="datetimeFigureOut">
              <a:rPr lang="ru-RU" smtClean="0"/>
              <a:t>22.02.2015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A708-72C6-43CB-8CB6-080C15197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844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F4CA7-961A-4F5E-8296-F3A0B3392456}" type="datetimeFigureOut">
              <a:rPr lang="ru-RU" smtClean="0"/>
              <a:t>22.02.2015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A708-72C6-43CB-8CB6-080C15197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896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F4CA7-961A-4F5E-8296-F3A0B3392456}" type="datetimeFigureOut">
              <a:rPr lang="ru-RU" smtClean="0"/>
              <a:t>22.02.2015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A708-72C6-43CB-8CB6-080C15197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749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F4CA7-961A-4F5E-8296-F3A0B3392456}" type="datetimeFigureOut">
              <a:rPr lang="ru-RU" smtClean="0"/>
              <a:t>22.02.2015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A708-72C6-43CB-8CB6-080C15197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937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F4CA7-961A-4F5E-8296-F3A0B3392456}" type="datetimeFigureOut">
              <a:rPr lang="ru-RU" smtClean="0"/>
              <a:t>22.02.2015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A708-72C6-43CB-8CB6-080C15197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873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F4CA7-961A-4F5E-8296-F3A0B3392456}" type="datetimeFigureOut">
              <a:rPr lang="ru-RU" smtClean="0"/>
              <a:t>22.02.2015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A708-72C6-43CB-8CB6-080C15197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831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F4CA7-961A-4F5E-8296-F3A0B3392456}" type="datetimeFigureOut">
              <a:rPr lang="ru-RU" smtClean="0"/>
              <a:t>22.02.2015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A708-72C6-43CB-8CB6-080C15197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302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F4CA7-961A-4F5E-8296-F3A0B3392456}" type="datetimeFigureOut">
              <a:rPr lang="ru-RU" smtClean="0"/>
              <a:t>22.02.2015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A708-72C6-43CB-8CB6-080C15197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70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F4CA7-961A-4F5E-8296-F3A0B3392456}" type="datetimeFigureOut">
              <a:rPr lang="ru-RU" smtClean="0"/>
              <a:t>22.02.2015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A708-72C6-43CB-8CB6-080C15197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668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F4CA7-961A-4F5E-8296-F3A0B3392456}" type="datetimeFigureOut">
              <a:rPr lang="ru-RU" smtClean="0"/>
              <a:t>22.02.2015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A708-72C6-43CB-8CB6-080C15197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524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F4CA7-961A-4F5E-8296-F3A0B3392456}" type="datetimeFigureOut">
              <a:rPr lang="ru-RU" smtClean="0"/>
              <a:t>22.02.2015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A708-72C6-43CB-8CB6-080C15197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183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F4CA7-961A-4F5E-8296-F3A0B3392456}" type="datetimeFigureOut">
              <a:rPr lang="ru-RU" smtClean="0"/>
              <a:t>22.02.2015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8A708-72C6-43CB-8CB6-080C15197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302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379" y="1122362"/>
            <a:ext cx="11851105" cy="4400133"/>
          </a:xfrm>
        </p:spPr>
        <p:txBody>
          <a:bodyPr>
            <a:noAutofit/>
          </a:bodyPr>
          <a:lstStyle/>
          <a:p>
            <a:r>
              <a:rPr lang="be-BY" sz="8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Сэрца Мінска </a:t>
            </a:r>
            <a:br>
              <a:rPr lang="be-BY" sz="8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be-BY" sz="8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б’ецца праз стагоддзі…</a:t>
            </a:r>
            <a:endParaRPr lang="ru-RU" sz="80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74287" y="6027313"/>
            <a:ext cx="5417713" cy="662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Century Gothic"/>
                <a:ea typeface="Times New Roman"/>
                <a:cs typeface="Times New Roman"/>
              </a:rPr>
              <a:t>#</a:t>
            </a:r>
            <a:r>
              <a:rPr lang="en-US" b="1" i="1" dirty="0" err="1">
                <a:solidFill>
                  <a:srgbClr val="FF0000"/>
                </a:solidFill>
                <a:latin typeface="Century Gothic"/>
                <a:ea typeface="Times New Roman"/>
                <a:cs typeface="Times New Roman"/>
              </a:rPr>
              <a:t>movadzetkam</a:t>
            </a:r>
            <a:r>
              <a:rPr lang="en-US" b="1" i="1" dirty="0">
                <a:solidFill>
                  <a:srgbClr val="FF0000"/>
                </a:solidFill>
                <a:latin typeface="Century Gothic"/>
                <a:ea typeface="Times New Roman"/>
                <a:cs typeface="Times New Roman"/>
              </a:rPr>
              <a:t>, </a:t>
            </a:r>
            <a:r>
              <a:rPr lang="en-US" b="1" i="1" dirty="0" err="1">
                <a:solidFill>
                  <a:srgbClr val="FF0000"/>
                </a:solidFill>
                <a:latin typeface="Century Gothic"/>
                <a:ea typeface="Times New Roman"/>
                <a:cs typeface="Times New Roman"/>
              </a:rPr>
              <a:t>Alena</a:t>
            </a:r>
            <a:r>
              <a:rPr lang="en-US" b="1" i="1" dirty="0">
                <a:solidFill>
                  <a:srgbClr val="FF0000"/>
                </a:solidFill>
                <a:latin typeface="Century Gothic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Century Gothic"/>
                <a:ea typeface="Times New Roman"/>
                <a:cs typeface="Times New Roman"/>
              </a:rPr>
              <a:t>Tserashkova</a:t>
            </a:r>
            <a:endParaRPr lang="ru-RU" b="1" dirty="0">
              <a:solidFill>
                <a:srgbClr val="5B9BD5"/>
              </a:solidFill>
              <a:latin typeface="Calibri Light"/>
              <a:ea typeface="Times New Roman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797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34" y="53937"/>
            <a:ext cx="11549332" cy="68040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80084" y="348916"/>
            <a:ext cx="79889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6600" b="1" u="sng" dirty="0" smtClean="0">
                <a:solidFill>
                  <a:srgbClr val="FFC000"/>
                </a:solidFill>
              </a:rPr>
              <a:t>Купалаўскі тэатр</a:t>
            </a:r>
            <a:endParaRPr lang="ru-RU" sz="6600" b="1" u="sng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73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http://i053.radikal.ru/0909/a0/a0df50aa4c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25653" cy="50022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74568" y="216568"/>
            <a:ext cx="474044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4800" b="1" u="sng" dirty="0" smtClean="0">
                <a:solidFill>
                  <a:srgbClr val="FFFF00"/>
                </a:solidFill>
              </a:rPr>
              <a:t>Заданне 4</a:t>
            </a:r>
            <a:r>
              <a:rPr lang="be-BY" sz="4800" b="1" dirty="0" smtClean="0">
                <a:solidFill>
                  <a:srgbClr val="FFFF00"/>
                </a:solidFill>
              </a:rPr>
              <a:t>:</a:t>
            </a:r>
          </a:p>
          <a:p>
            <a:endParaRPr lang="be-BY" sz="4800" b="1" dirty="0">
              <a:solidFill>
                <a:srgbClr val="FFFF00"/>
              </a:solidFill>
            </a:endParaRPr>
          </a:p>
          <a:p>
            <a:r>
              <a:rPr lang="be-BY" sz="4800" b="1" dirty="0" smtClean="0">
                <a:solidFill>
                  <a:srgbClr val="FFFF00"/>
                </a:solidFill>
              </a:rPr>
              <a:t>Старажылы вуліцы Кісялёва ведаюць, што нясе гэты верталёт. А вы здагадаецеся?</a:t>
            </a:r>
            <a:endParaRPr lang="ru-RU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47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Телевышка, 11 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31716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053.radikal.ru/0909/a0/a0df50aa4c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594" y="0"/>
            <a:ext cx="4060405" cy="30199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31716" y="1287244"/>
            <a:ext cx="77483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4800" b="1" u="sng" dirty="0" smtClean="0">
                <a:solidFill>
                  <a:srgbClr val="FFFF00"/>
                </a:solidFill>
              </a:rPr>
              <a:t>Тэлевізійная вежа</a:t>
            </a:r>
          </a:p>
          <a:p>
            <a:r>
              <a:rPr lang="be-BY" sz="4400" b="1" dirty="0" smtClean="0">
                <a:solidFill>
                  <a:srgbClr val="FFFF00"/>
                </a:solidFill>
              </a:rPr>
              <a:t>спачатку мела вышыню 200 м.  </a:t>
            </a:r>
          </a:p>
          <a:p>
            <a:r>
              <a:rPr lang="be-BY" sz="4400" b="1" dirty="0" smtClean="0">
                <a:solidFill>
                  <a:srgbClr val="FFFF00"/>
                </a:solidFill>
              </a:rPr>
              <a:t>У канцы сямідзясятых стала карацейшай на трыццаць метраў. </a:t>
            </a:r>
          </a:p>
          <a:p>
            <a:r>
              <a:rPr lang="be-BY" sz="4400" b="1" dirty="0" smtClean="0">
                <a:solidFill>
                  <a:srgbClr val="FFFF00"/>
                </a:solidFill>
              </a:rPr>
              <a:t>Магутны верталёт Мі-10</a:t>
            </a:r>
          </a:p>
          <a:p>
            <a:r>
              <a:rPr lang="be-BY" sz="4400" b="1" dirty="0" smtClean="0">
                <a:solidFill>
                  <a:srgbClr val="FFFF00"/>
                </a:solidFill>
              </a:rPr>
              <a:t>па адной здымаў  і адносіў непатрэбныя секцыі. </a:t>
            </a:r>
            <a:endParaRPr lang="ru-RU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76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1044989" cy="678604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812632" y="0"/>
            <a:ext cx="7379368" cy="17686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025188" y="-71961"/>
            <a:ext cx="73292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3600" b="1" u="sng" dirty="0" smtClean="0">
                <a:solidFill>
                  <a:schemeClr val="accent2">
                    <a:lumMod val="75000"/>
                  </a:schemeClr>
                </a:solidFill>
              </a:rPr>
              <a:t>Заданне 5:</a:t>
            </a:r>
          </a:p>
          <a:p>
            <a:r>
              <a:rPr lang="be-BY" sz="3600" b="1" dirty="0" smtClean="0">
                <a:solidFill>
                  <a:schemeClr val="accent2">
                    <a:lumMod val="75000"/>
                  </a:schemeClr>
                </a:solidFill>
              </a:rPr>
              <a:t>Колер дома той самы. Але вакол усё змянілася непазнавальна.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79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26" y="-468488"/>
            <a:ext cx="11181348" cy="75438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4053608" cy="24905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26331" y="6150114"/>
            <a:ext cx="12544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3600" b="1" dirty="0" smtClean="0">
                <a:solidFill>
                  <a:schemeClr val="bg1"/>
                </a:solidFill>
              </a:rPr>
              <a:t>Падказка: службоўцы побач з гэтым самым будынкам.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75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936" y="96253"/>
            <a:ext cx="7644063" cy="46234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67125"/>
            <a:ext cx="5143500" cy="3190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flipH="1">
            <a:off x="490888" y="673769"/>
            <a:ext cx="37442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e-BY" sz="4400" b="1" u="sng" dirty="0" smtClean="0">
                <a:solidFill>
                  <a:srgbClr val="FFFF00"/>
                </a:solidFill>
              </a:rPr>
              <a:t>Гарадскі Вал </a:t>
            </a:r>
            <a:r>
              <a:rPr lang="be-BY" sz="4400" b="1" dirty="0" smtClean="0">
                <a:solidFill>
                  <a:srgbClr val="FFFF00"/>
                </a:solidFill>
              </a:rPr>
              <a:t>сёння.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36105" y="5262562"/>
            <a:ext cx="57871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4400" b="1" u="sng" dirty="0" smtClean="0">
                <a:solidFill>
                  <a:srgbClr val="FFFF00"/>
                </a:solidFill>
              </a:rPr>
              <a:t>Пажарная частка №32 </a:t>
            </a:r>
            <a:endParaRPr lang="ru-RU" sz="4400" b="1" u="sng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8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70358" cy="36286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462" y="3174873"/>
            <a:ext cx="5538537" cy="36831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5470358" cy="34949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3463" y="-28352"/>
            <a:ext cx="5538537" cy="37231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47352" y="360947"/>
            <a:ext cx="67376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4400" b="1" dirty="0" smtClean="0">
                <a:solidFill>
                  <a:srgbClr val="FFFF00"/>
                </a:solidFill>
              </a:rPr>
              <a:t>Заданне</a:t>
            </a:r>
          </a:p>
          <a:p>
            <a:endParaRPr lang="be-BY" sz="4400" b="1" dirty="0">
              <a:solidFill>
                <a:srgbClr val="FFFF00"/>
              </a:solidFill>
            </a:endParaRPr>
          </a:p>
          <a:p>
            <a:r>
              <a:rPr lang="be-BY" sz="4400" b="1" dirty="0" smtClean="0">
                <a:solidFill>
                  <a:srgbClr val="FFFF00"/>
                </a:solidFill>
              </a:rPr>
              <a:t>6</a:t>
            </a:r>
            <a:endParaRPr lang="ru-RU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43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67257" cy="15039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4653" y="5503165"/>
            <a:ext cx="2037346" cy="13548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43621"/>
            <a:ext cx="2213811" cy="14143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9958" y="-28352"/>
            <a:ext cx="2302042" cy="15474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7258" y="60534"/>
            <a:ext cx="7363326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4000" b="1" dirty="0" smtClean="0">
                <a:solidFill>
                  <a:schemeClr val="bg1"/>
                </a:solidFill>
              </a:rPr>
              <a:t>Лёс гэтай вуліцы вельмі цікавы. Яна рабілася шырэйшай і нават у наш час працягвае рабіцца даўжэйшай. Аднойчы яна змясцілася ўбок на цэлы дом. Яна мяняла назву безліч разоў, апошні раз - зусім нядаўна. Рух па ёй не спыняецца, і цячэ як па зямлі, так і пад зямлёй.</a:t>
            </a:r>
          </a:p>
          <a:p>
            <a:pPr algn="ctr"/>
            <a:endParaRPr lang="be-BY" sz="4000" b="1" dirty="0" smtClean="0">
              <a:solidFill>
                <a:schemeClr val="bg1"/>
              </a:solidFill>
            </a:endParaRPr>
          </a:p>
          <a:p>
            <a:pPr algn="ctr"/>
            <a:r>
              <a:rPr lang="be-BY" sz="4000" b="1" dirty="0" smtClean="0">
                <a:solidFill>
                  <a:schemeClr val="bg1"/>
                </a:solidFill>
              </a:rPr>
              <a:t>А называлася яна…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42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67257" cy="15039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4653" y="5503165"/>
            <a:ext cx="2037346" cy="13548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09572"/>
            <a:ext cx="2213811" cy="14143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9958" y="-28352"/>
            <a:ext cx="2302042" cy="15474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7258" y="60534"/>
            <a:ext cx="76227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</a:rPr>
              <a:t>Маскоўска-Венскі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паштовы</a:t>
            </a:r>
            <a:r>
              <a:rPr lang="ru-RU" sz="4000" b="1" dirty="0" smtClean="0">
                <a:solidFill>
                  <a:schemeClr val="bg1"/>
                </a:solidFill>
              </a:rPr>
              <a:t> тракт,</a:t>
            </a:r>
          </a:p>
          <a:p>
            <a:pPr algn="ctr"/>
            <a:r>
              <a:rPr lang="be-BY" sz="4000" b="1" dirty="0" smtClean="0">
                <a:solidFill>
                  <a:schemeClr val="bg1"/>
                </a:solidFill>
              </a:rPr>
              <a:t>Захар’еўская вуліца,</a:t>
            </a:r>
          </a:p>
          <a:p>
            <a:pPr algn="ctr"/>
            <a:r>
              <a:rPr lang="be-BY" sz="4000" b="1" dirty="0" smtClean="0">
                <a:solidFill>
                  <a:schemeClr val="bg1"/>
                </a:solidFill>
              </a:rPr>
              <a:t>Савецкая вуліца,</a:t>
            </a:r>
          </a:p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Хаўптштрасэ</a:t>
            </a:r>
            <a:r>
              <a:rPr lang="ru-RU" sz="4000" b="1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be-BY" sz="4000" b="1" dirty="0" smtClean="0">
                <a:solidFill>
                  <a:schemeClr val="bg1"/>
                </a:solidFill>
              </a:rPr>
              <a:t>праспект Сталіна,</a:t>
            </a:r>
          </a:p>
          <a:p>
            <a:pPr algn="ctr"/>
            <a:r>
              <a:rPr lang="be-BY" sz="4000" b="1" dirty="0" smtClean="0">
                <a:solidFill>
                  <a:schemeClr val="bg1"/>
                </a:solidFill>
              </a:rPr>
              <a:t>Ленінскі праспект</a:t>
            </a:r>
          </a:p>
          <a:p>
            <a:pPr algn="ctr"/>
            <a:r>
              <a:rPr lang="be-BY" sz="4000" b="1" dirty="0" smtClean="0">
                <a:solidFill>
                  <a:schemeClr val="bg1"/>
                </a:solidFill>
              </a:rPr>
              <a:t>праспект Францішка Скарыны</a:t>
            </a:r>
          </a:p>
          <a:p>
            <a:pPr algn="ctr"/>
            <a:r>
              <a:rPr lang="be-BY" sz="4000" b="1" dirty="0" smtClean="0">
                <a:solidFill>
                  <a:schemeClr val="bg1"/>
                </a:solidFill>
              </a:rPr>
              <a:t>праспект Незалежнасці…</a:t>
            </a:r>
          </a:p>
          <a:p>
            <a:pPr algn="ctr"/>
            <a:endParaRPr lang="be-BY" sz="4000" b="1" dirty="0" smtClean="0">
              <a:solidFill>
                <a:schemeClr val="bg1"/>
              </a:solidFill>
            </a:endParaRPr>
          </a:p>
          <a:p>
            <a:pPr algn="ctr"/>
            <a:r>
              <a:rPr lang="be-BY" sz="4000" b="1" dirty="0" smtClean="0">
                <a:solidFill>
                  <a:schemeClr val="bg1"/>
                </a:solidFill>
              </a:rPr>
              <a:t>А якую назву выбраў бы ты?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98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474" y="2825703"/>
            <a:ext cx="5727031" cy="40322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101" y="0"/>
            <a:ext cx="6152899" cy="43313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3628" y="180053"/>
            <a:ext cx="58954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4800" b="1" u="sng" dirty="0" smtClean="0">
                <a:solidFill>
                  <a:srgbClr val="FFFF00"/>
                </a:solidFill>
              </a:rPr>
              <a:t>Заданне 7</a:t>
            </a:r>
            <a:r>
              <a:rPr lang="be-BY" sz="4800" b="1" dirty="0" smtClean="0">
                <a:solidFill>
                  <a:srgbClr val="FFFF00"/>
                </a:solidFill>
              </a:rPr>
              <a:t>:</a:t>
            </a:r>
          </a:p>
          <a:p>
            <a:r>
              <a:rPr lang="be-BY" sz="4000" b="1" dirty="0" smtClean="0">
                <a:solidFill>
                  <a:srgbClr val="FFFF00"/>
                </a:solidFill>
              </a:rPr>
              <a:t>На гэтых паштоўках – адно і тое ж месца, толькі з розных  бакоў.</a:t>
            </a:r>
            <a:endParaRPr lang="ru-RU" sz="40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54835" y="4271211"/>
            <a:ext cx="65371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be-BY" sz="4400" b="1" dirty="0" smtClean="0">
                <a:solidFill>
                  <a:srgbClr val="FFFF00"/>
                </a:solidFill>
              </a:rPr>
              <a:t> Дзе гэта?</a:t>
            </a:r>
          </a:p>
          <a:p>
            <a:pPr marL="342900" indent="-342900">
              <a:buAutoNum type="arabicPeriod"/>
            </a:pPr>
            <a:r>
              <a:rPr lang="be-BY" sz="4400" b="1" dirty="0" smtClean="0">
                <a:solidFill>
                  <a:srgbClr val="FFFF00"/>
                </a:solidFill>
              </a:rPr>
              <a:t> Што паедзе па рэйках?</a:t>
            </a:r>
            <a:endParaRPr lang="ru-RU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69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379" y="1122362"/>
            <a:ext cx="11851105" cy="4400133"/>
          </a:xfrm>
        </p:spPr>
        <p:txBody>
          <a:bodyPr>
            <a:noAutofit/>
          </a:bodyPr>
          <a:lstStyle/>
          <a:p>
            <a:r>
              <a:rPr lang="be-BY" sz="8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Заданне 1 :</a:t>
            </a:r>
            <a:br>
              <a:rPr lang="be-BY" sz="8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</a:br>
            <a:r>
              <a:rPr lang="be-BY" sz="8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/>
            </a:r>
            <a:br>
              <a:rPr lang="be-BY" sz="8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</a:br>
            <a:r>
              <a:rPr lang="be-BY" sz="8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Назаві гэтыя вуліцы і будынкі…</a:t>
            </a:r>
            <a:endParaRPr lang="ru-RU" sz="80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58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9989" cy="68549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24474" y="469232"/>
            <a:ext cx="28675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4800" b="1" dirty="0" smtClean="0">
                <a:solidFill>
                  <a:srgbClr val="FFFF00"/>
                </a:solidFill>
              </a:rPr>
              <a:t>Пакажы адказ </a:t>
            </a:r>
          </a:p>
          <a:p>
            <a:pPr algn="ctr"/>
            <a:r>
              <a:rPr lang="be-BY" sz="4800" b="1" dirty="0" smtClean="0">
                <a:solidFill>
                  <a:srgbClr val="FFFF00"/>
                </a:solidFill>
              </a:rPr>
              <a:t>на карце!</a:t>
            </a:r>
            <a:endParaRPr lang="ru-RU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09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9989" cy="68549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39989" y="469232"/>
            <a:ext cx="305201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4800" b="1" dirty="0" smtClean="0">
                <a:solidFill>
                  <a:srgbClr val="FFFF00"/>
                </a:solidFill>
              </a:rPr>
              <a:t>Вядома, </a:t>
            </a:r>
            <a:r>
              <a:rPr lang="be-BY" sz="5400" b="1" u="sng" dirty="0" smtClean="0">
                <a:solidFill>
                  <a:srgbClr val="FFFF00"/>
                </a:solidFill>
              </a:rPr>
              <a:t>плошча Свабоды</a:t>
            </a:r>
            <a:r>
              <a:rPr lang="be-BY" sz="4800" b="1" dirty="0" smtClean="0">
                <a:solidFill>
                  <a:srgbClr val="FFFF00"/>
                </a:solidFill>
              </a:rPr>
              <a:t>.</a:t>
            </a:r>
          </a:p>
          <a:p>
            <a:pPr algn="ctr"/>
            <a:endParaRPr lang="be-BY" sz="4800" b="1" dirty="0">
              <a:solidFill>
                <a:srgbClr val="FFFF00"/>
              </a:solidFill>
            </a:endParaRPr>
          </a:p>
          <a:p>
            <a:pPr algn="ctr"/>
            <a:r>
              <a:rPr lang="be-BY" sz="4800" b="1" dirty="0" smtClean="0">
                <a:solidFill>
                  <a:srgbClr val="FFFF00"/>
                </a:solidFill>
              </a:rPr>
              <a:t>Але чаго не хапае</a:t>
            </a:r>
          </a:p>
          <a:p>
            <a:pPr algn="ctr"/>
            <a:r>
              <a:rPr lang="be-BY" sz="4800" b="1" dirty="0" smtClean="0">
                <a:solidFill>
                  <a:srgbClr val="FFFF00"/>
                </a:solidFill>
              </a:rPr>
              <a:t>на карце?</a:t>
            </a:r>
            <a:endParaRPr lang="ru-RU" sz="4800" b="1" dirty="0">
              <a:solidFill>
                <a:srgbClr val="FFFF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7026441" y="2225843"/>
            <a:ext cx="1744579" cy="178067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18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11851" cy="69784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222" y="0"/>
            <a:ext cx="56307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4400" b="1" u="sng" dirty="0" smtClean="0">
                <a:solidFill>
                  <a:schemeClr val="bg1"/>
                </a:solidFill>
              </a:rPr>
              <a:t>Ратуша</a:t>
            </a:r>
            <a:r>
              <a:rPr lang="be-BY" sz="4400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be-BY" sz="4400" b="1" dirty="0" smtClean="0">
                <a:solidFill>
                  <a:schemeClr val="bg1"/>
                </a:solidFill>
              </a:rPr>
              <a:t>з гадзіннікам на вежы</a:t>
            </a:r>
            <a:endParaRPr lang="ru-RU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191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26256"/>
            <a:ext cx="5185418" cy="77842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50305" y="0"/>
            <a:ext cx="6741695" cy="714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e-BY" sz="4000" b="1" dirty="0" smtClean="0">
                <a:solidFill>
                  <a:schemeClr val="bg1"/>
                </a:solidFill>
              </a:rPr>
              <a:t>200 год таму гэты будынак быў двухпавярховым.</a:t>
            </a:r>
          </a:p>
          <a:p>
            <a:r>
              <a:rPr lang="be-BY" sz="4000" b="1" dirty="0" smtClean="0">
                <a:solidFill>
                  <a:schemeClr val="bg1"/>
                </a:solidFill>
              </a:rPr>
              <a:t>Каля 130 год таму – трохпавярховым.</a:t>
            </a:r>
          </a:p>
          <a:p>
            <a:pPr algn="r"/>
            <a:r>
              <a:rPr lang="be-BY" sz="4000" b="1" dirty="0" smtClean="0">
                <a:solidFill>
                  <a:schemeClr val="bg1"/>
                </a:solidFill>
              </a:rPr>
              <a:t>   100 год таму – шасціпавярховым.</a:t>
            </a:r>
          </a:p>
          <a:p>
            <a:r>
              <a:rPr lang="be-BY" sz="4000" b="1" dirty="0" smtClean="0">
                <a:solidFill>
                  <a:schemeClr val="bg1"/>
                </a:solidFill>
              </a:rPr>
              <a:t>Каля 70 год таму </a:t>
            </a:r>
          </a:p>
          <a:p>
            <a:r>
              <a:rPr lang="be-BY" sz="4000" b="1" dirty="0" smtClean="0">
                <a:solidFill>
                  <a:schemeClr val="bg1"/>
                </a:solidFill>
              </a:rPr>
              <a:t>будынак знік.</a:t>
            </a:r>
          </a:p>
          <a:p>
            <a:pPr algn="r"/>
            <a:r>
              <a:rPr lang="be-BY" sz="4000" b="1" dirty="0" smtClean="0">
                <a:solidFill>
                  <a:schemeClr val="bg1"/>
                </a:solidFill>
              </a:rPr>
              <a:t>   А ў 2005 паўстаў ізноў, </a:t>
            </a:r>
          </a:p>
          <a:p>
            <a:pPr algn="r"/>
            <a:r>
              <a:rPr lang="be-BY" sz="4000" b="1" dirty="0" smtClean="0">
                <a:solidFill>
                  <a:schemeClr val="bg1"/>
                </a:solidFill>
              </a:rPr>
              <a:t>ужо сяміпавярховы.</a:t>
            </a:r>
          </a:p>
          <a:p>
            <a:pPr algn="ctr"/>
            <a:r>
              <a:rPr lang="be-BY" sz="4000" b="1" u="sng" dirty="0" smtClean="0">
                <a:solidFill>
                  <a:srgbClr val="7030A0"/>
                </a:solidFill>
              </a:rPr>
              <a:t>Назавіце гэты будынак. </a:t>
            </a:r>
          </a:p>
          <a:p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76927" y="60158"/>
            <a:ext cx="3765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u="sng" dirty="0" err="1" smtClean="0">
                <a:solidFill>
                  <a:srgbClr val="7030A0"/>
                </a:solidFill>
              </a:rPr>
              <a:t>Заданне</a:t>
            </a:r>
            <a:r>
              <a:rPr lang="ru-RU" sz="4800" b="1" u="sng" dirty="0" smtClean="0">
                <a:solidFill>
                  <a:srgbClr val="7030A0"/>
                </a:solidFill>
              </a:rPr>
              <a:t> 8: </a:t>
            </a:r>
            <a:endParaRPr lang="ru-RU" sz="4800" b="1" u="sng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05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516" y="0"/>
            <a:ext cx="10274968" cy="68733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8516" y="-15392"/>
            <a:ext cx="5329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4800" b="1" u="sng" dirty="0" smtClean="0">
                <a:solidFill>
                  <a:schemeClr val="bg1"/>
                </a:solidFill>
              </a:rPr>
              <a:t>Гатэль «Еўропа</a:t>
            </a:r>
            <a:r>
              <a:rPr lang="be-BY" sz="4800" u="sng" dirty="0" smtClean="0">
                <a:solidFill>
                  <a:schemeClr val="bg1"/>
                </a:solidFill>
              </a:rPr>
              <a:t>»</a:t>
            </a:r>
            <a:endParaRPr lang="ru-RU" sz="4800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5907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540" y="-1004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66129" cy="3644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16500" y="134108"/>
            <a:ext cx="1079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4800" b="1" dirty="0" smtClean="0">
                <a:solidFill>
                  <a:srgbClr val="FFFF00"/>
                </a:solidFill>
              </a:rPr>
              <a:t>1.</a:t>
            </a:r>
            <a:endParaRPr lang="ru-RU" sz="4800" b="1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100" y="0"/>
            <a:ext cx="5295900" cy="3691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23000" y="134108"/>
            <a:ext cx="101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4800" b="1" dirty="0" smtClean="0">
                <a:solidFill>
                  <a:srgbClr val="FFFF00"/>
                </a:solidFill>
              </a:rPr>
              <a:t>2.</a:t>
            </a:r>
            <a:endParaRPr lang="ru-RU" sz="4800" b="1" dirty="0">
              <a:solidFill>
                <a:srgbClr val="FFFF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40" y="3643663"/>
            <a:ext cx="4833589" cy="32143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71927" y="3643663"/>
            <a:ext cx="809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4800" b="1" dirty="0" smtClean="0">
                <a:solidFill>
                  <a:srgbClr val="FFFF00"/>
                </a:solidFill>
              </a:rPr>
              <a:t>3.</a:t>
            </a:r>
            <a:endParaRPr lang="ru-RU" sz="4800" b="1" dirty="0">
              <a:solidFill>
                <a:srgbClr val="FFFF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6100" y="3299105"/>
            <a:ext cx="5334232" cy="35578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78294" y="3618222"/>
            <a:ext cx="1005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4800" b="1" dirty="0" smtClean="0">
                <a:solidFill>
                  <a:srgbClr val="FFFF00"/>
                </a:solidFill>
              </a:rPr>
              <a:t>4.</a:t>
            </a:r>
            <a:endParaRPr lang="ru-RU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49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540" y="11026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634917" y="-152223"/>
            <a:ext cx="89394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4800" b="1" dirty="0" smtClean="0">
                <a:solidFill>
                  <a:srgbClr val="FFFF00"/>
                </a:solidFill>
              </a:rPr>
              <a:t>1. </a:t>
            </a:r>
            <a:r>
              <a:rPr lang="be-BY" sz="4800" b="1" u="sng" dirty="0" smtClean="0">
                <a:solidFill>
                  <a:srgbClr val="FFFF00"/>
                </a:solidFill>
              </a:rPr>
              <a:t>Брама Мінска </a:t>
            </a:r>
            <a:r>
              <a:rPr lang="be-BY" sz="4800" b="1" dirty="0" smtClean="0">
                <a:solidFill>
                  <a:srgbClr val="FFFF00"/>
                </a:solidFill>
              </a:rPr>
              <a:t>– </a:t>
            </a:r>
            <a:r>
              <a:rPr lang="be-BY" sz="4000" b="1" dirty="0" smtClean="0">
                <a:solidFill>
                  <a:srgbClr val="FFFF00"/>
                </a:solidFill>
              </a:rPr>
              <a:t>пачатак вуліцы Кірава ад плошчы перад чыгуначным вакзалам</a:t>
            </a:r>
            <a:endParaRPr lang="ru-RU" sz="40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8417" y="1999010"/>
            <a:ext cx="93331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4800" b="1" dirty="0" smtClean="0">
                <a:solidFill>
                  <a:srgbClr val="FFFF00"/>
                </a:solidFill>
              </a:rPr>
              <a:t>2. </a:t>
            </a:r>
            <a:r>
              <a:rPr lang="be-BY" sz="4800" b="1" u="sng" dirty="0" smtClean="0">
                <a:solidFill>
                  <a:srgbClr val="FFFF00"/>
                </a:solidFill>
              </a:rPr>
              <a:t>Плошча Перамогі </a:t>
            </a:r>
            <a:r>
              <a:rPr lang="be-BY" sz="4800" b="1" dirty="0" smtClean="0">
                <a:solidFill>
                  <a:srgbClr val="FFFF00"/>
                </a:solidFill>
              </a:rPr>
              <a:t>– </a:t>
            </a:r>
            <a:r>
              <a:rPr lang="be-BY" sz="4000" b="1" dirty="0" smtClean="0">
                <a:solidFill>
                  <a:srgbClr val="FFFF00"/>
                </a:solidFill>
              </a:rPr>
              <a:t>раней называлася Круглая плошча</a:t>
            </a:r>
            <a:endParaRPr lang="ru-RU" sz="40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34917" y="3618222"/>
            <a:ext cx="99260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4800" b="1" dirty="0" smtClean="0">
                <a:solidFill>
                  <a:srgbClr val="FFFF00"/>
                </a:solidFill>
              </a:rPr>
              <a:t>3. </a:t>
            </a:r>
            <a:r>
              <a:rPr lang="be-BY" sz="4800" b="1" u="sng" dirty="0" smtClean="0">
                <a:solidFill>
                  <a:srgbClr val="FFFF00"/>
                </a:solidFill>
              </a:rPr>
              <a:t>Траецкае прадмесце </a:t>
            </a:r>
            <a:r>
              <a:rPr lang="be-BY" sz="4800" b="1" dirty="0" smtClean="0">
                <a:solidFill>
                  <a:srgbClr val="FFFF00"/>
                </a:solidFill>
              </a:rPr>
              <a:t>– </a:t>
            </a:r>
            <a:r>
              <a:rPr lang="be-BY" sz="4000" b="1" dirty="0" smtClean="0">
                <a:solidFill>
                  <a:srgbClr val="FFFF00"/>
                </a:solidFill>
              </a:rPr>
              <a:t>калі тут пасяліліся людзі, гэта было за горадам.</a:t>
            </a:r>
            <a:endParaRPr lang="ru-RU" sz="4000" b="1" dirty="0">
              <a:solidFill>
                <a:srgbClr val="FFFF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3" y="5130891"/>
            <a:ext cx="2587894" cy="17261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34917" y="5232505"/>
            <a:ext cx="95570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4800" b="1" dirty="0" smtClean="0">
                <a:solidFill>
                  <a:srgbClr val="FFFF00"/>
                </a:solidFill>
              </a:rPr>
              <a:t>4. </a:t>
            </a:r>
            <a:r>
              <a:rPr lang="be-BY" sz="4800" b="1" u="sng" dirty="0" smtClean="0">
                <a:solidFill>
                  <a:srgbClr val="FFFF00"/>
                </a:solidFill>
              </a:rPr>
              <a:t>Оперны тэатр </a:t>
            </a:r>
            <a:r>
              <a:rPr lang="be-BY" sz="4800" b="1" dirty="0" smtClean="0">
                <a:solidFill>
                  <a:srgbClr val="FFFF00"/>
                </a:solidFill>
              </a:rPr>
              <a:t>– </a:t>
            </a:r>
            <a:r>
              <a:rPr lang="be-BY" sz="4000" b="1" dirty="0" smtClean="0">
                <a:solidFill>
                  <a:srgbClr val="FFFF00"/>
                </a:solidFill>
              </a:rPr>
              <a:t>на рагу вуліц Максіма Багдановіча ды Янкі Купалы</a:t>
            </a:r>
            <a:endParaRPr lang="ru-RU" sz="4000" b="1" dirty="0">
              <a:solidFill>
                <a:srgbClr val="FFFF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8" y="3516528"/>
            <a:ext cx="2608169" cy="17344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2634916" cy="19736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23" y="1970362"/>
            <a:ext cx="2587894" cy="180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984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37674" y="6292516"/>
            <a:ext cx="11554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800" b="1" dirty="0" smtClean="0">
                <a:solidFill>
                  <a:srgbClr val="FF0000"/>
                </a:solidFill>
              </a:rPr>
              <a:t>Пазнаеш любімы горад? Так, гэта ён. Амаль весь Мінск тут памясціўся</a:t>
            </a:r>
            <a:r>
              <a:rPr lang="be-BY" b="1" dirty="0" smtClean="0">
                <a:solidFill>
                  <a:srgbClr val="FF0000"/>
                </a:solidFill>
              </a:rPr>
              <a:t>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http://www.minsk-old-new.com/Image/history/minsk-18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322" y="297875"/>
            <a:ext cx="9469688" cy="595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02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305" y="-140695"/>
            <a:ext cx="10435390" cy="72762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11016" y="5750277"/>
            <a:ext cx="9841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4800" b="1" u="sng" dirty="0" smtClean="0"/>
              <a:t>Заданне 2</a:t>
            </a:r>
            <a:r>
              <a:rPr lang="be-BY" sz="4800" b="1" dirty="0" smtClean="0"/>
              <a:t>: што гэта за будынак?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165950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96253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740442" y="119512"/>
            <a:ext cx="64128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4000" b="1" dirty="0" smtClean="0">
                <a:solidFill>
                  <a:schemeClr val="bg1"/>
                </a:solidFill>
              </a:rPr>
              <a:t>А цяпер здагадаўся? Гэта тое самае месца праз нейкіх пару дзясяткаў год… 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charter97.org/photos/galleries/2013/gi-2155-8804-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17" y="2118259"/>
            <a:ext cx="11405937" cy="477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4064794" cy="283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0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2349516" cy="16382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54228" y="-58413"/>
            <a:ext cx="45008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4000" b="1" dirty="0" smtClean="0">
                <a:solidFill>
                  <a:schemeClr val="bg1"/>
                </a:solidFill>
              </a:rPr>
              <a:t>І гэта  - </a:t>
            </a:r>
          </a:p>
          <a:p>
            <a:r>
              <a:rPr lang="be-BY" sz="4000" b="1" dirty="0" smtClean="0">
                <a:solidFill>
                  <a:schemeClr val="bg1"/>
                </a:solidFill>
              </a:rPr>
              <a:t>тое самае месца … 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4928" y="5474369"/>
            <a:ext cx="80051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6600" b="1" u="sng" dirty="0" smtClean="0">
                <a:solidFill>
                  <a:srgbClr val="FFFF00"/>
                </a:solidFill>
              </a:rPr>
              <a:t>Чыгуначны вакзал</a:t>
            </a:r>
            <a:endParaRPr lang="ru-RU" sz="6600" b="1" u="sng" dirty="0">
              <a:solidFill>
                <a:srgbClr val="FFFF00"/>
              </a:solidFill>
            </a:endParaRPr>
          </a:p>
        </p:txBody>
      </p:sp>
      <p:pic>
        <p:nvPicPr>
          <p:cNvPr id="8" name="Picture 2" descr="http://charter97.org/photos/galleries/2013/gi-2155-8804-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063" y="0"/>
            <a:ext cx="5258938" cy="220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823" y="1456441"/>
            <a:ext cx="7887990" cy="540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9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646696" cy="64850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34926" y="252663"/>
            <a:ext cx="345707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4000" b="1" u="sng" dirty="0" smtClean="0">
                <a:solidFill>
                  <a:srgbClr val="FFC000"/>
                </a:solidFill>
              </a:rPr>
              <a:t>Заданне 3:</a:t>
            </a:r>
          </a:p>
          <a:p>
            <a:endParaRPr lang="be-BY" sz="4000" b="1" dirty="0" smtClean="0">
              <a:solidFill>
                <a:srgbClr val="FFC000"/>
              </a:solidFill>
            </a:endParaRPr>
          </a:p>
          <a:p>
            <a:r>
              <a:rPr lang="be-BY" sz="4000" b="1" dirty="0" smtClean="0">
                <a:solidFill>
                  <a:srgbClr val="FFC000"/>
                </a:solidFill>
              </a:rPr>
              <a:t>гэтае месца і цяпер лёгка пазнаць нават з вышыні птушынага лёту…</a:t>
            </a:r>
            <a:endParaRPr lang="ru-RU" sz="4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30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</TotalTime>
  <Words>399</Words>
  <Application>Microsoft Office PowerPoint</Application>
  <PresentationFormat>Произвольный</PresentationFormat>
  <Paragraphs>72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Сэрца Мінска  б’ецца праз стагоддзі…</vt:lpstr>
      <vt:lpstr>Заданне 1 :  Назаві гэтыя вуліцы і будынкі…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 ты ведаеш Мінск?</dc:title>
  <dc:creator>Andrej Cieraskou</dc:creator>
  <cp:lastModifiedBy>Asus</cp:lastModifiedBy>
  <cp:revision>52</cp:revision>
  <dcterms:created xsi:type="dcterms:W3CDTF">2015-02-21T06:08:03Z</dcterms:created>
  <dcterms:modified xsi:type="dcterms:W3CDTF">2015-02-22T12:58:43Z</dcterms:modified>
</cp:coreProperties>
</file>