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9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E40026B1-D165-4709-AA50-6E0E597D28D1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734" y="-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14E-A7D3-4421-883C-3A439C3A7BA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4DF0-36D5-4E5D-B653-A4600CF6A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14E-A7D3-4421-883C-3A439C3A7BA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4DF0-36D5-4E5D-B653-A4600CF6A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14E-A7D3-4421-883C-3A439C3A7BA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4DF0-36D5-4E5D-B653-A4600CF6A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14E-A7D3-4421-883C-3A439C3A7BA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4DF0-36D5-4E5D-B653-A4600CF6A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14E-A7D3-4421-883C-3A439C3A7BA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4DF0-36D5-4E5D-B653-A4600CF6A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14E-A7D3-4421-883C-3A439C3A7BA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4DF0-36D5-4E5D-B653-A4600CF6A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14E-A7D3-4421-883C-3A439C3A7BA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4DF0-36D5-4E5D-B653-A4600CF6A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14E-A7D3-4421-883C-3A439C3A7BA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4DF0-36D5-4E5D-B653-A4600CF6A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14E-A7D3-4421-883C-3A439C3A7BA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4DF0-36D5-4E5D-B653-A4600CF6A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14E-A7D3-4421-883C-3A439C3A7BA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44DF0-36D5-4E5D-B653-A4600CF6A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514E-A7D3-4421-883C-3A439C3A7BA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444DF0-36D5-4E5D-B653-A4600CF6A0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FC514E-A7D3-4421-883C-3A439C3A7BA7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444DF0-36D5-4E5D-B653-A4600CF6A06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221088"/>
            <a:ext cx="7851648" cy="1828800"/>
          </a:xfrm>
        </p:spPr>
        <p:txBody>
          <a:bodyPr>
            <a:noAutofit/>
          </a:bodyPr>
          <a:lstStyle/>
          <a:p>
            <a:r>
              <a:rPr lang="ru-RU" sz="13000" dirty="0" err="1" smtClean="0">
                <a:solidFill>
                  <a:srgbClr val="FFC000"/>
                </a:solidFill>
              </a:rPr>
              <a:t>Крама</a:t>
            </a:r>
            <a:endParaRPr lang="ru-RU" sz="130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лагатып\movananova_logo++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3050875" cy="377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0189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Безнаяўны разлік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Наяўныя грошы (гатоўка)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590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77500" lnSpcReduction="20000"/>
          </a:bodyPr>
          <a:lstStyle/>
          <a:p>
            <a:r>
              <a:rPr lang="be-BY" sz="8000" dirty="0">
                <a:solidFill>
                  <a:schemeClr val="accent1">
                    <a:lumMod val="50000"/>
                  </a:schemeClr>
                </a:solidFill>
              </a:rPr>
              <a:t>Аддзел (садавіны, гародніны, мясны, малочны)</a:t>
            </a:r>
            <a:endParaRPr lang="ru-RU" sz="8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be-BY" sz="8000" dirty="0">
                <a:solidFill>
                  <a:schemeClr val="accent1">
                    <a:lumMod val="50000"/>
                  </a:schemeClr>
                </a:solidFill>
              </a:rPr>
              <a:t>Распродаж – м.р.: </a:t>
            </a:r>
            <a:r>
              <a:rPr lang="be-BY" sz="8000" i="1" dirty="0">
                <a:solidFill>
                  <a:schemeClr val="accent1">
                    <a:lumMod val="50000"/>
                  </a:schemeClr>
                </a:solidFill>
              </a:rPr>
              <a:t>на калядным распродажы</a:t>
            </a:r>
            <a:endParaRPr lang="ru-RU" sz="8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490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77500" lnSpcReduction="20000"/>
          </a:bodyPr>
          <a:lstStyle/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Зніжка 25 % (адсоткаў, працэнтаў)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8000" dirty="0" err="1">
                <a:solidFill>
                  <a:schemeClr val="tx2">
                    <a:lumMod val="50000"/>
                  </a:schemeClr>
                </a:solidFill>
              </a:rPr>
              <a:t>Цэтл</a:t>
            </a:r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ік – рус. ценн</a:t>
            </a:r>
            <a:r>
              <a:rPr lang="ru-RU" sz="8000" dirty="0" err="1">
                <a:solidFill>
                  <a:schemeClr val="tx2">
                    <a:lumMod val="50000"/>
                  </a:schemeClr>
                </a:solidFill>
              </a:rPr>
              <a:t>ик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8000" dirty="0" err="1">
                <a:solidFill>
                  <a:schemeClr val="tx2">
                    <a:lumMod val="50000"/>
                  </a:schemeClr>
                </a:solidFill>
              </a:rPr>
              <a:t>Цана</a:t>
            </a:r>
            <a:r>
              <a:rPr lang="ru-RU" sz="8000" dirty="0">
                <a:solidFill>
                  <a:schemeClr val="tx2">
                    <a:lumMod val="50000"/>
                  </a:schemeClr>
                </a:solidFill>
              </a:rPr>
              <a:t>, кошт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122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e-BY" sz="8000" dirty="0">
                <a:solidFill>
                  <a:schemeClr val="accent1">
                    <a:lumMod val="50000"/>
                  </a:schemeClr>
                </a:solidFill>
              </a:rPr>
              <a:t>Дорага</a:t>
            </a:r>
            <a:endParaRPr lang="ru-RU" sz="8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be-BY" sz="8000" dirty="0">
                <a:solidFill>
                  <a:schemeClr val="accent1">
                    <a:lumMod val="50000"/>
                  </a:schemeClr>
                </a:solidFill>
              </a:rPr>
              <a:t>Танна – рус. дешево</a:t>
            </a:r>
            <a:endParaRPr lang="ru-RU" sz="8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be-BY" sz="8000" dirty="0">
                <a:solidFill>
                  <a:schemeClr val="accent1">
                    <a:lumMod val="50000"/>
                  </a:schemeClr>
                </a:solidFill>
              </a:rPr>
              <a:t>Чэк, прабіць чэк</a:t>
            </a:r>
            <a:endParaRPr lang="ru-RU" sz="8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7104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85000" lnSpcReduction="20000"/>
          </a:bodyPr>
          <a:lstStyle/>
          <a:p>
            <a:r>
              <a:rPr lang="be-BY" sz="8000" dirty="0" smtClean="0">
                <a:solidFill>
                  <a:schemeClr val="tx2">
                    <a:lumMod val="50000"/>
                  </a:schemeClr>
                </a:solidFill>
              </a:rPr>
              <a:t>Грошы. </a:t>
            </a:r>
            <a:r>
              <a:rPr lang="be-BY" sz="8000" i="1" dirty="0" smtClean="0">
                <a:solidFill>
                  <a:schemeClr val="tx2">
                    <a:lumMod val="50000"/>
                  </a:schemeClr>
                </a:solidFill>
              </a:rPr>
              <a:t>Не стае грошай</a:t>
            </a:r>
            <a:endParaRPr lang="ru-RU" sz="8000" i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Гаманец (кашалёк)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Ашчаджаць (эканоміць)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357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Рахунак 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Чарга – стаяць у чарзе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Хто апошні?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986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err="1">
                <a:solidFill>
                  <a:schemeClr val="tx2">
                    <a:lumMod val="50000"/>
                  </a:schemeClr>
                </a:solidFill>
              </a:rPr>
              <a:t>Каса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8000" dirty="0" err="1">
                <a:solidFill>
                  <a:schemeClr val="tx2">
                    <a:lumMod val="50000"/>
                  </a:schemeClr>
                </a:solidFill>
              </a:rPr>
              <a:t>Кас</a:t>
            </a:r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ірка, </a:t>
            </a:r>
            <a:r>
              <a:rPr lang="be-BY" sz="8000" dirty="0" smtClean="0">
                <a:solidFill>
                  <a:schemeClr val="tx2">
                    <a:lumMod val="50000"/>
                  </a:schemeClr>
                </a:solidFill>
              </a:rPr>
              <a:t>касір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108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sz="7000" dirty="0" smtClean="0">
                <a:solidFill>
                  <a:schemeClr val="accent1">
                    <a:lumMod val="75000"/>
                  </a:schemeClr>
                </a:solidFill>
              </a:rPr>
              <a:t>Вага́ (ва́гі) – прыбор для ўзважвання. </a:t>
            </a:r>
            <a:r>
              <a:rPr lang="be-BY" sz="7000" i="1" dirty="0" smtClean="0">
                <a:solidFill>
                  <a:schemeClr val="accent1">
                    <a:lumMod val="75000"/>
                  </a:schemeClr>
                </a:solidFill>
              </a:rPr>
              <a:t>Узважыць тавар</a:t>
            </a:r>
            <a:endParaRPr lang="ru-RU" sz="7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Абгортка, упакоўка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be-BY" sz="8000" smtClean="0">
                <a:solidFill>
                  <a:schemeClr val="tx2">
                    <a:lumMod val="50000"/>
                  </a:schemeClr>
                </a:solidFill>
              </a:rPr>
              <a:t>Лядоўня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Вітрына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Стэлаж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Прылавак. </a:t>
            </a:r>
            <a:r>
              <a:rPr lang="be-BY" sz="8000" i="1" dirty="0">
                <a:solidFill>
                  <a:schemeClr val="tx2">
                    <a:lumMod val="50000"/>
                  </a:schemeClr>
                </a:solidFill>
              </a:rPr>
              <a:t>На прылаўку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8287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62500" lnSpcReduction="20000"/>
          </a:bodyPr>
          <a:lstStyle/>
          <a:p>
            <a:r>
              <a:rPr lang="be-BY" sz="12000" dirty="0">
                <a:solidFill>
                  <a:schemeClr val="tx2">
                    <a:lumMod val="50000"/>
                  </a:schemeClr>
                </a:solidFill>
              </a:rPr>
              <a:t>Харчовая (прадуктовая, гастраном)</a:t>
            </a:r>
            <a:endParaRPr lang="ru-RU" sz="12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be-BY" sz="12000" dirty="0">
                <a:solidFill>
                  <a:schemeClr val="tx2">
                    <a:lumMod val="50000"/>
                  </a:schemeClr>
                </a:solidFill>
              </a:rPr>
              <a:t>Гаспадарчая</a:t>
            </a:r>
            <a:endParaRPr lang="ru-RU" sz="12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be-BY" sz="12000" dirty="0">
                <a:solidFill>
                  <a:schemeClr val="tx2">
                    <a:lumMod val="50000"/>
                  </a:schemeClr>
                </a:solidFill>
              </a:rPr>
              <a:t>Будаўнічая</a:t>
            </a:r>
            <a:endParaRPr lang="ru-RU" sz="1200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02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Торба, пакет, кайстра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Кошык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Вазок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655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Раздробны гандаль, гандаль ураздроб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Гуртавы (аптовы) гандаль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803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Шыльда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Адчынена/зачынена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Ахоўнік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434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Відэаназіранне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Грузчык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Гандлёвая зала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822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лагатып\movananova_logo++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340768"/>
            <a:ext cx="4252555" cy="526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0117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e-BY" sz="9600" dirty="0">
                <a:solidFill>
                  <a:schemeClr val="accent1">
                    <a:lumMod val="50000"/>
                  </a:schemeClr>
                </a:solidFill>
              </a:rPr>
              <a:t>Мэблевая</a:t>
            </a:r>
            <a:endParaRPr lang="ru-RU" sz="9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be-BY" sz="9600" dirty="0">
                <a:solidFill>
                  <a:schemeClr val="accent1">
                    <a:lumMod val="50000"/>
                  </a:schemeClr>
                </a:solidFill>
              </a:rPr>
              <a:t>Музычная</a:t>
            </a:r>
            <a:endParaRPr lang="ru-RU" sz="9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be-BY" sz="9600" dirty="0">
                <a:solidFill>
                  <a:schemeClr val="accent1">
                    <a:lumMod val="50000"/>
                  </a:schemeClr>
                </a:solidFill>
              </a:rPr>
              <a:t>Спартовая</a:t>
            </a:r>
            <a:endParaRPr lang="ru-RU" sz="9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165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Кветкавая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be-BY" sz="8000" dirty="0">
                <a:solidFill>
                  <a:schemeClr val="tx2">
                    <a:lumMod val="50000"/>
                  </a:schemeClr>
                </a:solidFill>
              </a:rPr>
              <a:t>Кнігарня (кніжная крама</a:t>
            </a:r>
            <a:r>
              <a:rPr lang="be-BY" sz="80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428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e-BY" sz="8000" dirty="0">
                <a:solidFill>
                  <a:schemeClr val="accent1">
                    <a:lumMod val="50000"/>
                  </a:schemeClr>
                </a:solidFill>
              </a:rPr>
              <a:t>Крама адзення</a:t>
            </a:r>
            <a:endParaRPr lang="ru-RU" sz="8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be-BY" sz="8000" dirty="0">
                <a:solidFill>
                  <a:schemeClr val="accent1">
                    <a:lumMod val="50000"/>
                  </a:schemeClr>
                </a:solidFill>
              </a:rPr>
              <a:t>Абутковая крама</a:t>
            </a:r>
            <a:endParaRPr lang="ru-RU" sz="8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be-BY" sz="8000" dirty="0">
                <a:solidFill>
                  <a:schemeClr val="accent1">
                    <a:lumMod val="50000"/>
                  </a:schemeClr>
                </a:solidFill>
              </a:rPr>
              <a:t>Гандлёвы дом</a:t>
            </a:r>
            <a:endParaRPr lang="ru-RU" sz="8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262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e-BY" sz="5500" dirty="0">
                <a:solidFill>
                  <a:schemeClr val="accent1">
                    <a:lumMod val="50000"/>
                  </a:schemeClr>
                </a:solidFill>
              </a:rPr>
              <a:t>Інтэрнэт-крама</a:t>
            </a:r>
            <a:endParaRPr lang="ru-RU" sz="55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be-BY" sz="5500" dirty="0" smtClean="0">
                <a:solidFill>
                  <a:schemeClr val="accent1">
                    <a:lumMod val="50000"/>
                  </a:schemeClr>
                </a:solidFill>
              </a:rPr>
              <a:t>Самаабслугоўванне</a:t>
            </a:r>
          </a:p>
          <a:p>
            <a:r>
              <a:rPr lang="be-BY" sz="6000" dirty="0">
                <a:solidFill>
                  <a:schemeClr val="accent1">
                    <a:lumMod val="50000"/>
                  </a:schemeClr>
                </a:solidFill>
              </a:rPr>
              <a:t>Памер адзення, абутку</a:t>
            </a:r>
            <a:endParaRPr lang="ru-RU" sz="6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5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993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e-BY" sz="8600" smtClean="0">
                <a:solidFill>
                  <a:schemeClr val="tx2">
                    <a:lumMod val="50000"/>
                  </a:schemeClr>
                </a:solidFill>
              </a:rPr>
              <a:t>Прымерачная (</a:t>
            </a:r>
            <a:r>
              <a:rPr lang="be-BY" sz="7000" smtClean="0">
                <a:solidFill>
                  <a:schemeClr val="tx2">
                    <a:lumMod val="50000"/>
                  </a:schemeClr>
                </a:solidFill>
              </a:rPr>
              <a:t>прымяральня</a:t>
            </a:r>
            <a:r>
              <a:rPr lang="be-BY" sz="70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ru-RU" sz="7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be-BY" sz="8600" dirty="0">
                <a:solidFill>
                  <a:schemeClr val="tx2">
                    <a:lumMod val="50000"/>
                  </a:schemeClr>
                </a:solidFill>
              </a:rPr>
              <a:t>Люстэрка</a:t>
            </a:r>
            <a:endParaRPr lang="ru-RU" sz="860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133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e-BY" sz="10000" dirty="0">
                <a:solidFill>
                  <a:schemeClr val="accent1">
                    <a:lumMod val="50000"/>
                  </a:schemeClr>
                </a:solidFill>
              </a:rPr>
              <a:t>Пасаваць</a:t>
            </a:r>
            <a:endParaRPr lang="ru-RU" sz="10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be-BY" sz="10000" dirty="0">
                <a:solidFill>
                  <a:schemeClr val="accent1">
                    <a:lumMod val="50000"/>
                  </a:schemeClr>
                </a:solidFill>
              </a:rPr>
              <a:t>Падыходзіць па памеры</a:t>
            </a:r>
            <a:endParaRPr lang="ru-RU" sz="10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2604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70000" lnSpcReduction="20000"/>
          </a:bodyPr>
          <a:lstStyle/>
          <a:p>
            <a:r>
              <a:rPr lang="be-BY" sz="8600" dirty="0">
                <a:solidFill>
                  <a:schemeClr val="accent1">
                    <a:lumMod val="50000"/>
                  </a:schemeClr>
                </a:solidFill>
              </a:rPr>
              <a:t>Прадавец/прадавачка</a:t>
            </a:r>
            <a:endParaRPr lang="ru-RU" sz="8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be-BY" sz="8600" dirty="0">
                <a:solidFill>
                  <a:schemeClr val="accent1">
                    <a:lumMod val="50000"/>
                  </a:schemeClr>
                </a:solidFill>
              </a:rPr>
              <a:t>Рэшта</a:t>
            </a:r>
            <a:endParaRPr lang="ru-RU" sz="8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be-BY" sz="8600" dirty="0">
                <a:solidFill>
                  <a:schemeClr val="accent1">
                    <a:lumMod val="50000"/>
                  </a:schemeClr>
                </a:solidFill>
              </a:rPr>
              <a:t>Магчымасць разлічыцца карткаю</a:t>
            </a:r>
            <a:endParaRPr lang="ru-RU" sz="8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733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168</Words>
  <Application>Microsoft Office PowerPoint</Application>
  <PresentationFormat>Экран (4:3)</PresentationFormat>
  <Paragraphs>57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Крама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Крама</dc:title>
  <dc:creator>vi</dc:creator>
  <cp:lastModifiedBy>Admin</cp:lastModifiedBy>
  <cp:revision>6</cp:revision>
  <dcterms:created xsi:type="dcterms:W3CDTF">2014-11-16T20:37:19Z</dcterms:created>
  <dcterms:modified xsi:type="dcterms:W3CDTF">2014-11-20T09:21:02Z</dcterms:modified>
</cp:coreProperties>
</file>